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</p:sldMasterIdLst>
  <p:notesMasterIdLst>
    <p:notesMasterId r:id="rId25"/>
  </p:notesMasterIdLst>
  <p:sldIdLst>
    <p:sldId id="274" r:id="rId2"/>
    <p:sldId id="352" r:id="rId3"/>
    <p:sldId id="278" r:id="rId4"/>
    <p:sldId id="343" r:id="rId5"/>
    <p:sldId id="353" r:id="rId6"/>
    <p:sldId id="354" r:id="rId7"/>
    <p:sldId id="345" r:id="rId8"/>
    <p:sldId id="332" r:id="rId9"/>
    <p:sldId id="325" r:id="rId10"/>
    <p:sldId id="331" r:id="rId11"/>
    <p:sldId id="327" r:id="rId12"/>
    <p:sldId id="307" r:id="rId13"/>
    <p:sldId id="284" r:id="rId14"/>
    <p:sldId id="333" r:id="rId15"/>
    <p:sldId id="302" r:id="rId16"/>
    <p:sldId id="304" r:id="rId17"/>
    <p:sldId id="316" r:id="rId18"/>
    <p:sldId id="347" r:id="rId19"/>
    <p:sldId id="348" r:id="rId20"/>
    <p:sldId id="324" r:id="rId21"/>
    <p:sldId id="346" r:id="rId22"/>
    <p:sldId id="351" r:id="rId23"/>
    <p:sldId id="28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28" userDrawn="1">
          <p15:clr>
            <a:srgbClr val="A4A3A4"/>
          </p15:clr>
        </p15:guide>
        <p15:guide id="4" pos="715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697134-93DF-F256-B871-50CCB2C28F47}" name="Pallavi Pant" initials="PP" userId="S::ppant@healtheffects.org::64d35c7b-4779-47ae-bb50-6d533c9ec1f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1C35"/>
    <a:srgbClr val="171A1F"/>
    <a:srgbClr val="F5F9FB"/>
    <a:srgbClr val="3786C8"/>
    <a:srgbClr val="2D6BA1"/>
    <a:srgbClr val="00609C"/>
    <a:srgbClr val="EEC637"/>
    <a:srgbClr val="001134"/>
    <a:srgbClr val="5772B7"/>
    <a:srgbClr val="152C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38" autoAdjust="0"/>
    <p:restoredTop sz="93557" autoAdjust="0"/>
  </p:normalViewPr>
  <p:slideViewPr>
    <p:cSldViewPr snapToGrid="0" snapToObjects="1">
      <p:cViewPr varScale="1">
        <p:scale>
          <a:sx n="101" d="100"/>
          <a:sy n="101" d="100"/>
        </p:scale>
        <p:origin x="186" y="72"/>
      </p:cViewPr>
      <p:guideLst>
        <p:guide orient="horz" pos="2160"/>
        <p:guide pos="3840"/>
        <p:guide pos="528"/>
        <p:guide pos="71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AA2A6-9B9F-9648-8A6B-A1CD9C6250A2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4EE99-9EE6-484F-8048-539B0F0E5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90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4EE99-9EE6-484F-8048-539B0F0E52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67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E4EE99-9EE6-484F-8048-539B0F0E52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989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4EE99-9EE6-484F-8048-539B0F0E52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90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4EE99-9EE6-484F-8048-539B0F0E52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06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4EE99-9EE6-484F-8048-539B0F0E52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39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4EE99-9EE6-484F-8048-539B0F0E52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11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4EE99-9EE6-484F-8048-539B0F0E52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94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4EE99-9EE6-484F-8048-539B0F0E52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51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4EE99-9EE6-484F-8048-539B0F0E52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0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4EE99-9EE6-484F-8048-539B0F0E52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31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E4EE99-9EE6-484F-8048-539B0F0E52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790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154" y="1367246"/>
            <a:ext cx="10289931" cy="18288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 b="1" i="0" baseline="0">
                <a:solidFill>
                  <a:schemeClr val="bg1"/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1pPr>
          </a:lstStyle>
          <a:p>
            <a:r>
              <a:rPr lang="en-US" dirty="0"/>
              <a:t>Click to Edit Master Title Styles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1154" y="3341241"/>
            <a:ext cx="10289931" cy="455695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 baseline="0">
                <a:solidFill>
                  <a:schemeClr val="accent2"/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5479D2-35DC-0148-B052-E3839A090172}"/>
              </a:ext>
            </a:extLst>
          </p:cNvPr>
          <p:cNvSpPr/>
          <p:nvPr userDrawn="1"/>
        </p:nvSpPr>
        <p:spPr>
          <a:xfrm>
            <a:off x="0" y="0"/>
            <a:ext cx="1587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6C135FA-0ABE-1560-863B-44D518A9FE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154" y="5702157"/>
            <a:ext cx="1216948" cy="56588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28" userDrawn="1">
          <p15:clr>
            <a:srgbClr val="FBAE40"/>
          </p15:clr>
        </p15:guide>
        <p15:guide id="3" pos="7152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E732F4-7DB7-2A4A-8663-C6DA2C34A276}"/>
              </a:ext>
            </a:extLst>
          </p:cNvPr>
          <p:cNvSpPr/>
          <p:nvPr userDrawn="1"/>
        </p:nvSpPr>
        <p:spPr>
          <a:xfrm>
            <a:off x="0" y="0"/>
            <a:ext cx="12192000" cy="9391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10ADF83-671C-7A4B-8397-705CD3338F8B}"/>
              </a:ext>
            </a:extLst>
          </p:cNvPr>
          <p:cNvSpPr txBox="1">
            <a:spLocks/>
          </p:cNvSpPr>
          <p:nvPr userDrawn="1"/>
        </p:nvSpPr>
        <p:spPr>
          <a:xfrm>
            <a:off x="229919" y="6418315"/>
            <a:ext cx="458060" cy="23363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 baseline="0">
                <a:solidFill>
                  <a:schemeClr val="accent1"/>
                </a:solidFill>
                <a:latin typeface="PT Sans Narrow" panose="020B0506020203020204" pitchFamily="34" charset="77"/>
                <a:ea typeface="Proxima Nova Th" charset="0"/>
                <a:cs typeface="Proxima Nova Th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E8D2D9C7-BABE-E241-B060-0C44DFA390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7979" y="376237"/>
            <a:ext cx="10816042" cy="453566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1" i="0" spc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8670C0-1FD0-7B47-8B2E-0845B46CCD1F}"/>
              </a:ext>
            </a:extLst>
          </p:cNvPr>
          <p:cNvSpPr/>
          <p:nvPr userDrawn="1"/>
        </p:nvSpPr>
        <p:spPr>
          <a:xfrm rot="5400000">
            <a:off x="-354600" y="354595"/>
            <a:ext cx="939115" cy="22992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F3AE6A9-ED29-D043-BCB2-EFC24D2AA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979" y="1416908"/>
            <a:ext cx="10816042" cy="4574589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396A2567-F1BE-4AC4-575B-0D030BA426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8751" y="6275266"/>
            <a:ext cx="1039058" cy="4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18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E732F4-7DB7-2A4A-8663-C6DA2C34A276}"/>
              </a:ext>
            </a:extLst>
          </p:cNvPr>
          <p:cNvSpPr/>
          <p:nvPr userDrawn="1"/>
        </p:nvSpPr>
        <p:spPr>
          <a:xfrm>
            <a:off x="0" y="0"/>
            <a:ext cx="12192000" cy="9391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E8D2D9C7-BABE-E241-B060-0C44DFA390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7979" y="376237"/>
            <a:ext cx="10816042" cy="453566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1" i="0" spc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8670C0-1FD0-7B47-8B2E-0845B46CCD1F}"/>
              </a:ext>
            </a:extLst>
          </p:cNvPr>
          <p:cNvSpPr/>
          <p:nvPr userDrawn="1"/>
        </p:nvSpPr>
        <p:spPr>
          <a:xfrm rot="5400000">
            <a:off x="-354600" y="354595"/>
            <a:ext cx="939115" cy="22992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F3AE6A9-ED29-D043-BCB2-EFC24D2AA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979" y="1416908"/>
            <a:ext cx="10816042" cy="4574589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0DC4090-C502-CC49-8CF2-C79C7314C8A0}"/>
              </a:ext>
            </a:extLst>
          </p:cNvPr>
          <p:cNvSpPr txBox="1">
            <a:spLocks/>
          </p:cNvSpPr>
          <p:nvPr userDrawn="1"/>
        </p:nvSpPr>
        <p:spPr>
          <a:xfrm>
            <a:off x="229919" y="6418315"/>
            <a:ext cx="458060" cy="23363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 baseline="0">
                <a:solidFill>
                  <a:schemeClr val="accent1"/>
                </a:solidFill>
                <a:latin typeface="PT Sans Narrow" panose="020B0506020203020204" pitchFamily="34" charset="77"/>
                <a:ea typeface="Proxima Nova Th" charset="0"/>
                <a:cs typeface="Proxima Nova Th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0B690BA8-AFC8-22E3-EF41-AF573759CA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8751" y="6275266"/>
            <a:ext cx="1039058" cy="4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23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E732F4-7DB7-2A4A-8663-C6DA2C34A276}"/>
              </a:ext>
            </a:extLst>
          </p:cNvPr>
          <p:cNvSpPr/>
          <p:nvPr userDrawn="1"/>
        </p:nvSpPr>
        <p:spPr>
          <a:xfrm>
            <a:off x="0" y="0"/>
            <a:ext cx="12192000" cy="93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E8D2D9C7-BABE-E241-B060-0C44DFA390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7979" y="376237"/>
            <a:ext cx="10816042" cy="453566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1" i="0" spc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8670C0-1FD0-7B47-8B2E-0845B46CCD1F}"/>
              </a:ext>
            </a:extLst>
          </p:cNvPr>
          <p:cNvSpPr/>
          <p:nvPr userDrawn="1"/>
        </p:nvSpPr>
        <p:spPr>
          <a:xfrm rot="5400000">
            <a:off x="-354600" y="354595"/>
            <a:ext cx="939115" cy="22992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F3AE6A9-ED29-D043-BCB2-EFC24D2AA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979" y="1416908"/>
            <a:ext cx="10816042" cy="4574589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891ABED-EDEC-FE46-A5B9-E8681DB5305A}"/>
              </a:ext>
            </a:extLst>
          </p:cNvPr>
          <p:cNvSpPr txBox="1">
            <a:spLocks/>
          </p:cNvSpPr>
          <p:nvPr userDrawn="1"/>
        </p:nvSpPr>
        <p:spPr>
          <a:xfrm>
            <a:off x="229919" y="6418315"/>
            <a:ext cx="458060" cy="23363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 baseline="0">
                <a:solidFill>
                  <a:schemeClr val="accent1"/>
                </a:solidFill>
                <a:latin typeface="PT Sans Narrow" panose="020B0506020203020204" pitchFamily="34" charset="77"/>
                <a:ea typeface="Proxima Nova Th" charset="0"/>
                <a:cs typeface="Proxima Nova Th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111BE418-22F3-6280-AFA2-EF02F1E0A1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8751" y="6275266"/>
            <a:ext cx="1039058" cy="4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99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E732F4-7DB7-2A4A-8663-C6DA2C34A276}"/>
              </a:ext>
            </a:extLst>
          </p:cNvPr>
          <p:cNvSpPr/>
          <p:nvPr userDrawn="1"/>
        </p:nvSpPr>
        <p:spPr>
          <a:xfrm>
            <a:off x="0" y="0"/>
            <a:ext cx="12192000" cy="9391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E8D2D9C7-BABE-E241-B060-0C44DFA390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7979" y="376237"/>
            <a:ext cx="10816042" cy="453566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1" i="0" spc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8670C0-1FD0-7B47-8B2E-0845B46CCD1F}"/>
              </a:ext>
            </a:extLst>
          </p:cNvPr>
          <p:cNvSpPr/>
          <p:nvPr userDrawn="1"/>
        </p:nvSpPr>
        <p:spPr>
          <a:xfrm rot="5400000">
            <a:off x="-354600" y="354595"/>
            <a:ext cx="939115" cy="2299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F3AE6A9-ED29-D043-BCB2-EFC24D2AA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979" y="1416908"/>
            <a:ext cx="10816042" cy="4574589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CFDE03C-92AF-5343-AE82-FEBF500C3384}"/>
              </a:ext>
            </a:extLst>
          </p:cNvPr>
          <p:cNvSpPr txBox="1">
            <a:spLocks/>
          </p:cNvSpPr>
          <p:nvPr userDrawn="1"/>
        </p:nvSpPr>
        <p:spPr>
          <a:xfrm>
            <a:off x="229919" y="6418315"/>
            <a:ext cx="458060" cy="23363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 baseline="0">
                <a:solidFill>
                  <a:schemeClr val="accent1"/>
                </a:solidFill>
                <a:latin typeface="PT Sans Narrow" panose="020B0506020203020204" pitchFamily="34" charset="77"/>
                <a:ea typeface="Proxima Nova Th" charset="0"/>
                <a:cs typeface="Proxima Nova Th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D35B2FD7-5284-95F6-DEF9-B7A727530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8751" y="6275266"/>
            <a:ext cx="1039058" cy="4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12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76" y="1158872"/>
            <a:ext cx="10816045" cy="2852737"/>
          </a:xfrm>
        </p:spPr>
        <p:txBody>
          <a:bodyPr anchor="b"/>
          <a:lstStyle>
            <a:lvl1pPr>
              <a:defRPr sz="6000" b="1" i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7976" y="4038597"/>
            <a:ext cx="10816045" cy="1500187"/>
          </a:xfrm>
        </p:spPr>
        <p:txBody>
          <a:bodyPr/>
          <a:lstStyle>
            <a:lvl1pPr marL="0" indent="0">
              <a:buNone/>
              <a:defRPr sz="2400" b="1" i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ABA51F8E-FBC9-437E-FD72-ABF3931C98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8751" y="6275266"/>
            <a:ext cx="1039058" cy="4822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081C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7979" y="1416908"/>
            <a:ext cx="5259975" cy="476005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4046" y="1416908"/>
            <a:ext cx="5259974" cy="476005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333C69F-5B9C-0D45-962C-6CADF598E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9" y="6418315"/>
            <a:ext cx="458060" cy="23363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1" i="0" baseline="0">
                <a:solidFill>
                  <a:schemeClr val="accent1"/>
                </a:solidFill>
                <a:latin typeface="PT Sans Narrow" panose="020B0506020203020204" pitchFamily="34" charset="77"/>
                <a:ea typeface="Proxima Nova Th" charset="0"/>
                <a:cs typeface="Proxima Nova Th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FCF0EB6E-B808-D54A-9090-9E9092083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7979" y="681037"/>
            <a:ext cx="5259975" cy="453566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1" i="0" spc="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415329-B849-CF40-9DFF-BAA1A247C790}"/>
              </a:ext>
            </a:extLst>
          </p:cNvPr>
          <p:cNvSpPr/>
          <p:nvPr userDrawn="1"/>
        </p:nvSpPr>
        <p:spPr>
          <a:xfrm>
            <a:off x="687979" y="1132525"/>
            <a:ext cx="45806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91662B4A-CA3F-920C-7FC0-98CDC0C45F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3513" y="6262467"/>
            <a:ext cx="1128568" cy="5247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7979" y="1416908"/>
            <a:ext cx="5259975" cy="476005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4046" y="1416908"/>
            <a:ext cx="5259974" cy="476005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333C69F-5B9C-0D45-962C-6CADF598E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9" y="6418315"/>
            <a:ext cx="458060" cy="23363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1" i="0" baseline="0">
                <a:solidFill>
                  <a:schemeClr val="accent1"/>
                </a:solidFill>
                <a:latin typeface="PT Sans Narrow" panose="020B0506020203020204" pitchFamily="34" charset="77"/>
                <a:ea typeface="Proxima Nova Th" charset="0"/>
                <a:cs typeface="Proxima Nova Th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FCF0EB6E-B808-D54A-9090-9E9092083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7979" y="681037"/>
            <a:ext cx="5259975" cy="453566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1" i="0" spc="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415329-B849-CF40-9DFF-BAA1A247C790}"/>
              </a:ext>
            </a:extLst>
          </p:cNvPr>
          <p:cNvSpPr/>
          <p:nvPr userDrawn="1"/>
        </p:nvSpPr>
        <p:spPr>
          <a:xfrm>
            <a:off x="687979" y="1132525"/>
            <a:ext cx="45806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46ADB93E-3995-AABA-7933-6D37047FC7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8751" y="6275266"/>
            <a:ext cx="1039058" cy="4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69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rgbClr val="081C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7979" y="2528920"/>
            <a:ext cx="5259975" cy="3648042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4046" y="2528920"/>
            <a:ext cx="5259974" cy="3648042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333C69F-5B9C-0D45-962C-6CADF598E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9" y="6418315"/>
            <a:ext cx="458060" cy="23363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1" i="0" baseline="0">
                <a:solidFill>
                  <a:schemeClr val="accent1"/>
                </a:solidFill>
                <a:latin typeface="PT Sans Narrow" panose="020B0506020203020204" pitchFamily="34" charset="77"/>
                <a:ea typeface="Proxima Nova Th" charset="0"/>
                <a:cs typeface="Proxima Nova Th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FCF0EB6E-B808-D54A-9090-9E9092083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7979" y="681037"/>
            <a:ext cx="5259975" cy="453566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1" i="0" spc="0" baseline="0">
                <a:solidFill>
                  <a:srgbClr val="EEC637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415329-B849-CF40-9DFF-BAA1A247C790}"/>
              </a:ext>
            </a:extLst>
          </p:cNvPr>
          <p:cNvSpPr/>
          <p:nvPr userDrawn="1"/>
        </p:nvSpPr>
        <p:spPr>
          <a:xfrm>
            <a:off x="687979" y="1132525"/>
            <a:ext cx="45806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8AE0EE5-783B-EC4B-8F36-5B44BE8644E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87979" y="1416908"/>
            <a:ext cx="5259975" cy="873348"/>
          </a:xfr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872E958-D83C-A348-A627-4F3FDB9D8F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4045" y="1416908"/>
            <a:ext cx="5259974" cy="873348"/>
          </a:xfr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DDA16951-397B-E8D5-3C9F-33613BC92A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3513" y="6262467"/>
            <a:ext cx="1128568" cy="5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55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7979" y="2479483"/>
            <a:ext cx="5259975" cy="3697479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4046" y="2479483"/>
            <a:ext cx="5259974" cy="3697479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333C69F-5B9C-0D45-962C-6CADF598E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9" y="6418315"/>
            <a:ext cx="458060" cy="23363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1" i="0" baseline="0">
                <a:solidFill>
                  <a:schemeClr val="accent1"/>
                </a:solidFill>
                <a:latin typeface="PT Sans Narrow" panose="020B0506020203020204" pitchFamily="34" charset="77"/>
                <a:ea typeface="Proxima Nova Th" charset="0"/>
                <a:cs typeface="Proxima Nova Th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FCF0EB6E-B808-D54A-9090-9E9092083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7979" y="681037"/>
            <a:ext cx="5259975" cy="453566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1" i="0" spc="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415329-B849-CF40-9DFF-BAA1A247C790}"/>
              </a:ext>
            </a:extLst>
          </p:cNvPr>
          <p:cNvSpPr/>
          <p:nvPr userDrawn="1"/>
        </p:nvSpPr>
        <p:spPr>
          <a:xfrm>
            <a:off x="687979" y="1132525"/>
            <a:ext cx="45806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8AE0EE5-783B-EC4B-8F36-5B44BE8644E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87979" y="1416908"/>
            <a:ext cx="5259975" cy="823912"/>
          </a:xfr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Aft>
                <a:spcPts val="1600"/>
              </a:spcAft>
              <a:buNone/>
              <a:defRPr sz="2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872E958-D83C-A348-A627-4F3FDB9D8F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4045" y="1416908"/>
            <a:ext cx="5259974" cy="823912"/>
          </a:xfr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Aft>
                <a:spcPts val="1600"/>
              </a:spcAft>
              <a:buNone/>
              <a:defRPr sz="2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6FEC122B-F7CD-5B4F-D7EA-5FD886ADB8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8751" y="6275266"/>
            <a:ext cx="1039058" cy="4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63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94671"/>
            <a:ext cx="6351586" cy="4601694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000"/>
              </a:spcBef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2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1000"/>
              </a:spcBef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000"/>
              </a:spcBef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000"/>
              </a:spcBef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735868A-3052-CE48-B9A0-F73187634750}"/>
              </a:ext>
            </a:extLst>
          </p:cNvPr>
          <p:cNvSpPr txBox="1">
            <a:spLocks/>
          </p:cNvSpPr>
          <p:nvPr userDrawn="1"/>
        </p:nvSpPr>
        <p:spPr>
          <a:xfrm>
            <a:off x="229919" y="6418315"/>
            <a:ext cx="458060" cy="23363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 baseline="0">
                <a:solidFill>
                  <a:schemeClr val="accent1"/>
                </a:solidFill>
                <a:latin typeface="PT Sans Narrow" panose="020B0506020203020204" pitchFamily="34" charset="77"/>
                <a:ea typeface="Proxima Nova Th" charset="0"/>
                <a:cs typeface="Proxima Nova Th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A6D72F-5C44-5946-81DF-439E347F5D97}"/>
              </a:ext>
            </a:extLst>
          </p:cNvPr>
          <p:cNvSpPr/>
          <p:nvPr userDrawn="1"/>
        </p:nvSpPr>
        <p:spPr>
          <a:xfrm>
            <a:off x="0" y="0"/>
            <a:ext cx="12192000" cy="9391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A0A780F4-23FF-104B-BFBA-F130E46941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7979" y="376237"/>
            <a:ext cx="5259975" cy="453566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1" i="0" spc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6D06E6-6501-5A4A-AFD6-B6163BDD57FF}"/>
              </a:ext>
            </a:extLst>
          </p:cNvPr>
          <p:cNvSpPr/>
          <p:nvPr userDrawn="1"/>
        </p:nvSpPr>
        <p:spPr>
          <a:xfrm rot="5400000">
            <a:off x="-354600" y="354595"/>
            <a:ext cx="939115" cy="22992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CE3A065-78D9-EF47-8675-9F1690F32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6" y="1395984"/>
            <a:ext cx="4114799" cy="1373340"/>
          </a:xfrm>
        </p:spPr>
        <p:txBody>
          <a:bodyPr lIns="0" tIns="0" rIns="0" bIns="0" anchor="b"/>
          <a:lstStyle>
            <a:lvl1pPr>
              <a:defRPr sz="3200" b="1" i="0" baseline="0">
                <a:solidFill>
                  <a:schemeClr val="accent1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1056873-9BA8-2B4A-870C-3B0D51D2D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225" y="3023616"/>
            <a:ext cx="4114799" cy="2972749"/>
          </a:xfr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8306A274-DE1C-712F-E3F7-C3FC76A30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8751" y="6275266"/>
            <a:ext cx="1039058" cy="4822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7916E49-5DD6-3C4A-A6E1-7202EAD8B367}"/>
              </a:ext>
            </a:extLst>
          </p:cNvPr>
          <p:cNvSpPr/>
          <p:nvPr userDrawn="1"/>
        </p:nvSpPr>
        <p:spPr>
          <a:xfrm>
            <a:off x="0" y="0"/>
            <a:ext cx="1587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8C4DB25-65C6-CB44-BB43-C905D5F27F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1154" y="1367246"/>
            <a:ext cx="10289931" cy="18288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 b="1" i="0" baseline="0">
                <a:solidFill>
                  <a:schemeClr val="accent3"/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1pPr>
          </a:lstStyle>
          <a:p>
            <a:r>
              <a:rPr lang="en-US" dirty="0"/>
              <a:t>Click to Edit Master Title Styles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328A65-A31A-C640-9304-99707B664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1154" y="3341241"/>
            <a:ext cx="10289931" cy="455695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 baseline="0">
                <a:solidFill>
                  <a:schemeClr val="accent1"/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16C65AB2-4DA9-30FF-9D30-25FF13D9A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2557" y="6023311"/>
            <a:ext cx="1273159" cy="59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26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28" userDrawn="1">
          <p15:clr>
            <a:srgbClr val="FBAE40"/>
          </p15:clr>
        </p15:guide>
        <p15:guide id="3" pos="7152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395984"/>
            <a:ext cx="6351586" cy="4600381"/>
          </a:xfrm>
        </p:spPr>
        <p:txBody>
          <a:bodyPr/>
          <a:lstStyle>
            <a:lvl1pPr marL="0" indent="0">
              <a:buNone/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37B1697-EEB9-3648-BA45-5E0018C0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6" y="1395984"/>
            <a:ext cx="4114799" cy="1373340"/>
          </a:xfrm>
        </p:spPr>
        <p:txBody>
          <a:bodyPr lIns="0" tIns="0" rIns="0" bIns="0" anchor="b"/>
          <a:lstStyle>
            <a:lvl1pPr>
              <a:defRPr sz="3200" b="1" i="0" baseline="0">
                <a:solidFill>
                  <a:schemeClr val="accent1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D1B6541-45FB-AE45-B078-BBC58FE73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225" y="3023616"/>
            <a:ext cx="4114799" cy="2972749"/>
          </a:xfr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3938150-8740-1143-AD33-0DB89E2CD3AF}"/>
              </a:ext>
            </a:extLst>
          </p:cNvPr>
          <p:cNvSpPr txBox="1">
            <a:spLocks/>
          </p:cNvSpPr>
          <p:nvPr userDrawn="1"/>
        </p:nvSpPr>
        <p:spPr>
          <a:xfrm>
            <a:off x="229919" y="6418315"/>
            <a:ext cx="458060" cy="23363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 baseline="0">
                <a:solidFill>
                  <a:schemeClr val="accent1"/>
                </a:solidFill>
                <a:latin typeface="PT Sans Narrow" panose="020B0506020203020204" pitchFamily="34" charset="77"/>
                <a:ea typeface="Proxima Nova Th" charset="0"/>
                <a:cs typeface="Proxima Nova Th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9A0E01-E4E6-7047-BBB4-64E5F2C364E1}"/>
              </a:ext>
            </a:extLst>
          </p:cNvPr>
          <p:cNvSpPr/>
          <p:nvPr userDrawn="1"/>
        </p:nvSpPr>
        <p:spPr>
          <a:xfrm>
            <a:off x="0" y="1"/>
            <a:ext cx="12192000" cy="9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2A3DF252-F9C1-EB45-B527-9F844BDFD0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7979" y="376237"/>
            <a:ext cx="5259975" cy="453566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1" i="0" spc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34D33A-3412-B148-8AD2-EBCBBC63FD90}"/>
              </a:ext>
            </a:extLst>
          </p:cNvPr>
          <p:cNvSpPr/>
          <p:nvPr userDrawn="1"/>
        </p:nvSpPr>
        <p:spPr>
          <a:xfrm rot="5400000">
            <a:off x="-354600" y="354595"/>
            <a:ext cx="939115" cy="22992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E28CB895-1A22-8751-DAA4-0CB24703A4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8751" y="6275266"/>
            <a:ext cx="1039058" cy="4822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7979" y="1416908"/>
            <a:ext cx="10824752" cy="4574589"/>
          </a:xfrm>
        </p:spPr>
        <p:txBody>
          <a:bodyPr vert="eaVert"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AB8EDA2-657A-1646-BC47-0A18C17E5EC6}"/>
              </a:ext>
            </a:extLst>
          </p:cNvPr>
          <p:cNvSpPr txBox="1">
            <a:spLocks/>
          </p:cNvSpPr>
          <p:nvPr userDrawn="1"/>
        </p:nvSpPr>
        <p:spPr>
          <a:xfrm>
            <a:off x="229919" y="6418315"/>
            <a:ext cx="458060" cy="23363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 baseline="0">
                <a:solidFill>
                  <a:schemeClr val="accent1"/>
                </a:solidFill>
                <a:latin typeface="PT Sans Narrow" panose="020B0506020203020204" pitchFamily="34" charset="77"/>
                <a:ea typeface="Proxima Nova Th" charset="0"/>
                <a:cs typeface="Proxima Nova Th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68B5EF-D736-6645-8CE3-AAC41E58411F}"/>
              </a:ext>
            </a:extLst>
          </p:cNvPr>
          <p:cNvSpPr/>
          <p:nvPr userDrawn="1"/>
        </p:nvSpPr>
        <p:spPr>
          <a:xfrm>
            <a:off x="0" y="1"/>
            <a:ext cx="12192000" cy="9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24BD5BAB-9926-C043-835D-B71BF11F69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7979" y="376237"/>
            <a:ext cx="5259975" cy="453566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1" i="0" spc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DE09B7-AA52-2147-9B40-99D0385724DB}"/>
              </a:ext>
            </a:extLst>
          </p:cNvPr>
          <p:cNvSpPr/>
          <p:nvPr userDrawn="1"/>
        </p:nvSpPr>
        <p:spPr>
          <a:xfrm rot="5400000">
            <a:off x="-354600" y="354595"/>
            <a:ext cx="939115" cy="22992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9ED8BFCF-DA17-76DB-25D0-5B547EB749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8751" y="6275266"/>
            <a:ext cx="1039058" cy="4822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74121"/>
          </a:xfrm>
        </p:spPr>
        <p:txBody>
          <a:bodyPr vert="eaVert"/>
          <a:lstStyle>
            <a:lvl1pPr>
              <a:defRPr b="1" i="0">
                <a:latin typeface="PT Sans" panose="020B05030202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74121"/>
          </a:xfrm>
        </p:spPr>
        <p:txBody>
          <a:bodyPr vert="eaVert"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CFD39D5-F7F2-F14D-9E06-2A6909BD3750}"/>
              </a:ext>
            </a:extLst>
          </p:cNvPr>
          <p:cNvSpPr txBox="1">
            <a:spLocks/>
          </p:cNvSpPr>
          <p:nvPr userDrawn="1"/>
        </p:nvSpPr>
        <p:spPr>
          <a:xfrm>
            <a:off x="229919" y="6418315"/>
            <a:ext cx="458060" cy="23363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 baseline="0">
                <a:solidFill>
                  <a:schemeClr val="accent1"/>
                </a:solidFill>
                <a:latin typeface="PT Sans Narrow" panose="020B0506020203020204" pitchFamily="34" charset="77"/>
                <a:ea typeface="Proxima Nova Th" charset="0"/>
                <a:cs typeface="Proxima Nova Th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CFFDC8AD-6A67-54C5-1F44-B7D53FC29E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8751" y="6275266"/>
            <a:ext cx="1039058" cy="4822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B25FC2-FA16-504D-9B41-DCF039C37A97}"/>
              </a:ext>
            </a:extLst>
          </p:cNvPr>
          <p:cNvSpPr/>
          <p:nvPr userDrawn="1"/>
        </p:nvSpPr>
        <p:spPr>
          <a:xfrm>
            <a:off x="0" y="0"/>
            <a:ext cx="7772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602377"/>
            <a:ext cx="5940669" cy="1826623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 b="1" i="0" baseline="0">
                <a:solidFill>
                  <a:schemeClr val="bg2"/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1pPr>
          </a:lstStyle>
          <a:p>
            <a:r>
              <a:rPr lang="en-US" dirty="0"/>
              <a:t>Click to Edit Master Title Styles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43183"/>
            <a:ext cx="5940669" cy="409832"/>
          </a:xfrm>
        </p:spPr>
        <p:txBody>
          <a:bodyPr/>
          <a:lstStyle>
            <a:lvl1pPr marL="0" indent="0" algn="l">
              <a:buNone/>
              <a:defRPr sz="2400" b="0" i="0" baseline="0">
                <a:solidFill>
                  <a:schemeClr val="accent2"/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EC0BF08F-97A9-CD40-A3FA-3A0B9FD7D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3305" r="43732"/>
          <a:stretch/>
        </p:blipFill>
        <p:spPr>
          <a:xfrm>
            <a:off x="7772400" y="0"/>
            <a:ext cx="44196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049748-646A-214B-9F58-AEF8B54B2C8C}"/>
              </a:ext>
            </a:extLst>
          </p:cNvPr>
          <p:cNvSpPr/>
          <p:nvPr userDrawn="1"/>
        </p:nvSpPr>
        <p:spPr>
          <a:xfrm>
            <a:off x="7772400" y="0"/>
            <a:ext cx="1587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C03DC569-5634-188C-0673-6B43C83960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751" y="6275266"/>
            <a:ext cx="1039058" cy="4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78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28" userDrawn="1">
          <p15:clr>
            <a:srgbClr val="FBAE40"/>
          </p15:clr>
        </p15:guide>
        <p15:guide id="3" pos="7152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081C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979" y="1375955"/>
            <a:ext cx="3657598" cy="4801008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sz="2800" b="1" i="0" baseline="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C6919D-2034-B449-9C4A-5F0F8888C5C6}"/>
              </a:ext>
            </a:extLst>
          </p:cNvPr>
          <p:cNvSpPr txBox="1"/>
          <p:nvPr userDrawn="1"/>
        </p:nvSpPr>
        <p:spPr>
          <a:xfrm flipH="1">
            <a:off x="10346725" y="6516414"/>
            <a:ext cx="699648" cy="341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 Placeholder 24">
            <a:extLst>
              <a:ext uri="{FF2B5EF4-FFF2-40B4-BE49-F238E27FC236}">
                <a16:creationId xmlns:a16="http://schemas.microsoft.com/office/drawing/2014/main" id="{D78A5FF8-1B1E-6047-AD3D-41FB421B66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7979" y="681037"/>
            <a:ext cx="3657597" cy="453566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1" i="0" spc="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D64F7B-4135-4F4B-9B6C-0C32595D9F0F}"/>
              </a:ext>
            </a:extLst>
          </p:cNvPr>
          <p:cNvSpPr/>
          <p:nvPr userDrawn="1"/>
        </p:nvSpPr>
        <p:spPr>
          <a:xfrm>
            <a:off x="5190305" y="0"/>
            <a:ext cx="700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1099254-47FB-8B49-840D-1C1B20182F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78286" y="681037"/>
            <a:ext cx="5625735" cy="5259977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5098A9-3DB1-8543-8351-42DC72229985}"/>
              </a:ext>
            </a:extLst>
          </p:cNvPr>
          <p:cNvSpPr/>
          <p:nvPr userDrawn="1"/>
        </p:nvSpPr>
        <p:spPr>
          <a:xfrm>
            <a:off x="5031603" y="0"/>
            <a:ext cx="15870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731BCD-A459-074A-9D2B-AF911CF28310}"/>
              </a:ext>
            </a:extLst>
          </p:cNvPr>
          <p:cNvSpPr/>
          <p:nvPr userDrawn="1"/>
        </p:nvSpPr>
        <p:spPr>
          <a:xfrm>
            <a:off x="687979" y="1132525"/>
            <a:ext cx="45806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FB4904C-E933-B443-986A-EC6FFA1A1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9" y="6418315"/>
            <a:ext cx="458060" cy="23363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1" i="0" baseline="0">
                <a:solidFill>
                  <a:schemeClr val="accent1"/>
                </a:solidFill>
                <a:latin typeface="PT Sans Narrow" panose="020B0506020203020204" pitchFamily="34" charset="77"/>
                <a:ea typeface="Proxima Nova Th" charset="0"/>
                <a:cs typeface="Proxima Nova Th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774E9B24-49A8-9280-C813-A91B44DC71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8751" y="6275266"/>
            <a:ext cx="1039058" cy="4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03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rgbClr val="081C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D64F7B-4135-4F4B-9B6C-0C32595D9F0F}"/>
              </a:ext>
            </a:extLst>
          </p:cNvPr>
          <p:cNvSpPr/>
          <p:nvPr userDrawn="1"/>
        </p:nvSpPr>
        <p:spPr>
          <a:xfrm>
            <a:off x="5190305" y="0"/>
            <a:ext cx="700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083F6A8-7424-4D47-A5F7-B8F2061484B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876332" y="681037"/>
            <a:ext cx="5625735" cy="5259977"/>
          </a:xfrm>
        </p:spPr>
        <p:txBody>
          <a:bodyPr/>
          <a:lstStyle>
            <a:lvl1pPr marL="0" indent="0">
              <a:buNone/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C6919D-2034-B449-9C4A-5F0F8888C5C6}"/>
              </a:ext>
            </a:extLst>
          </p:cNvPr>
          <p:cNvSpPr txBox="1"/>
          <p:nvPr userDrawn="1"/>
        </p:nvSpPr>
        <p:spPr>
          <a:xfrm flipH="1">
            <a:off x="10346725" y="6516414"/>
            <a:ext cx="699648" cy="341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 Placeholder 24">
            <a:extLst>
              <a:ext uri="{FF2B5EF4-FFF2-40B4-BE49-F238E27FC236}">
                <a16:creationId xmlns:a16="http://schemas.microsoft.com/office/drawing/2014/main" id="{D78A5FF8-1B1E-6047-AD3D-41FB421B66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7979" y="681037"/>
            <a:ext cx="3657597" cy="453566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1" i="0" spc="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5098A9-3DB1-8543-8351-42DC72229985}"/>
              </a:ext>
            </a:extLst>
          </p:cNvPr>
          <p:cNvSpPr/>
          <p:nvPr userDrawn="1"/>
        </p:nvSpPr>
        <p:spPr>
          <a:xfrm>
            <a:off x="5031603" y="0"/>
            <a:ext cx="15870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731BCD-A459-074A-9D2B-AF911CF28310}"/>
              </a:ext>
            </a:extLst>
          </p:cNvPr>
          <p:cNvSpPr/>
          <p:nvPr userDrawn="1"/>
        </p:nvSpPr>
        <p:spPr>
          <a:xfrm>
            <a:off x="687979" y="1132525"/>
            <a:ext cx="45806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FB4904C-E933-B443-986A-EC6FFA1A1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9" y="6418315"/>
            <a:ext cx="458060" cy="23363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1" i="0" baseline="0">
                <a:solidFill>
                  <a:schemeClr val="accent1"/>
                </a:solidFill>
                <a:latin typeface="PT Sans Narrow" panose="020B0506020203020204" pitchFamily="34" charset="77"/>
                <a:ea typeface="Proxima Nova Th" charset="0"/>
                <a:cs typeface="Proxima Nova Th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48E41FD-D2D4-CD43-8946-D44CBE9CC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979" y="1375955"/>
            <a:ext cx="3657598" cy="4801008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sz="2800" b="1" i="0" baseline="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459147FB-9115-0528-B32A-8C19A0EEF9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8751" y="6275266"/>
            <a:ext cx="1039058" cy="4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23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4C6919D-2034-B449-9C4A-5F0F8888C5C6}"/>
              </a:ext>
            </a:extLst>
          </p:cNvPr>
          <p:cNvSpPr txBox="1"/>
          <p:nvPr userDrawn="1"/>
        </p:nvSpPr>
        <p:spPr>
          <a:xfrm flipH="1">
            <a:off x="10346725" y="6516414"/>
            <a:ext cx="699648" cy="341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 Placeholder 24">
            <a:extLst>
              <a:ext uri="{FF2B5EF4-FFF2-40B4-BE49-F238E27FC236}">
                <a16:creationId xmlns:a16="http://schemas.microsoft.com/office/drawing/2014/main" id="{D78A5FF8-1B1E-6047-AD3D-41FB421B66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7979" y="681037"/>
            <a:ext cx="3657597" cy="453566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1" i="0" spc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D64F7B-4135-4F4B-9B6C-0C32595D9F0F}"/>
              </a:ext>
            </a:extLst>
          </p:cNvPr>
          <p:cNvSpPr/>
          <p:nvPr userDrawn="1"/>
        </p:nvSpPr>
        <p:spPr>
          <a:xfrm>
            <a:off x="5190305" y="0"/>
            <a:ext cx="700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1099254-47FB-8B49-840D-1C1B20182F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78286" y="681037"/>
            <a:ext cx="5625735" cy="5259977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5098A9-3DB1-8543-8351-42DC72229985}"/>
              </a:ext>
            </a:extLst>
          </p:cNvPr>
          <p:cNvSpPr/>
          <p:nvPr userDrawn="1"/>
        </p:nvSpPr>
        <p:spPr>
          <a:xfrm>
            <a:off x="5031603" y="0"/>
            <a:ext cx="158703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731BCD-A459-074A-9D2B-AF911CF28310}"/>
              </a:ext>
            </a:extLst>
          </p:cNvPr>
          <p:cNvSpPr/>
          <p:nvPr userDrawn="1"/>
        </p:nvSpPr>
        <p:spPr>
          <a:xfrm>
            <a:off x="687979" y="1132525"/>
            <a:ext cx="45806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FB4904C-E933-B443-986A-EC6FFA1A1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9" y="6418315"/>
            <a:ext cx="458060" cy="23363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1" i="0" baseline="0">
                <a:solidFill>
                  <a:schemeClr val="accent3"/>
                </a:solidFill>
                <a:latin typeface="PT Sans Narrow" panose="020B0506020203020204" pitchFamily="34" charset="77"/>
                <a:ea typeface="Proxima Nova Th" charset="0"/>
                <a:cs typeface="Proxima Nova Th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0769318-C1AB-EE48-BC80-F3290CD89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979" y="1375955"/>
            <a:ext cx="3657598" cy="4801008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sz="2800" b="1" i="0" baseline="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D7CCB90-5F06-5F65-2040-A275A7817F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8751" y="6275266"/>
            <a:ext cx="1039058" cy="4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86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D64F7B-4135-4F4B-9B6C-0C32595D9F0F}"/>
              </a:ext>
            </a:extLst>
          </p:cNvPr>
          <p:cNvSpPr/>
          <p:nvPr userDrawn="1"/>
        </p:nvSpPr>
        <p:spPr>
          <a:xfrm>
            <a:off x="5190305" y="0"/>
            <a:ext cx="700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083F6A8-7424-4D47-A5F7-B8F2061484B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876332" y="681037"/>
            <a:ext cx="5625735" cy="5259977"/>
          </a:xfrm>
        </p:spPr>
        <p:txBody>
          <a:bodyPr/>
          <a:lstStyle>
            <a:lvl1pPr marL="0" indent="0">
              <a:buNone/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C6919D-2034-B449-9C4A-5F0F8888C5C6}"/>
              </a:ext>
            </a:extLst>
          </p:cNvPr>
          <p:cNvSpPr txBox="1"/>
          <p:nvPr userDrawn="1"/>
        </p:nvSpPr>
        <p:spPr>
          <a:xfrm flipH="1">
            <a:off x="10346725" y="6516414"/>
            <a:ext cx="699648" cy="341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 Placeholder 24">
            <a:extLst>
              <a:ext uri="{FF2B5EF4-FFF2-40B4-BE49-F238E27FC236}">
                <a16:creationId xmlns:a16="http://schemas.microsoft.com/office/drawing/2014/main" id="{D78A5FF8-1B1E-6047-AD3D-41FB421B66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7979" y="681037"/>
            <a:ext cx="3657597" cy="453566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1" i="0" spc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5098A9-3DB1-8543-8351-42DC72229985}"/>
              </a:ext>
            </a:extLst>
          </p:cNvPr>
          <p:cNvSpPr/>
          <p:nvPr userDrawn="1"/>
        </p:nvSpPr>
        <p:spPr>
          <a:xfrm>
            <a:off x="5031603" y="0"/>
            <a:ext cx="158703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731BCD-A459-074A-9D2B-AF911CF28310}"/>
              </a:ext>
            </a:extLst>
          </p:cNvPr>
          <p:cNvSpPr/>
          <p:nvPr userDrawn="1"/>
        </p:nvSpPr>
        <p:spPr>
          <a:xfrm>
            <a:off x="687979" y="1132525"/>
            <a:ext cx="45806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FB4904C-E933-B443-986A-EC6FFA1A1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9" y="6418315"/>
            <a:ext cx="458060" cy="23363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1" i="0" baseline="0">
                <a:solidFill>
                  <a:schemeClr val="accent3"/>
                </a:solidFill>
                <a:latin typeface="PT Sans Narrow" panose="020B0506020203020204" pitchFamily="34" charset="77"/>
                <a:ea typeface="Proxima Nova Th" charset="0"/>
                <a:cs typeface="Proxima Nova Th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E475A13-672E-3B42-9B30-601A7CF7C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979" y="1375955"/>
            <a:ext cx="3657598" cy="4801008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sz="2800" b="1" i="0" baseline="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F529A1-4476-5E4E-8B34-982E3581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18081" y="6205293"/>
            <a:ext cx="1348708" cy="3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29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E732F4-7DB7-2A4A-8663-C6DA2C34A276}"/>
              </a:ext>
            </a:extLst>
          </p:cNvPr>
          <p:cNvSpPr/>
          <p:nvPr userDrawn="1"/>
        </p:nvSpPr>
        <p:spPr>
          <a:xfrm>
            <a:off x="0" y="0"/>
            <a:ext cx="12192000" cy="9391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10ADF83-671C-7A4B-8397-705CD3338F8B}"/>
              </a:ext>
            </a:extLst>
          </p:cNvPr>
          <p:cNvSpPr txBox="1">
            <a:spLocks/>
          </p:cNvSpPr>
          <p:nvPr userDrawn="1"/>
        </p:nvSpPr>
        <p:spPr>
          <a:xfrm>
            <a:off x="229919" y="6418315"/>
            <a:ext cx="458060" cy="23363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 baseline="0">
                <a:solidFill>
                  <a:schemeClr val="accent1"/>
                </a:solidFill>
                <a:latin typeface="PT Sans Narrow" panose="020B0506020203020204" pitchFamily="34" charset="77"/>
                <a:ea typeface="Proxima Nova Th" charset="0"/>
                <a:cs typeface="Proxima Nova Th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E8D2D9C7-BABE-E241-B060-0C44DFA390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7979" y="376237"/>
            <a:ext cx="10816042" cy="453566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1" i="0" spc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8670C0-1FD0-7B47-8B2E-0845B46CCD1F}"/>
              </a:ext>
            </a:extLst>
          </p:cNvPr>
          <p:cNvSpPr/>
          <p:nvPr userDrawn="1"/>
        </p:nvSpPr>
        <p:spPr>
          <a:xfrm rot="5400000">
            <a:off x="-354600" y="354595"/>
            <a:ext cx="939115" cy="2299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F3AE6A9-ED29-D043-BCB2-EFC24D2AA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979" y="1416908"/>
            <a:ext cx="10816042" cy="4574589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8C847F0E-1F15-5BD3-9155-64F05D49F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8751" y="6275266"/>
            <a:ext cx="1039058" cy="4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E732F4-7DB7-2A4A-8663-C6DA2C34A276}"/>
              </a:ext>
            </a:extLst>
          </p:cNvPr>
          <p:cNvSpPr/>
          <p:nvPr userDrawn="1"/>
        </p:nvSpPr>
        <p:spPr>
          <a:xfrm>
            <a:off x="0" y="0"/>
            <a:ext cx="12192000" cy="9391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10ADF83-671C-7A4B-8397-705CD3338F8B}"/>
              </a:ext>
            </a:extLst>
          </p:cNvPr>
          <p:cNvSpPr txBox="1">
            <a:spLocks/>
          </p:cNvSpPr>
          <p:nvPr userDrawn="1"/>
        </p:nvSpPr>
        <p:spPr>
          <a:xfrm>
            <a:off x="229919" y="6418315"/>
            <a:ext cx="458060" cy="23363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 baseline="0">
                <a:solidFill>
                  <a:schemeClr val="accent1"/>
                </a:solidFill>
                <a:latin typeface="PT Sans Narrow" panose="020B0506020203020204" pitchFamily="34" charset="77"/>
                <a:ea typeface="Proxima Nova Th" charset="0"/>
                <a:cs typeface="Proxima Nova Th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E8D2D9C7-BABE-E241-B060-0C44DFA390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7979" y="376237"/>
            <a:ext cx="10816042" cy="453566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1" i="0" spc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8670C0-1FD0-7B47-8B2E-0845B46CCD1F}"/>
              </a:ext>
            </a:extLst>
          </p:cNvPr>
          <p:cNvSpPr/>
          <p:nvPr userDrawn="1"/>
        </p:nvSpPr>
        <p:spPr>
          <a:xfrm rot="5400000">
            <a:off x="-354600" y="354595"/>
            <a:ext cx="939115" cy="22992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F3AE6A9-ED29-D043-BCB2-EFC24D2AA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979" y="1416908"/>
            <a:ext cx="10816042" cy="4574589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A9B30695-E8AE-6100-A906-FA31C709C7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8751" y="6275266"/>
            <a:ext cx="1039058" cy="4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66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75A396-8EC5-5E4D-82AF-C9760B1DDBF6}"/>
              </a:ext>
            </a:extLst>
          </p:cNvPr>
          <p:cNvSpPr txBox="1"/>
          <p:nvPr userDrawn="1"/>
        </p:nvSpPr>
        <p:spPr>
          <a:xfrm>
            <a:off x="10226566" y="66004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6E3E8DF-B3BF-5F46-8AD5-5638A52F6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99595"/>
            <a:ext cx="2743200" cy="233637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00" b="1" i="0" baseline="0">
                <a:solidFill>
                  <a:schemeClr val="accent1"/>
                </a:solidFill>
                <a:latin typeface="PT Sans Narrow" panose="020B0506020203020204" pitchFamily="34" charset="77"/>
                <a:ea typeface="Proxima Nova Th" charset="0"/>
                <a:cs typeface="Proxima Nova Th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62C39294-5CFC-4F48-8746-D69917CB33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99595"/>
            <a:ext cx="2743200" cy="233637"/>
          </a:xfrm>
          <a:prstGeom prst="rect">
            <a:avLst/>
          </a:prstGeom>
        </p:spPr>
        <p:txBody>
          <a:bodyPr/>
          <a:lstStyle>
            <a:lvl1pPr fontAlgn="b">
              <a:defRPr sz="1000" b="1" i="0" baseline="0">
                <a:solidFill>
                  <a:schemeClr val="bg1">
                    <a:lumMod val="75000"/>
                  </a:schemeClr>
                </a:solidFill>
                <a:latin typeface="PT Sans Narrow" panose="020B0506020203020204" pitchFamily="34" charset="77"/>
              </a:defRPr>
            </a:lvl1pPr>
          </a:lstStyle>
          <a:p>
            <a:fld id="{DD0E2D62-BD35-364D-B529-356984C68C71}" type="datetime1">
              <a:rPr lang="en-US" smtClean="0"/>
              <a:t>10/23/2023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8EB744E1-B939-3045-9AE1-574B4CFFA5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9596"/>
            <a:ext cx="4114800" cy="233636"/>
          </a:xfrm>
          <a:prstGeom prst="rect">
            <a:avLst/>
          </a:prstGeom>
        </p:spPr>
        <p:txBody>
          <a:bodyPr/>
          <a:lstStyle>
            <a:lvl1pPr algn="ctr" fontAlgn="b">
              <a:defRPr sz="1000" b="1" i="0" baseline="0">
                <a:solidFill>
                  <a:schemeClr val="bg1">
                    <a:lumMod val="75000"/>
                  </a:schemeClr>
                </a:solidFill>
                <a:latin typeface="PT Sans Narrow" panose="020B0506020203020204" pitchFamily="34" charset="77"/>
              </a:defRPr>
            </a:lvl1pPr>
          </a:lstStyle>
          <a:p>
            <a:r>
              <a:rPr lang="en-US"/>
              <a:t>STATE OF GLOBAL AIR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9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85" r:id="rId2"/>
    <p:sldLayoutId id="2147483683" r:id="rId3"/>
    <p:sldLayoutId id="2147483700" r:id="rId4"/>
    <p:sldLayoutId id="2147483701" r:id="rId5"/>
    <p:sldLayoutId id="2147483689" r:id="rId6"/>
    <p:sldLayoutId id="2147483693" r:id="rId7"/>
    <p:sldLayoutId id="2147483704" r:id="rId8"/>
    <p:sldLayoutId id="2147483708" r:id="rId9"/>
    <p:sldLayoutId id="2147483703" r:id="rId10"/>
    <p:sldLayoutId id="2147483705" r:id="rId11"/>
    <p:sldLayoutId id="2147483706" r:id="rId12"/>
    <p:sldLayoutId id="2147483707" r:id="rId13"/>
    <p:sldLayoutId id="2147483674" r:id="rId14"/>
    <p:sldLayoutId id="2147483675" r:id="rId15"/>
    <p:sldLayoutId id="2147483690" r:id="rId16"/>
    <p:sldLayoutId id="2147483691" r:id="rId17"/>
    <p:sldLayoutId id="2147483692" r:id="rId18"/>
    <p:sldLayoutId id="2147483679" r:id="rId19"/>
    <p:sldLayoutId id="2147483680" r:id="rId20"/>
    <p:sldLayoutId id="2147483681" r:id="rId21"/>
    <p:sldLayoutId id="2147483682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accent3"/>
          </a:solidFill>
          <a:latin typeface="+mj-lt"/>
          <a:ea typeface="PT Sans" panose="020B0503020203020204" pitchFamily="34" charset="77"/>
          <a:cs typeface="PT Sans" panose="020B0503020203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bg1">
              <a:lumMod val="50000"/>
            </a:schemeClr>
          </a:solidFill>
          <a:latin typeface="+mj-lt"/>
          <a:ea typeface="PT Sans" panose="020B0503020203020204" pitchFamily="34" charset="77"/>
          <a:cs typeface="PT Sans" panose="020B05030202030202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>
              <a:lumMod val="50000"/>
            </a:schemeClr>
          </a:solidFill>
          <a:latin typeface="+mj-lt"/>
          <a:ea typeface="PT Sans" panose="020B0503020203020204" pitchFamily="34" charset="77"/>
          <a:cs typeface="PT Sans" panose="020B0503020203020204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>
              <a:lumMod val="50000"/>
            </a:schemeClr>
          </a:solidFill>
          <a:latin typeface="+mj-lt"/>
          <a:ea typeface="PT Sans" panose="020B0503020203020204" pitchFamily="34" charset="77"/>
          <a:cs typeface="PT Sans" panose="020B0503020203020204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>
              <a:lumMod val="50000"/>
            </a:schemeClr>
          </a:solidFill>
          <a:latin typeface="+mj-lt"/>
          <a:ea typeface="PT Sans" panose="020B0503020203020204" pitchFamily="34" charset="77"/>
          <a:cs typeface="PT Sans" panose="020B0503020203020204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>
              <a:lumMod val="50000"/>
            </a:schemeClr>
          </a:solidFill>
          <a:latin typeface="+mj-lt"/>
          <a:ea typeface="PT Sans" panose="020B0503020203020204" pitchFamily="34" charset="77"/>
          <a:cs typeface="PT Sans" panose="020B05030202030202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stateofglobalair.org/data/#/health/bar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www.stateofglobalair.org/" TargetMode="External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emf"/><Relationship Id="rId9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hyperlink" Target="https://www.stateofglobalair.org/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4.png"/><Relationship Id="rId4" Type="http://schemas.openxmlformats.org/officeDocument/2006/relationships/image" Target="../media/image36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eofglobalair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38229"/>
            <a:ext cx="11340790" cy="18288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News Gothic MT" panose="020B0504020203020204" pitchFamily="34" charset="0"/>
              </a:rPr>
              <a:t>State of Global Air – Data and Resources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1034" y="3254147"/>
            <a:ext cx="10937232" cy="899959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>
                <a:solidFill>
                  <a:schemeClr val="accent4"/>
                </a:solidFill>
                <a:latin typeface="News Gothic MT" panose="020B0504020203020204" pitchFamily="34" charset="0"/>
              </a:rPr>
              <a:t>Summer School on Air Quality and Pollution Prevention in Ghana </a:t>
            </a:r>
          </a:p>
          <a:p>
            <a:pPr algn="ctr"/>
            <a:r>
              <a:rPr lang="en-US" sz="1800" b="1" dirty="0">
                <a:solidFill>
                  <a:schemeClr val="accent4"/>
                </a:solidFill>
                <a:latin typeface="News Gothic MT" panose="020B0504020203020204" pitchFamily="34" charset="0"/>
              </a:rPr>
              <a:t>Kumasi, Ghana| October 23, 2023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88E422C-28BB-B1DA-1EF2-5402CE7F42B6}"/>
              </a:ext>
            </a:extLst>
          </p:cNvPr>
          <p:cNvSpPr txBox="1">
            <a:spLocks/>
          </p:cNvSpPr>
          <p:nvPr/>
        </p:nvSpPr>
        <p:spPr>
          <a:xfrm>
            <a:off x="1071154" y="5040774"/>
            <a:ext cx="10289931" cy="8999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bg1">
                    <a:lumMod val="50000"/>
                  </a:schemeClr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bg1">
                    <a:lumMod val="50000"/>
                  </a:schemeClr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bg1">
                    <a:lumMod val="50000"/>
                  </a:schemeClr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bg1">
                    <a:lumMod val="50000"/>
                  </a:schemeClr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News Gothic MT" panose="020B0504020203020204" pitchFamily="34" charset="0"/>
              </a:rPr>
              <a:t>Pallavi Pant, PhD</a:t>
            </a:r>
          </a:p>
          <a:p>
            <a:pPr algn="ctr"/>
            <a:r>
              <a:rPr lang="en-US" sz="2000" dirty="0">
                <a:latin typeface="News Gothic MT" panose="020B0504020203020204" pitchFamily="34" charset="0"/>
              </a:rPr>
              <a:t>Health Effects Institute </a:t>
            </a:r>
          </a:p>
          <a:p>
            <a:pPr algn="ctr"/>
            <a:r>
              <a:rPr lang="en-US" sz="2000" dirty="0">
                <a:latin typeface="News Gothic MT" panose="020B0504020203020204" pitchFamily="34" charset="0"/>
              </a:rPr>
              <a:t>ppant@healtheffects.org </a:t>
            </a:r>
          </a:p>
        </p:txBody>
      </p:sp>
    </p:spTree>
    <p:extLst>
      <p:ext uri="{BB962C8B-B14F-4D97-AF65-F5344CB8AC3E}">
        <p14:creationId xmlns:p14="http://schemas.microsoft.com/office/powerpoint/2010/main" val="2422901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F102CA-8D3A-92E9-14E0-32FB9CFE22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67268"/>
            <a:ext cx="11508059" cy="662535"/>
          </a:xfrm>
        </p:spPr>
        <p:txBody>
          <a:bodyPr>
            <a:normAutofit/>
          </a:bodyPr>
          <a:lstStyle/>
          <a:p>
            <a:r>
              <a:rPr lang="en-US" sz="2400" dirty="0">
                <a:ea typeface="+mj-ea"/>
                <a:cs typeface="+mj-cs"/>
              </a:rPr>
              <a:t>Non-communicable lung and heart diseases account for 80% of the total disease burden</a:t>
            </a:r>
            <a:endParaRPr lang="en-US" sz="24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E8FB36BF-74B1-6C08-7980-C0599593BA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1"/>
          <a:stretch/>
        </p:blipFill>
        <p:spPr>
          <a:xfrm>
            <a:off x="647701" y="2421611"/>
            <a:ext cx="11119780" cy="2513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7F9BBF-1FEA-7737-3F5B-3CE6AB6BF92F}"/>
              </a:ext>
            </a:extLst>
          </p:cNvPr>
          <p:cNvSpPr txBox="1"/>
          <p:nvPr/>
        </p:nvSpPr>
        <p:spPr>
          <a:xfrm>
            <a:off x="751788" y="5608058"/>
            <a:ext cx="11015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https://www.stateofglobalair.org/data/#/health/bar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2040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73780-79B2-BEF9-5149-DD1F5E977A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Unsafe water, sanitation and hygiene (WaSH) is responsible for more deaths in Africa than air pollution.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55657-DDE3-7DE7-D26D-CF366E2E1A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Is this true or false?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419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FE65B3-812F-A1AE-4439-5B01A02485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495" y="291177"/>
            <a:ext cx="10816042" cy="453566"/>
          </a:xfrm>
        </p:spPr>
        <p:txBody>
          <a:bodyPr>
            <a:noAutofit/>
          </a:bodyPr>
          <a:lstStyle/>
          <a:p>
            <a:r>
              <a:rPr lang="en-US" sz="2800" dirty="0"/>
              <a:t>Contribution of air pollution to deaths in children under 5</a:t>
            </a:r>
          </a:p>
        </p:txBody>
      </p:sp>
      <p:pic>
        <p:nvPicPr>
          <p:cNvPr id="4" name="Picture 3" descr="Chart, treemap chart&#10;&#10;Description automatically generated">
            <a:extLst>
              <a:ext uri="{FF2B5EF4-FFF2-40B4-BE49-F238E27FC236}">
                <a16:creationId xmlns:a16="http://schemas.microsoft.com/office/drawing/2014/main" id="{2B24F562-EA08-4130-0983-F85A7E743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346" y="1016922"/>
            <a:ext cx="10678554" cy="558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074B77-6CFC-EA3D-05F3-D3554AB8C871}"/>
              </a:ext>
            </a:extLst>
          </p:cNvPr>
          <p:cNvSpPr txBox="1"/>
          <p:nvPr/>
        </p:nvSpPr>
        <p:spPr>
          <a:xfrm>
            <a:off x="1094346" y="2561181"/>
            <a:ext cx="1775854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Malnutriton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2E9D7D-F29B-0E1F-B448-C1D12CF8B65D}"/>
              </a:ext>
            </a:extLst>
          </p:cNvPr>
          <p:cNvSpPr txBox="1"/>
          <p:nvPr/>
        </p:nvSpPr>
        <p:spPr>
          <a:xfrm>
            <a:off x="1094346" y="3016419"/>
            <a:ext cx="1775854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Air Pollution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5F6ADB-14B3-3B9F-0AB6-88E8527FD529}"/>
              </a:ext>
            </a:extLst>
          </p:cNvPr>
          <p:cNvSpPr txBox="1"/>
          <p:nvPr/>
        </p:nvSpPr>
        <p:spPr>
          <a:xfrm>
            <a:off x="1094346" y="3465476"/>
            <a:ext cx="1775854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WaSH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32BBB0-2EF9-C38F-DD0B-7127620AB6B4}"/>
              </a:ext>
            </a:extLst>
          </p:cNvPr>
          <p:cNvSpPr txBox="1"/>
          <p:nvPr/>
        </p:nvSpPr>
        <p:spPr>
          <a:xfrm>
            <a:off x="4597400" y="660306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https://vizhub.healthdata.org/gbd-compare/#0</a:t>
            </a:r>
          </a:p>
        </p:txBody>
      </p:sp>
    </p:spTree>
    <p:extLst>
      <p:ext uri="{BB962C8B-B14F-4D97-AF65-F5344CB8AC3E}">
        <p14:creationId xmlns:p14="http://schemas.microsoft.com/office/powerpoint/2010/main" val="2693809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810248-2CB1-5E42-B1BF-5FA2E45426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sz="7400" dirty="0"/>
              <a:t>Health effects of exposure to air pollution in children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83A03A-F3AA-65EA-5056-5E7DAA5F24EA}"/>
              </a:ext>
            </a:extLst>
          </p:cNvPr>
          <p:cNvSpPr txBox="1"/>
          <p:nvPr/>
        </p:nvSpPr>
        <p:spPr>
          <a:xfrm>
            <a:off x="660132" y="2419884"/>
            <a:ext cx="4597667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500" spc="89" dirty="0"/>
              <a:t>Exposure during pregnancy cause preterm birth, low birth weight etc. </a:t>
            </a:r>
            <a:br>
              <a:rPr lang="en-US" sz="2500" spc="89" dirty="0"/>
            </a:br>
            <a:br>
              <a:rPr lang="en-US" sz="2500" spc="89" dirty="0"/>
            </a:br>
            <a:r>
              <a:rPr lang="en-US" sz="2500" spc="89" dirty="0"/>
              <a:t>Babies born too early or too small can get other diseases </a:t>
            </a:r>
          </a:p>
        </p:txBody>
      </p:sp>
      <p:pic>
        <p:nvPicPr>
          <p:cNvPr id="5" name="Graphic 4" descr="Baby crawling outline">
            <a:extLst>
              <a:ext uri="{FF2B5EF4-FFF2-40B4-BE49-F238E27FC236}">
                <a16:creationId xmlns:a16="http://schemas.microsoft.com/office/drawing/2014/main" id="{E75F5787-45AB-42EB-ED84-FD776455E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133" y="1412058"/>
            <a:ext cx="994317" cy="994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F93775-0046-DF05-EFAD-8B86475500F0}"/>
              </a:ext>
            </a:extLst>
          </p:cNvPr>
          <p:cNvSpPr txBox="1"/>
          <p:nvPr/>
        </p:nvSpPr>
        <p:spPr>
          <a:xfrm>
            <a:off x="6096000" y="2463350"/>
            <a:ext cx="6096000" cy="3302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spc="89" dirty="0"/>
              <a:t>Respiratory infections (e.g., pneumonia) among children, especially under 5  </a:t>
            </a:r>
            <a:br>
              <a:rPr lang="en-US" sz="2500" spc="89" dirty="0"/>
            </a:br>
            <a:br>
              <a:rPr lang="en-US" sz="2500" spc="89" dirty="0"/>
            </a:br>
            <a:r>
              <a:rPr lang="en-US" sz="2500" spc="89" dirty="0"/>
              <a:t>Poor lung function and lung growth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500" spc="89" dirty="0"/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spc="89" dirty="0"/>
              <a:t>Impacts neurological development </a:t>
            </a:r>
          </a:p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8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K Grotesk Light"/>
              <a:ea typeface="+mn-ea"/>
              <a:cs typeface="+mn-cs"/>
            </a:endParaRPr>
          </a:p>
        </p:txBody>
      </p:sp>
      <p:pic>
        <p:nvPicPr>
          <p:cNvPr id="8" name="Graphic 7" descr="School boy outline">
            <a:extLst>
              <a:ext uri="{FF2B5EF4-FFF2-40B4-BE49-F238E27FC236}">
                <a16:creationId xmlns:a16="http://schemas.microsoft.com/office/drawing/2014/main" id="{6456B793-1DD6-5D6B-DC79-513B31E04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26343" y="1461131"/>
            <a:ext cx="1002219" cy="1002219"/>
          </a:xfrm>
          <a:prstGeom prst="rect">
            <a:avLst/>
          </a:prstGeom>
        </p:spPr>
      </p:pic>
      <p:pic>
        <p:nvPicPr>
          <p:cNvPr id="9" name="Graphic 8" descr="School girl outline">
            <a:extLst>
              <a:ext uri="{FF2B5EF4-FFF2-40B4-BE49-F238E27FC236}">
                <a16:creationId xmlns:a16="http://schemas.microsoft.com/office/drawing/2014/main" id="{40EFC92E-CAC1-6CE5-801A-FB557CE2E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17697" y="1461131"/>
            <a:ext cx="1002219" cy="1002219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EE44C0CA-9321-DF0A-34BC-7D2BAAB3AB0A}"/>
              </a:ext>
            </a:extLst>
          </p:cNvPr>
          <p:cNvSpPr txBox="1"/>
          <p:nvPr/>
        </p:nvSpPr>
        <p:spPr>
          <a:xfrm>
            <a:off x="198863" y="5705933"/>
            <a:ext cx="11794273" cy="50154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8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Lifelong impacts on children's health due to exposures during childhood</a:t>
            </a:r>
            <a:r>
              <a:rPr kumimoji="0" lang="en-US" sz="105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732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1C7FD3-FF9D-C7DE-3376-88DB5D51BE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7351" y="293110"/>
            <a:ext cx="10816042" cy="453566"/>
          </a:xfrm>
        </p:spPr>
        <p:txBody>
          <a:bodyPr/>
          <a:lstStyle/>
          <a:p>
            <a:r>
              <a:rPr lang="en-US" sz="2500" b="1" dirty="0">
                <a:ea typeface="+mj-ea"/>
                <a:cs typeface="+mj-cs"/>
              </a:rPr>
              <a:t>20% of newborn deaths</a:t>
            </a:r>
            <a:r>
              <a:rPr lang="en-US" sz="2500" dirty="0">
                <a:ea typeface="+mj-ea"/>
                <a:cs typeface="+mj-cs"/>
              </a:rPr>
              <a:t> were attributed to particulate air pollution. </a:t>
            </a:r>
            <a:endParaRPr lang="en-US" sz="2500" b="1" dirty="0">
              <a:ea typeface="+mj-ea"/>
              <a:cs typeface="+mj-cs"/>
            </a:endParaRPr>
          </a:p>
          <a:p>
            <a:endParaRPr lang="en-US" dirty="0"/>
          </a:p>
        </p:txBody>
      </p:sp>
      <p:pic>
        <p:nvPicPr>
          <p:cNvPr id="6" name="Picture 5" descr="A picture containing bed, laying, room, baby&#10;&#10;Description automatically generated">
            <a:extLst>
              <a:ext uri="{FF2B5EF4-FFF2-40B4-BE49-F238E27FC236}">
                <a16:creationId xmlns:a16="http://schemas.microsoft.com/office/drawing/2014/main" id="{5E161289-89E2-92A6-8553-796D54770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226" y="2495558"/>
            <a:ext cx="5255300" cy="365586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844E28F2-74EB-5217-5784-D651732DB3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51" y="1298335"/>
            <a:ext cx="4745675" cy="456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24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68A1D8B-1677-B6DC-A92A-D4E5F6065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24" r="398" b="-1807"/>
          <a:stretch/>
        </p:blipFill>
        <p:spPr bwMode="auto">
          <a:xfrm>
            <a:off x="0" y="-84095"/>
            <a:ext cx="8639300" cy="704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358768-B564-60B5-6920-1A89B32AD1C1}"/>
              </a:ext>
            </a:extLst>
          </p:cNvPr>
          <p:cNvSpPr txBox="1"/>
          <p:nvPr/>
        </p:nvSpPr>
        <p:spPr>
          <a:xfrm>
            <a:off x="7485381" y="4024613"/>
            <a:ext cx="4541097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effectLst/>
                <a:latin typeface="+mj-lt"/>
              </a:rPr>
              <a:t>increased risk of non-communicable diseases</a:t>
            </a:r>
            <a:r>
              <a:rPr lang="en-US" dirty="0">
                <a:latin typeface="+mj-lt"/>
              </a:rPr>
              <a:t> as well as death. </a:t>
            </a:r>
          </a:p>
          <a:p>
            <a:endParaRPr lang="en-US" dirty="0">
              <a:latin typeface="+mj-lt"/>
            </a:endParaRPr>
          </a:p>
          <a:p>
            <a:r>
              <a:rPr lang="en-US" dirty="0"/>
              <a:t>Exposure to air pollution in mothers can result in increased risk of their infants being born too small or too early. 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55CDEACE-B285-F590-B385-CBC5C4BA8F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0293" y="237914"/>
            <a:ext cx="12310946" cy="642765"/>
          </a:xfrm>
        </p:spPr>
        <p:txBody>
          <a:bodyPr>
            <a:normAutofit fontScale="92500" lnSpcReduction="10000"/>
          </a:bodyPr>
          <a:lstStyle/>
          <a:p>
            <a:r>
              <a:rPr lang="en-US" sz="2700" dirty="0">
                <a:latin typeface="+mn-lt"/>
              </a:rPr>
              <a:t>Household air pollution remains an important driver for poor outdoor air quality. 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00801C-AFEE-33B9-1743-2C5861FB22DD}"/>
              </a:ext>
            </a:extLst>
          </p:cNvPr>
          <p:cNvSpPr txBox="1"/>
          <p:nvPr/>
        </p:nvSpPr>
        <p:spPr>
          <a:xfrm>
            <a:off x="7485381" y="1202688"/>
            <a:ext cx="4541097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</a:rPr>
              <a:t>Exposures to PM</a:t>
            </a:r>
            <a:r>
              <a:rPr lang="en-US" sz="2000" baseline="-25000" dirty="0">
                <a:latin typeface="+mj-lt"/>
              </a:rPr>
              <a:t>2.5</a:t>
            </a:r>
            <a:r>
              <a:rPr lang="en-US" sz="2000" dirty="0">
                <a:latin typeface="+mj-lt"/>
              </a:rPr>
              <a:t> from household air pollution often exceed levels in outdoor air by orders of magnitude.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3564DD-4347-D7C8-CFF2-74D9426CD090}"/>
              </a:ext>
            </a:extLst>
          </p:cNvPr>
          <p:cNvSpPr txBox="1"/>
          <p:nvPr/>
        </p:nvSpPr>
        <p:spPr>
          <a:xfrm>
            <a:off x="7485381" y="2742836"/>
            <a:ext cx="4541097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Household solid fuel use can contribute as much as 20-30% of ambient PM</a:t>
            </a:r>
            <a:r>
              <a:rPr lang="en-US" baseline="-25000" dirty="0">
                <a:latin typeface="+mj-lt"/>
              </a:rPr>
              <a:t>2.5</a:t>
            </a:r>
            <a:r>
              <a:rPr lang="en-US" dirty="0">
                <a:latin typeface="+mj-lt"/>
              </a:rPr>
              <a:t> levels </a:t>
            </a:r>
            <a:endParaRPr lang="en-US" sz="180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8237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4B2D92-4E5B-E104-14D9-16E1068F4D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Trends in HAP Exposure in Africa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6858D0-01BD-1325-641E-FB5CFD9CBEDE}"/>
              </a:ext>
            </a:extLst>
          </p:cNvPr>
          <p:cNvSpPr txBox="1"/>
          <p:nvPr/>
        </p:nvSpPr>
        <p:spPr>
          <a:xfrm>
            <a:off x="6096000" y="1282213"/>
            <a:ext cx="54080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spc="89" dirty="0"/>
              <a:t>Trends in death rates linked to HAP, 2010 –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601C7B-6DBE-3BB0-4072-5A4CD42712A3}"/>
              </a:ext>
            </a:extLst>
          </p:cNvPr>
          <p:cNvSpPr txBox="1"/>
          <p:nvPr/>
        </p:nvSpPr>
        <p:spPr>
          <a:xfrm>
            <a:off x="486573" y="1321827"/>
            <a:ext cx="3998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spc="89" dirty="0"/>
              <a:t>Percentage of population using solid fuels for cooking</a:t>
            </a:r>
            <a:endParaRPr lang="en-US" sz="2000" spc="89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AB694E-A37E-42A5-99A5-B0CD3DD637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6573" y="2083169"/>
            <a:ext cx="3998721" cy="4398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6DB200-41B8-138C-A6CE-F8FACC11F197}"/>
              </a:ext>
            </a:extLst>
          </p:cNvPr>
          <p:cNvSpPr txBox="1"/>
          <p:nvPr/>
        </p:nvSpPr>
        <p:spPr>
          <a:xfrm>
            <a:off x="968260" y="6529841"/>
            <a:ext cx="61493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http://www.stateofglobalair.org/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4485BA-327E-5A55-0AE2-30CBF3267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194" y="2564479"/>
            <a:ext cx="5839806" cy="358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77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8D7106F-AFA8-1F81-8B09-F534CB940B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6667" y="232041"/>
            <a:ext cx="10816042" cy="453566"/>
          </a:xfrm>
        </p:spPr>
        <p:txBody>
          <a:bodyPr>
            <a:normAutofit fontScale="92500" lnSpcReduction="10000"/>
          </a:bodyPr>
          <a:lstStyle/>
          <a:p>
            <a:r>
              <a:rPr lang="en-US" sz="3800" dirty="0">
                <a:latin typeface="+mn-lt"/>
              </a:rPr>
              <a:t>How are these estimates produced?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2C1611-2ECE-FEFD-8CCD-F42E846B6A5C}"/>
              </a:ext>
            </a:extLst>
          </p:cNvPr>
          <p:cNvSpPr txBox="1"/>
          <p:nvPr/>
        </p:nvSpPr>
        <p:spPr>
          <a:xfrm>
            <a:off x="830194" y="6531560"/>
            <a:ext cx="61493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https://www.stateofglobalair.org/</a:t>
            </a:r>
            <a:r>
              <a:rPr lang="en-US" sz="10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0E8EB8-FF15-BCBD-ADC9-129AD6BDF6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46" r="20749" b="4305"/>
          <a:stretch/>
        </p:blipFill>
        <p:spPr>
          <a:xfrm>
            <a:off x="4995617" y="2839069"/>
            <a:ext cx="2602518" cy="213931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54D620-4255-9AA4-0B6E-6BD699E3425B}"/>
              </a:ext>
            </a:extLst>
          </p:cNvPr>
          <p:cNvSpPr/>
          <p:nvPr/>
        </p:nvSpPr>
        <p:spPr>
          <a:xfrm>
            <a:off x="9679843" y="2317897"/>
            <a:ext cx="2312907" cy="2801941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9" dirty="0">
                <a:solidFill>
                  <a:srgbClr val="000000"/>
                </a:solidFill>
                <a:latin typeface="+mj-lt"/>
              </a:rPr>
              <a:t>Burden of Disease Linked to </a:t>
            </a:r>
          </a:p>
          <a:p>
            <a:pPr algn="ctr"/>
            <a:r>
              <a:rPr lang="en-US" sz="2399" dirty="0">
                <a:solidFill>
                  <a:srgbClr val="000000"/>
                </a:solidFill>
                <a:latin typeface="+mj-lt"/>
              </a:rPr>
              <a:t>Air Pollution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E288F1C-A55C-76F5-5477-79D8B4D04364}"/>
              </a:ext>
            </a:extLst>
          </p:cNvPr>
          <p:cNvGrpSpPr/>
          <p:nvPr/>
        </p:nvGrpSpPr>
        <p:grpSpPr>
          <a:xfrm>
            <a:off x="287301" y="1222066"/>
            <a:ext cx="1057702" cy="428786"/>
            <a:chOff x="162700" y="2802630"/>
            <a:chExt cx="2732841" cy="91795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AFB853C-E145-3353-B42A-A04E3327D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00" y="2802630"/>
              <a:ext cx="1047568" cy="917956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25E4FD-4524-7CE1-CBB1-D50BC13AC66D}"/>
                </a:ext>
              </a:extLst>
            </p:cNvPr>
            <p:cNvSpPr txBox="1"/>
            <p:nvPr/>
          </p:nvSpPr>
          <p:spPr>
            <a:xfrm>
              <a:off x="1220402" y="3076942"/>
              <a:ext cx="16751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pc="120" dirty="0">
                  <a:solidFill>
                    <a:srgbClr val="000000"/>
                  </a:solidFill>
                  <a:latin typeface="+mj-lt"/>
                </a:rPr>
                <a:t>Satellite</a:t>
              </a:r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1600" spc="120" dirty="0">
                  <a:solidFill>
                    <a:srgbClr val="000000"/>
                  </a:solidFill>
                  <a:latin typeface="+mj-lt"/>
                </a:rPr>
                <a:t>data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A0EDAEC-810A-D2CD-7BAD-9F973B6E253F}"/>
              </a:ext>
            </a:extLst>
          </p:cNvPr>
          <p:cNvSpPr txBox="1"/>
          <p:nvPr/>
        </p:nvSpPr>
        <p:spPr>
          <a:xfrm>
            <a:off x="731462" y="1822063"/>
            <a:ext cx="5743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 dirty="0">
                <a:solidFill>
                  <a:srgbClr val="000000"/>
                </a:solidFill>
                <a:latin typeface="+mj-lt"/>
              </a:rPr>
              <a:t>Chemical Transport Models </a:t>
            </a:r>
          </a:p>
        </p:txBody>
      </p:sp>
      <p:pic>
        <p:nvPicPr>
          <p:cNvPr id="27" name="Graphic 26" descr="Cloud Computing with solid fill">
            <a:extLst>
              <a:ext uri="{FF2B5EF4-FFF2-40B4-BE49-F238E27FC236}">
                <a16:creationId xmlns:a16="http://schemas.microsoft.com/office/drawing/2014/main" id="{BD5A9912-0863-A26C-6665-F22C76AA1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6405" y="1821679"/>
            <a:ext cx="479775" cy="4797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BB0ECFB-9F71-C67A-68CC-D9B38924F998}"/>
              </a:ext>
            </a:extLst>
          </p:cNvPr>
          <p:cNvSpPr txBox="1"/>
          <p:nvPr/>
        </p:nvSpPr>
        <p:spPr>
          <a:xfrm>
            <a:off x="696667" y="2280248"/>
            <a:ext cx="5743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 dirty="0">
                <a:solidFill>
                  <a:srgbClr val="000000"/>
                </a:solidFill>
                <a:latin typeface="+mj-lt"/>
              </a:rPr>
              <a:t>Ground monitoring data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72DCB55E-6F77-05E4-894C-4869FCB8A89D}"/>
              </a:ext>
            </a:extLst>
          </p:cNvPr>
          <p:cNvSpPr/>
          <p:nvPr/>
        </p:nvSpPr>
        <p:spPr>
          <a:xfrm rot="5400000">
            <a:off x="1687144" y="1616449"/>
            <a:ext cx="419024" cy="2756142"/>
          </a:xfrm>
          <a:prstGeom prst="rightBrac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 descr="Chevron arrows with solid fill">
            <a:extLst>
              <a:ext uri="{FF2B5EF4-FFF2-40B4-BE49-F238E27FC236}">
                <a16:creationId xmlns:a16="http://schemas.microsoft.com/office/drawing/2014/main" id="{9E6483DA-AFFB-2309-4C32-D459C28EFB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88833" y="3163449"/>
            <a:ext cx="914400" cy="914400"/>
          </a:xfrm>
          <a:prstGeom prst="rect">
            <a:avLst/>
          </a:prstGeom>
        </p:spPr>
      </p:pic>
      <p:pic>
        <p:nvPicPr>
          <p:cNvPr id="20" name="Graphic 19" descr="Chevron arrows with solid fill">
            <a:extLst>
              <a:ext uri="{FF2B5EF4-FFF2-40B4-BE49-F238E27FC236}">
                <a16:creationId xmlns:a16="http://schemas.microsoft.com/office/drawing/2014/main" id="{BAC371A9-A0D3-37DE-66A5-952AC17674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04625" y="3214876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E70D436-4B09-DA92-EE81-AB5966A87331}"/>
              </a:ext>
            </a:extLst>
          </p:cNvPr>
          <p:cNvSpPr txBox="1"/>
          <p:nvPr/>
        </p:nvSpPr>
        <p:spPr>
          <a:xfrm>
            <a:off x="4995617" y="5848384"/>
            <a:ext cx="3089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 dirty="0">
                <a:solidFill>
                  <a:srgbClr val="000000"/>
                </a:solidFill>
                <a:latin typeface="+mj-lt"/>
              </a:rPr>
              <a:t>Epidemiology studies on health effects of air pollution</a:t>
            </a: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5322C6F7-AB3E-8E42-7049-78D063F1AC51}"/>
              </a:ext>
            </a:extLst>
          </p:cNvPr>
          <p:cNvSpPr/>
          <p:nvPr/>
        </p:nvSpPr>
        <p:spPr>
          <a:xfrm rot="16200000">
            <a:off x="6078698" y="3966887"/>
            <a:ext cx="611702" cy="2777864"/>
          </a:xfrm>
          <a:prstGeom prst="rightBrac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72946F-8AC1-7C6C-90E7-0832DA700C75}"/>
              </a:ext>
            </a:extLst>
          </p:cNvPr>
          <p:cNvSpPr txBox="1"/>
          <p:nvPr/>
        </p:nvSpPr>
        <p:spPr>
          <a:xfrm>
            <a:off x="359871" y="5896428"/>
            <a:ext cx="3834756" cy="3925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399">
                <a:solidFill>
                  <a:srgbClr val="000000"/>
                </a:solidFill>
                <a:latin typeface="Clear Sans Regular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000" dirty="0">
                <a:latin typeface="+mj-lt"/>
              </a:rPr>
              <a:t>Minimum risk  exposure level</a:t>
            </a:r>
          </a:p>
        </p:txBody>
      </p:sp>
      <p:pic>
        <p:nvPicPr>
          <p:cNvPr id="32" name="Graphic 31" descr="Add with solid fill">
            <a:extLst>
              <a:ext uri="{FF2B5EF4-FFF2-40B4-BE49-F238E27FC236}">
                <a16:creationId xmlns:a16="http://schemas.microsoft.com/office/drawing/2014/main" id="{7FE628B7-EADE-147B-E944-A42E3D200C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38210" y="5237187"/>
            <a:ext cx="516892" cy="51689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4AB1BFD-1695-7359-2AF5-D89B815DFA0E}"/>
              </a:ext>
            </a:extLst>
          </p:cNvPr>
          <p:cNvSpPr txBox="1"/>
          <p:nvPr/>
        </p:nvSpPr>
        <p:spPr>
          <a:xfrm>
            <a:off x="5163608" y="1693389"/>
            <a:ext cx="2434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 dirty="0">
                <a:solidFill>
                  <a:srgbClr val="000000"/>
                </a:solidFill>
                <a:latin typeface="+mj-lt"/>
              </a:rPr>
              <a:t>Concentration-response relationship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894540-9252-F0E0-0F5D-287ED2D285A0}"/>
              </a:ext>
            </a:extLst>
          </p:cNvPr>
          <p:cNvSpPr txBox="1"/>
          <p:nvPr/>
        </p:nvSpPr>
        <p:spPr>
          <a:xfrm>
            <a:off x="8319771" y="4211675"/>
            <a:ext cx="1360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 dirty="0">
                <a:solidFill>
                  <a:srgbClr val="000000"/>
                </a:solidFill>
                <a:latin typeface="+mj-lt"/>
              </a:rPr>
              <a:t>Baseline </a:t>
            </a:r>
          </a:p>
          <a:p>
            <a:r>
              <a:rPr lang="en-US" sz="1600" spc="120" dirty="0">
                <a:solidFill>
                  <a:srgbClr val="000000"/>
                </a:solidFill>
                <a:latin typeface="+mj-lt"/>
              </a:rPr>
              <a:t>disease </a:t>
            </a:r>
          </a:p>
          <a:p>
            <a:r>
              <a:rPr lang="en-US" sz="1600" spc="120" dirty="0">
                <a:solidFill>
                  <a:srgbClr val="000000"/>
                </a:solidFill>
                <a:latin typeface="+mj-lt"/>
              </a:rPr>
              <a:t>rates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B0B2765-D57F-F55F-C7AB-66C07AFE44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7474" y="3423282"/>
            <a:ext cx="2391811" cy="170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03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8D7106F-AFA8-1F81-8B09-F534CB940B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800" dirty="0"/>
              <a:t>Producing the air quality estimates; gaps in data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2C1611-2ECE-FEFD-8CCD-F42E846B6A5C}"/>
              </a:ext>
            </a:extLst>
          </p:cNvPr>
          <p:cNvSpPr txBox="1"/>
          <p:nvPr/>
        </p:nvSpPr>
        <p:spPr>
          <a:xfrm>
            <a:off x="830194" y="6531560"/>
            <a:ext cx="61493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ws Gothic MT"/>
                <a:ea typeface="+mn-ea"/>
                <a:cs typeface="+mn-cs"/>
                <a:hlinkClick r:id="rId3"/>
              </a:rPr>
              <a:t>https://www.stateofglobalair.org/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E288F1C-A55C-76F5-5477-79D8B4D04364}"/>
              </a:ext>
            </a:extLst>
          </p:cNvPr>
          <p:cNvGrpSpPr/>
          <p:nvPr/>
        </p:nvGrpSpPr>
        <p:grpSpPr>
          <a:xfrm>
            <a:off x="287301" y="1222066"/>
            <a:ext cx="1057702" cy="428786"/>
            <a:chOff x="162700" y="2802630"/>
            <a:chExt cx="2732841" cy="91795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AFB853C-E145-3353-B42A-A04E3327D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00" y="2802630"/>
              <a:ext cx="1047568" cy="917956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25E4FD-4524-7CE1-CBB1-D50BC13AC66D}"/>
                </a:ext>
              </a:extLst>
            </p:cNvPr>
            <p:cNvSpPr txBox="1"/>
            <p:nvPr/>
          </p:nvSpPr>
          <p:spPr>
            <a:xfrm>
              <a:off x="1220402" y="3076942"/>
              <a:ext cx="16751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12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ws Gothic MT"/>
                  <a:ea typeface="+mn-ea"/>
                  <a:cs typeface="+mn-cs"/>
                </a:rPr>
                <a:t>Satellite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379B5">
                      <a:lumMod val="50000"/>
                    </a:srgbClr>
                  </a:solidFill>
                  <a:effectLst/>
                  <a:uLnTx/>
                  <a:uFillTx/>
                  <a:latin typeface="News Gothic MT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12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ws Gothic MT"/>
                  <a:ea typeface="+mn-ea"/>
                  <a:cs typeface="+mn-cs"/>
                </a:rPr>
                <a:t>data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A0EDAEC-810A-D2CD-7BAD-9F973B6E253F}"/>
              </a:ext>
            </a:extLst>
          </p:cNvPr>
          <p:cNvSpPr txBox="1"/>
          <p:nvPr/>
        </p:nvSpPr>
        <p:spPr>
          <a:xfrm>
            <a:off x="731462" y="1822063"/>
            <a:ext cx="5743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1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Chemical Transport Models </a:t>
            </a:r>
          </a:p>
        </p:txBody>
      </p:sp>
      <p:pic>
        <p:nvPicPr>
          <p:cNvPr id="27" name="Graphic 26" descr="Cloud Computing with solid fill">
            <a:extLst>
              <a:ext uri="{FF2B5EF4-FFF2-40B4-BE49-F238E27FC236}">
                <a16:creationId xmlns:a16="http://schemas.microsoft.com/office/drawing/2014/main" id="{BD5A9912-0863-A26C-6665-F22C76AA1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6405" y="1821679"/>
            <a:ext cx="479775" cy="4797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BB0ECFB-9F71-C67A-68CC-D9B38924F998}"/>
              </a:ext>
            </a:extLst>
          </p:cNvPr>
          <p:cNvSpPr txBox="1"/>
          <p:nvPr/>
        </p:nvSpPr>
        <p:spPr>
          <a:xfrm>
            <a:off x="696667" y="2280248"/>
            <a:ext cx="5743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1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Ground monitoring data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72DCB55E-6F77-05E4-894C-4869FCB8A89D}"/>
              </a:ext>
            </a:extLst>
          </p:cNvPr>
          <p:cNvSpPr/>
          <p:nvPr/>
        </p:nvSpPr>
        <p:spPr>
          <a:xfrm rot="5400000">
            <a:off x="1687144" y="1616449"/>
            <a:ext cx="419024" cy="2756142"/>
          </a:xfrm>
          <a:prstGeom prst="rightBrac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72946F-8AC1-7C6C-90E7-0832DA700C75}"/>
              </a:ext>
            </a:extLst>
          </p:cNvPr>
          <p:cNvSpPr txBox="1"/>
          <p:nvPr/>
        </p:nvSpPr>
        <p:spPr>
          <a:xfrm>
            <a:off x="359871" y="5896428"/>
            <a:ext cx="3834756" cy="3925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399">
                <a:solidFill>
                  <a:srgbClr val="000000"/>
                </a:solidFill>
                <a:latin typeface="Clear Sans Regular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Minimum risk  exposure level</a:t>
            </a:r>
          </a:p>
        </p:txBody>
      </p:sp>
      <p:pic>
        <p:nvPicPr>
          <p:cNvPr id="32" name="Graphic 31" descr="Add with solid fill">
            <a:extLst>
              <a:ext uri="{FF2B5EF4-FFF2-40B4-BE49-F238E27FC236}">
                <a16:creationId xmlns:a16="http://schemas.microsoft.com/office/drawing/2014/main" id="{7FE628B7-EADE-147B-E944-A42E3D200C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38210" y="5237187"/>
            <a:ext cx="516892" cy="51689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B0B2765-D57F-F55F-C7AB-66C07AFE44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474" y="3423282"/>
            <a:ext cx="2391811" cy="17006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99824A-E68C-8460-2CD3-16C71B708E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0585" y="2994520"/>
            <a:ext cx="5560160" cy="24325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C9A58E-D308-614C-6707-EE801DE619B3}"/>
              </a:ext>
            </a:extLst>
          </p:cNvPr>
          <p:cNvSpPr txBox="1"/>
          <p:nvPr/>
        </p:nvSpPr>
        <p:spPr>
          <a:xfrm>
            <a:off x="5760585" y="5520976"/>
            <a:ext cx="57434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1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Source: 2022 Open Air Quality Data: The Global Landscape, OpenAQ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88F537-57F4-D1A5-10BF-41F594565581}"/>
              </a:ext>
            </a:extLst>
          </p:cNvPr>
          <p:cNvSpPr/>
          <p:nvPr/>
        </p:nvSpPr>
        <p:spPr>
          <a:xfrm>
            <a:off x="4939240" y="1822063"/>
            <a:ext cx="6734175" cy="104564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000000"/>
                </a:solidFill>
                <a:latin typeface="+mj-lt"/>
              </a:rPr>
              <a:t>Limited ground monitoring data from Africa &gt;&gt; higher uncertainties in exposure estimates  </a:t>
            </a:r>
          </a:p>
        </p:txBody>
      </p:sp>
    </p:spTree>
    <p:extLst>
      <p:ext uri="{BB962C8B-B14F-4D97-AF65-F5344CB8AC3E}">
        <p14:creationId xmlns:p14="http://schemas.microsoft.com/office/powerpoint/2010/main" val="99896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8D7106F-AFA8-1F81-8B09-F534CB940B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800" dirty="0"/>
              <a:t>Estimating health impacts; gaps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2C1611-2ECE-FEFD-8CCD-F42E846B6A5C}"/>
              </a:ext>
            </a:extLst>
          </p:cNvPr>
          <p:cNvSpPr txBox="1"/>
          <p:nvPr/>
        </p:nvSpPr>
        <p:spPr>
          <a:xfrm>
            <a:off x="830194" y="6531560"/>
            <a:ext cx="61493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ws Gothic MT"/>
                <a:ea typeface="+mn-ea"/>
                <a:cs typeface="+mn-cs"/>
                <a:hlinkClick r:id="rId3"/>
              </a:rPr>
              <a:t>https://www.stateofglobalair.org/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0E8EB8-FF15-BCBD-ADC9-129AD6BDF6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46" r="20749" b="4305"/>
          <a:stretch/>
        </p:blipFill>
        <p:spPr>
          <a:xfrm>
            <a:off x="560250" y="2072364"/>
            <a:ext cx="3028075" cy="248912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54D620-4255-9AA4-0B6E-6BD699E3425B}"/>
              </a:ext>
            </a:extLst>
          </p:cNvPr>
          <p:cNvSpPr/>
          <p:nvPr/>
        </p:nvSpPr>
        <p:spPr>
          <a:xfrm>
            <a:off x="5208665" y="2596524"/>
            <a:ext cx="2312907" cy="1570513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Burden of Disease Linked to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Air Pollution</a:t>
            </a:r>
          </a:p>
        </p:txBody>
      </p:sp>
      <p:pic>
        <p:nvPicPr>
          <p:cNvPr id="20" name="Graphic 19" descr="Chevron arrows with solid fill">
            <a:extLst>
              <a:ext uri="{FF2B5EF4-FFF2-40B4-BE49-F238E27FC236}">
                <a16:creationId xmlns:a16="http://schemas.microsoft.com/office/drawing/2014/main" id="{BAC371A9-A0D3-37DE-66A5-952AC1767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4864" y="2840781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E70D436-4B09-DA92-EE81-AB5966A87331}"/>
              </a:ext>
            </a:extLst>
          </p:cNvPr>
          <p:cNvSpPr txBox="1"/>
          <p:nvPr/>
        </p:nvSpPr>
        <p:spPr>
          <a:xfrm>
            <a:off x="687978" y="5650766"/>
            <a:ext cx="3089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1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Epidemiology studies on health effects of air pollution</a:t>
            </a: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5322C6F7-AB3E-8E42-7049-78D063F1AC51}"/>
              </a:ext>
            </a:extLst>
          </p:cNvPr>
          <p:cNvSpPr/>
          <p:nvPr/>
        </p:nvSpPr>
        <p:spPr>
          <a:xfrm rot="16200000">
            <a:off x="1771060" y="3773378"/>
            <a:ext cx="611702" cy="2777864"/>
          </a:xfrm>
          <a:prstGeom prst="rightBrac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AB1BFD-1695-7359-2AF5-D89B815DFA0E}"/>
              </a:ext>
            </a:extLst>
          </p:cNvPr>
          <p:cNvSpPr txBox="1"/>
          <p:nvPr/>
        </p:nvSpPr>
        <p:spPr>
          <a:xfrm>
            <a:off x="346842" y="1554648"/>
            <a:ext cx="5296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1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Concentration-response relationship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894540-9252-F0E0-0F5D-287ED2D285A0}"/>
              </a:ext>
            </a:extLst>
          </p:cNvPr>
          <p:cNvSpPr txBox="1"/>
          <p:nvPr/>
        </p:nvSpPr>
        <p:spPr>
          <a:xfrm>
            <a:off x="3894625" y="3842226"/>
            <a:ext cx="1360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1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Baseline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1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disease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1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rates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A94443-7081-0925-FBA2-0DEBC0172A5D}"/>
              </a:ext>
            </a:extLst>
          </p:cNvPr>
          <p:cNvSpPr/>
          <p:nvPr/>
        </p:nvSpPr>
        <p:spPr>
          <a:xfrm>
            <a:off x="8315587" y="1548574"/>
            <a:ext cx="3306252" cy="303534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000000"/>
                </a:solidFill>
                <a:latin typeface="+mj-lt"/>
              </a:rPr>
              <a:t>Limited studies on health effects of air pollution in high-pollution environments, no studies from Africa in the integrated concentration-response functions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D40FFB-2CEC-68A2-12DB-DAF2CDF69F9D}"/>
              </a:ext>
            </a:extLst>
          </p:cNvPr>
          <p:cNvSpPr/>
          <p:nvPr/>
        </p:nvSpPr>
        <p:spPr>
          <a:xfrm>
            <a:off x="8342203" y="5171231"/>
            <a:ext cx="3306252" cy="61080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000000"/>
                </a:solidFill>
                <a:latin typeface="+mj-lt"/>
              </a:rPr>
              <a:t>Limited availability of baseline disease rates </a:t>
            </a:r>
          </a:p>
        </p:txBody>
      </p:sp>
    </p:spTree>
    <p:extLst>
      <p:ext uri="{BB962C8B-B14F-4D97-AF65-F5344CB8AC3E}">
        <p14:creationId xmlns:p14="http://schemas.microsoft.com/office/powerpoint/2010/main" val="421417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EEE01A4B-C104-01EB-F962-CF97BC83D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1668" y="1795347"/>
            <a:ext cx="4716967" cy="3010830"/>
          </a:xfrm>
        </p:spPr>
        <p:txBody>
          <a:bodyPr>
            <a:noAutofit/>
          </a:bodyPr>
          <a:lstStyle/>
          <a:p>
            <a:r>
              <a:rPr lang="en-US" sz="3200" b="1" dirty="0"/>
              <a:t>Can you list five countries where we’ve seen progress on air quality in the last decade?</a:t>
            </a:r>
          </a:p>
        </p:txBody>
      </p:sp>
    </p:spTree>
    <p:extLst>
      <p:ext uri="{BB962C8B-B14F-4D97-AF65-F5344CB8AC3E}">
        <p14:creationId xmlns:p14="http://schemas.microsoft.com/office/powerpoint/2010/main" val="2119149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D4B5A6B-7847-569A-DA06-6278E7E829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388" y="376238"/>
            <a:ext cx="10817225" cy="454025"/>
          </a:xfrm>
        </p:spPr>
        <p:txBody>
          <a:bodyPr>
            <a:normAutofit fontScale="92500" lnSpcReduction="10000"/>
          </a:bodyPr>
          <a:lstStyle/>
          <a:p>
            <a:r>
              <a:rPr lang="en-US" sz="3800" dirty="0">
                <a:latin typeface="+mn-lt"/>
              </a:rPr>
              <a:t>What drives health impacts of air pollution?</a:t>
            </a:r>
          </a:p>
          <a:p>
            <a:endParaRPr lang="en-US" dirty="0"/>
          </a:p>
        </p:txBody>
      </p:sp>
      <p:pic>
        <p:nvPicPr>
          <p:cNvPr id="6" name="Graphic 5" descr="Statistics with solid fill">
            <a:extLst>
              <a:ext uri="{FF2B5EF4-FFF2-40B4-BE49-F238E27FC236}">
                <a16:creationId xmlns:a16="http://schemas.microsoft.com/office/drawing/2014/main" id="{46147B02-4DB7-3D03-9C88-16B8FA85B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785" y="2223351"/>
            <a:ext cx="2111298" cy="2111298"/>
          </a:xfrm>
          <a:prstGeom prst="rect">
            <a:avLst/>
          </a:prstGeom>
        </p:spPr>
      </p:pic>
      <p:pic>
        <p:nvPicPr>
          <p:cNvPr id="8" name="Graphic 7" descr="Business Growth with solid fill">
            <a:extLst>
              <a:ext uri="{FF2B5EF4-FFF2-40B4-BE49-F238E27FC236}">
                <a16:creationId xmlns:a16="http://schemas.microsoft.com/office/drawing/2014/main" id="{FC852182-D93F-4EE6-2306-B898876E7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6544" y="2364599"/>
            <a:ext cx="1727123" cy="17271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284673-76DA-C550-9724-C15C13ECFAFD}"/>
              </a:ext>
            </a:extLst>
          </p:cNvPr>
          <p:cNvSpPr txBox="1"/>
          <p:nvPr/>
        </p:nvSpPr>
        <p:spPr>
          <a:xfrm>
            <a:off x="687388" y="4493941"/>
            <a:ext cx="3133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Pollutant exposure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0430F6-9E5C-2E9B-180E-81E87B00E4F6}"/>
              </a:ext>
            </a:extLst>
          </p:cNvPr>
          <p:cNvSpPr txBox="1"/>
          <p:nvPr/>
        </p:nvSpPr>
        <p:spPr>
          <a:xfrm>
            <a:off x="3594140" y="4461675"/>
            <a:ext cx="3330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Demographic patterns, e.g., proportion of older vs younger people in the population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D24830-890A-7A51-8995-0D4594568C47}"/>
              </a:ext>
            </a:extLst>
          </p:cNvPr>
          <p:cNvSpPr txBox="1"/>
          <p:nvPr/>
        </p:nvSpPr>
        <p:spPr>
          <a:xfrm>
            <a:off x="8084634" y="2554948"/>
            <a:ext cx="38227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Also, </a:t>
            </a:r>
          </a:p>
          <a:p>
            <a:endParaRPr lang="en-US" sz="2200" dirty="0"/>
          </a:p>
          <a:p>
            <a:r>
              <a:rPr lang="en-US" sz="2200" dirty="0"/>
              <a:t>Availability of, and access to healthcare </a:t>
            </a:r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Socio-economic development </a:t>
            </a:r>
          </a:p>
        </p:txBody>
      </p:sp>
    </p:spTree>
    <p:extLst>
      <p:ext uri="{BB962C8B-B14F-4D97-AF65-F5344CB8AC3E}">
        <p14:creationId xmlns:p14="http://schemas.microsoft.com/office/powerpoint/2010/main" val="154959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29B0762B-8700-4695-123A-F8FB9BC8F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07" y="1207754"/>
            <a:ext cx="9001823" cy="5274009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42DE7D1-311E-9B16-F2FD-DABF330F4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388" y="287028"/>
            <a:ext cx="10817225" cy="454025"/>
          </a:xfrm>
        </p:spPr>
        <p:txBody>
          <a:bodyPr>
            <a:normAutofit fontScale="85000" lnSpcReduction="10000"/>
          </a:bodyPr>
          <a:lstStyle/>
          <a:p>
            <a:r>
              <a:rPr lang="en-US" sz="3800" dirty="0">
                <a:latin typeface="+mn-lt"/>
              </a:rPr>
              <a:t>Estimates vary, but the overall message is the same.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354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0B2C1825-CCC6-1286-1F8A-4574C5326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246" y="1794846"/>
            <a:ext cx="5842519" cy="4351338"/>
          </a:xfrm>
        </p:spPr>
        <p:txBody>
          <a:bodyPr>
            <a:normAutofit fontScale="92500"/>
          </a:bodyPr>
          <a:lstStyle/>
          <a:p>
            <a:r>
              <a:rPr lang="en-US" sz="2600" dirty="0"/>
              <a:t>Exposure </a:t>
            </a:r>
          </a:p>
          <a:p>
            <a:pPr lvl="1"/>
            <a:r>
              <a:rPr lang="en-US" sz="2200" dirty="0"/>
              <a:t>PM</a:t>
            </a:r>
            <a:r>
              <a:rPr lang="en-US" sz="2200" baseline="-25000" dirty="0"/>
              <a:t>2.5</a:t>
            </a:r>
            <a:r>
              <a:rPr lang="en-US" sz="2200" dirty="0"/>
              <a:t>, Ozone, Household Air Pollution</a:t>
            </a:r>
          </a:p>
          <a:p>
            <a:r>
              <a:rPr lang="en-US" sz="2600" dirty="0"/>
              <a:t>Health impacts</a:t>
            </a:r>
          </a:p>
          <a:p>
            <a:pPr lvl="1"/>
            <a:r>
              <a:rPr lang="en-US" sz="2200" dirty="0"/>
              <a:t>Mortality (deaths)</a:t>
            </a:r>
          </a:p>
          <a:p>
            <a:pPr lvl="1"/>
            <a:r>
              <a:rPr lang="en-US" sz="2200" dirty="0"/>
              <a:t>Disability adjusted life years (DALYs) – healthy life years lost</a:t>
            </a:r>
          </a:p>
          <a:p>
            <a:pPr lvl="1"/>
            <a:r>
              <a:rPr lang="en-US" sz="2200" dirty="0"/>
              <a:t>Age-standardized death and DALY rates</a:t>
            </a:r>
          </a:p>
          <a:p>
            <a:pPr lvl="1"/>
            <a:r>
              <a:rPr lang="en-US" sz="2200" dirty="0"/>
              <a:t>Cause-specific % contributions (new)</a:t>
            </a:r>
          </a:p>
          <a:p>
            <a:r>
              <a:rPr lang="en-US" sz="2400" dirty="0"/>
              <a:t>Data for 1990 to 2019</a:t>
            </a:r>
          </a:p>
          <a:p>
            <a:r>
              <a:rPr lang="en-US" sz="2400" dirty="0"/>
              <a:t>Downloadable data &amp; figures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09D09-3FB0-976B-5D5F-714E3E30B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9" t="9475" r="24266" b="4440"/>
          <a:stretch/>
        </p:blipFill>
        <p:spPr>
          <a:xfrm>
            <a:off x="7058018" y="1794846"/>
            <a:ext cx="4295782" cy="3904249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D82C0C7-AF98-1FB9-801D-12867A1DDC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979" y="252721"/>
            <a:ext cx="10816042" cy="453566"/>
          </a:xfrm>
        </p:spPr>
        <p:txBody>
          <a:bodyPr>
            <a:normAutofit fontScale="92500" lnSpcReduction="10000"/>
          </a:bodyPr>
          <a:lstStyle/>
          <a:p>
            <a:r>
              <a:rPr lang="en-US" sz="3800" dirty="0"/>
              <a:t>Data on the State of Global Air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92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69248-618B-6304-3E7C-B4DADE3C9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216" y="-425029"/>
            <a:ext cx="5940669" cy="1826623"/>
          </a:xfrm>
        </p:spPr>
        <p:txBody>
          <a:bodyPr>
            <a:normAutofit/>
          </a:bodyPr>
          <a:lstStyle/>
          <a:p>
            <a:r>
              <a:rPr lang="en-US" sz="4400" dirty="0"/>
              <a:t>Thank you!</a:t>
            </a:r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A69E950B-73AD-0BB8-6B23-6A0D155F1409}"/>
              </a:ext>
            </a:extLst>
          </p:cNvPr>
          <p:cNvGrpSpPr/>
          <p:nvPr/>
        </p:nvGrpSpPr>
        <p:grpSpPr>
          <a:xfrm>
            <a:off x="709073" y="2070610"/>
            <a:ext cx="5818514" cy="2413233"/>
            <a:chOff x="-81436" y="-76200"/>
            <a:chExt cx="7839454" cy="4483810"/>
          </a:xfrm>
        </p:grpSpPr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E75542DD-801C-E4EC-7D31-6CBA3CBE6277}"/>
                </a:ext>
              </a:extLst>
            </p:cNvPr>
            <p:cNvSpPr txBox="1"/>
            <p:nvPr/>
          </p:nvSpPr>
          <p:spPr>
            <a:xfrm>
              <a:off x="1" y="-76200"/>
              <a:ext cx="7758017" cy="1061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00"/>
                </a:lnSpc>
              </a:pPr>
              <a:r>
                <a:rPr lang="en-US" sz="2800" dirty="0">
                  <a:solidFill>
                    <a:srgbClr val="FFC033"/>
                  </a:solidFill>
                  <a:latin typeface="+mj-lt"/>
                </a:rPr>
                <a:t>Twitter</a:t>
              </a:r>
              <a:endParaRPr lang="en-US" sz="3500" dirty="0">
                <a:solidFill>
                  <a:srgbClr val="FFC033"/>
                </a:solidFill>
                <a:latin typeface="+mj-lt"/>
              </a:endParaRPr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0313E722-2B29-27C7-42BD-8773F72B6BD3}"/>
                </a:ext>
              </a:extLst>
            </p:cNvPr>
            <p:cNvSpPr txBox="1"/>
            <p:nvPr/>
          </p:nvSpPr>
          <p:spPr>
            <a:xfrm>
              <a:off x="1" y="957156"/>
              <a:ext cx="7758017" cy="910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99"/>
                </a:lnSpc>
              </a:pPr>
              <a:r>
                <a:rPr lang="en-US" sz="2000" spc="89" dirty="0">
                  <a:solidFill>
                    <a:srgbClr val="FFFFFF"/>
                  </a:solidFill>
                  <a:latin typeface="+mj-lt"/>
                </a:rPr>
                <a:t>@HEISoGA | @HEIresearch</a:t>
              </a: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68078AD4-10DE-C636-938F-B5ABAB584A2F}"/>
                </a:ext>
              </a:extLst>
            </p:cNvPr>
            <p:cNvSpPr txBox="1"/>
            <p:nvPr/>
          </p:nvSpPr>
          <p:spPr>
            <a:xfrm>
              <a:off x="-81436" y="2767036"/>
              <a:ext cx="7758017" cy="1061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00"/>
                </a:lnSpc>
              </a:pPr>
              <a:r>
                <a:rPr lang="en-US" sz="2800" dirty="0">
                  <a:solidFill>
                    <a:srgbClr val="FFC033"/>
                  </a:solidFill>
                  <a:latin typeface="+mj-lt"/>
                </a:rPr>
                <a:t>Email</a:t>
              </a:r>
              <a:endParaRPr lang="en-US" sz="3500" dirty="0">
                <a:solidFill>
                  <a:srgbClr val="FFC033"/>
                </a:solidFill>
                <a:latin typeface="+mj-lt"/>
              </a:endParaRPr>
            </a:p>
          </p:txBody>
        </p:sp>
        <p:sp>
          <p:nvSpPr>
            <p:cNvPr id="8" name="TextBox 13">
              <a:extLst>
                <a:ext uri="{FF2B5EF4-FFF2-40B4-BE49-F238E27FC236}">
                  <a16:creationId xmlns:a16="http://schemas.microsoft.com/office/drawing/2014/main" id="{05736EF8-D1C8-495B-81B4-18DB55750ADD}"/>
                </a:ext>
              </a:extLst>
            </p:cNvPr>
            <p:cNvSpPr txBox="1"/>
            <p:nvPr/>
          </p:nvSpPr>
          <p:spPr>
            <a:xfrm>
              <a:off x="1" y="3835757"/>
              <a:ext cx="7758017" cy="5718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News Gothic MT" panose="020B0504020203020204" pitchFamily="34" charset="0"/>
                </a:rPr>
                <a:t>ppant@healtheffects.org </a:t>
              </a:r>
            </a:p>
          </p:txBody>
        </p:sp>
      </p:grpSp>
      <p:sp>
        <p:nvSpPr>
          <p:cNvPr id="3" name="TextBox 10">
            <a:extLst>
              <a:ext uri="{FF2B5EF4-FFF2-40B4-BE49-F238E27FC236}">
                <a16:creationId xmlns:a16="http://schemas.microsoft.com/office/drawing/2014/main" id="{F930EF8E-57F9-4083-6D60-215B6C67109B}"/>
              </a:ext>
            </a:extLst>
          </p:cNvPr>
          <p:cNvSpPr txBox="1"/>
          <p:nvPr/>
        </p:nvSpPr>
        <p:spPr>
          <a:xfrm>
            <a:off x="769514" y="5030430"/>
            <a:ext cx="5758071" cy="571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2800" dirty="0">
                <a:solidFill>
                  <a:srgbClr val="FFC033"/>
                </a:solidFill>
                <a:latin typeface="+mj-lt"/>
              </a:rPr>
              <a:t>Website</a:t>
            </a:r>
            <a:endParaRPr lang="en-US" sz="3500" dirty="0">
              <a:solidFill>
                <a:srgbClr val="FFC033"/>
              </a:solidFill>
              <a:latin typeface="+mj-lt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BE6A1094-0585-9977-B870-00802A3DC252}"/>
              </a:ext>
            </a:extLst>
          </p:cNvPr>
          <p:cNvSpPr txBox="1"/>
          <p:nvPr/>
        </p:nvSpPr>
        <p:spPr>
          <a:xfrm>
            <a:off x="769514" y="5617105"/>
            <a:ext cx="661468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News Gothic MT" panose="020B0504020203020204" pitchFamily="34" charset="0"/>
              </a:rPr>
              <a:t>www.stateofglobalair.org | www.healtheffects.org </a:t>
            </a:r>
          </a:p>
        </p:txBody>
      </p:sp>
    </p:spTree>
    <p:extLst>
      <p:ext uri="{BB962C8B-B14F-4D97-AF65-F5344CB8AC3E}">
        <p14:creationId xmlns:p14="http://schemas.microsoft.com/office/powerpoint/2010/main" val="2991762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8BF2CB-A39A-FB46-9395-D2D0058B80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News Gothic MT" panose="020B0504020203020204" pitchFamily="34" charset="0"/>
              </a:rPr>
              <a:t>About the State of Global Air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67AB9A-24B2-994D-B208-BA794E439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979" y="1569768"/>
            <a:ext cx="5181480" cy="4574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0" dirty="0">
                <a:solidFill>
                  <a:schemeClr val="tx1"/>
                </a:solidFill>
                <a:latin typeface="News Gothic MT" panose="020B0504020203020204" pitchFamily="34" charset="0"/>
              </a:rPr>
              <a:t>Global assessment of air quality and health impacts </a:t>
            </a:r>
          </a:p>
          <a:p>
            <a:pPr marL="0" indent="0">
              <a:buNone/>
            </a:pPr>
            <a:endParaRPr lang="en-US" sz="2400" b="0" dirty="0">
              <a:solidFill>
                <a:schemeClr val="tx1"/>
              </a:solidFill>
              <a:latin typeface="News Gothic MT" panose="020B0504020203020204" pitchFamily="34" charset="0"/>
            </a:endParaRPr>
          </a:p>
          <a:p>
            <a:pPr marL="0" indent="0">
              <a:buNone/>
            </a:pPr>
            <a:r>
              <a:rPr lang="en-US" sz="2400" b="0" dirty="0">
                <a:solidFill>
                  <a:schemeClr val="tx1"/>
                </a:solidFill>
                <a:latin typeface="News Gothic MT" panose="020B0504020203020204" pitchFamily="34" charset="0"/>
              </a:rPr>
              <a:t>Report card on air pollution and health in more than 200  countries</a:t>
            </a:r>
          </a:p>
          <a:p>
            <a:pPr marL="0" indent="0">
              <a:buNone/>
            </a:pPr>
            <a:endParaRPr lang="en-US" sz="2400" b="0" dirty="0">
              <a:solidFill>
                <a:schemeClr val="tx1"/>
              </a:solidFill>
              <a:latin typeface="News Gothic MT" panose="020B0504020203020204" pitchFamily="34" charset="0"/>
            </a:endParaRPr>
          </a:p>
          <a:p>
            <a:pPr marL="0" indent="0">
              <a:buNone/>
            </a:pPr>
            <a:r>
              <a:rPr lang="en-US" sz="2400" b="0" dirty="0">
                <a:solidFill>
                  <a:schemeClr val="tx1"/>
                </a:solidFill>
                <a:latin typeface="News Gothic MT" panose="020B0504020203020204" pitchFamily="34" charset="0"/>
              </a:rPr>
              <a:t>A collaboration between the Health Effects Institute (HEI) and Institute for Health Metrics and Evaluation (IHME)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B76CDC-491A-085F-0C6E-86891DDD4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6280" y="1247043"/>
            <a:ext cx="1671059" cy="2148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1A70C4C0-7BF3-0BC1-F79B-E9EF22AD5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206" y="1827697"/>
            <a:ext cx="2898075" cy="3753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ADBC06AA-54E6-26B4-C474-332C7EB81B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18812" y="6192224"/>
            <a:ext cx="577188" cy="468153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9D21972D-2FE8-FA8C-B322-4BB34F6F2C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241963" y="6148476"/>
            <a:ext cx="539678" cy="539678"/>
          </a:xfrm>
          <a:prstGeom prst="rect">
            <a:avLst/>
          </a:prstGeom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1418970F-C3C0-4A6A-1B7B-FD75F8BD72C8}"/>
              </a:ext>
            </a:extLst>
          </p:cNvPr>
          <p:cNvSpPr txBox="1"/>
          <p:nvPr/>
        </p:nvSpPr>
        <p:spPr>
          <a:xfrm>
            <a:off x="6927604" y="6266478"/>
            <a:ext cx="1982682" cy="3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1200" dirty="0">
                <a:latin typeface="+mj-lt"/>
              </a:rPr>
              <a:t>www.stateofglobalair.org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443C54-AF4F-E4B2-436C-C9598D06DB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6281" y="3809540"/>
            <a:ext cx="1671060" cy="2181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2878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BFD87936-F834-91CA-7D98-ED644AF8A0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15"/>
          <a:stretch/>
        </p:blipFill>
        <p:spPr>
          <a:xfrm>
            <a:off x="0" y="1200025"/>
            <a:ext cx="12061325" cy="5324180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7EDF084-7497-3A4B-BEE7-5ACB888B58E1}"/>
              </a:ext>
            </a:extLst>
          </p:cNvPr>
          <p:cNvSpPr txBox="1">
            <a:spLocks/>
          </p:cNvSpPr>
          <p:nvPr/>
        </p:nvSpPr>
        <p:spPr>
          <a:xfrm>
            <a:off x="683941" y="333795"/>
            <a:ext cx="11508059" cy="66253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1" i="0" kern="1200" spc="0" baseline="0">
                <a:solidFill>
                  <a:schemeClr val="bg1"/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0" i="0" kern="1200">
                <a:solidFill>
                  <a:schemeClr val="bg1">
                    <a:lumMod val="50000"/>
                  </a:schemeClr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>
                    <a:lumMod val="50000"/>
                  </a:schemeClr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aseline="-25000" dirty="0">
                <a:ea typeface="+mj-ea"/>
                <a:cs typeface="+mj-cs"/>
              </a:rPr>
              <a:t>Pollution hotspots depend on the pollutant we’re looking at, and the geography. 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3399777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7EDF084-7497-3A4B-BEE7-5ACB888B58E1}"/>
              </a:ext>
            </a:extLst>
          </p:cNvPr>
          <p:cNvSpPr txBox="1">
            <a:spLocks/>
          </p:cNvSpPr>
          <p:nvPr/>
        </p:nvSpPr>
        <p:spPr>
          <a:xfrm>
            <a:off x="683941" y="333795"/>
            <a:ext cx="11508059" cy="66253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1" i="0" kern="1200" spc="0" baseline="0">
                <a:solidFill>
                  <a:schemeClr val="bg1"/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0" i="0" kern="1200">
                <a:solidFill>
                  <a:schemeClr val="bg1">
                    <a:lumMod val="50000"/>
                  </a:schemeClr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>
                    <a:lumMod val="50000"/>
                  </a:schemeClr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aseline="-25000" dirty="0">
                <a:ea typeface="+mj-ea"/>
                <a:cs typeface="+mj-cs"/>
              </a:rPr>
              <a:t>Pollution hotspots depend on the pollutant we’re looking at, and the geography. </a:t>
            </a:r>
            <a:endParaRPr lang="en-US" sz="3200" baseline="-25000" dirty="0"/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E2CD14F9-57FE-61B6-5112-232DAA32FB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09"/>
          <a:stretch/>
        </p:blipFill>
        <p:spPr>
          <a:xfrm>
            <a:off x="82289" y="1124465"/>
            <a:ext cx="12027422" cy="539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16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7EDF084-7497-3A4B-BEE7-5ACB888B58E1}"/>
              </a:ext>
            </a:extLst>
          </p:cNvPr>
          <p:cNvSpPr txBox="1">
            <a:spLocks/>
          </p:cNvSpPr>
          <p:nvPr/>
        </p:nvSpPr>
        <p:spPr>
          <a:xfrm>
            <a:off x="683941" y="333795"/>
            <a:ext cx="11508059" cy="66253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1" i="0" kern="1200" spc="0" baseline="0">
                <a:solidFill>
                  <a:schemeClr val="bg1"/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0" i="0" kern="1200">
                <a:solidFill>
                  <a:schemeClr val="bg1">
                    <a:lumMod val="50000"/>
                  </a:schemeClr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>
                    <a:lumMod val="50000"/>
                  </a:schemeClr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+mj-lt"/>
                <a:ea typeface="PT Sans" panose="020B0503020203020204" pitchFamily="34" charset="77"/>
                <a:cs typeface="PT Sans" panose="020B0503020203020204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aseline="-25000" dirty="0">
                <a:ea typeface="+mj-ea"/>
                <a:cs typeface="+mj-cs"/>
              </a:rPr>
              <a:t>Levels of fine particulate matter are declining in some regions. </a:t>
            </a:r>
            <a:endParaRPr lang="en-US" sz="3200" baseline="-25000" dirty="0"/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4A4896CD-1FB8-BF90-7660-33C5F1CA0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439" y="1120758"/>
            <a:ext cx="7385121" cy="54121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30B7B9-FB03-ABE9-89D9-F97DC9248600}"/>
              </a:ext>
            </a:extLst>
          </p:cNvPr>
          <p:cNvSpPr txBox="1"/>
          <p:nvPr/>
        </p:nvSpPr>
        <p:spPr>
          <a:xfrm>
            <a:off x="8931961" y="6363643"/>
            <a:ext cx="11015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Li et al., 2023 </a:t>
            </a:r>
          </a:p>
        </p:txBody>
      </p:sp>
    </p:spTree>
    <p:extLst>
      <p:ext uri="{BB962C8B-B14F-4D97-AF65-F5344CB8AC3E}">
        <p14:creationId xmlns:p14="http://schemas.microsoft.com/office/powerpoint/2010/main" val="888654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with tall towers&#10;&#10;Description automatically generated with low confidence">
            <a:extLst>
              <a:ext uri="{FF2B5EF4-FFF2-40B4-BE49-F238E27FC236}">
                <a16:creationId xmlns:a16="http://schemas.microsoft.com/office/drawing/2014/main" id="{26FD247E-37D4-CED8-B533-A738F55DC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873"/>
            <a:ext cx="12192000" cy="81336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00801C-AFEE-33B9-1743-2C5861FB22DD}"/>
              </a:ext>
            </a:extLst>
          </p:cNvPr>
          <p:cNvSpPr txBox="1"/>
          <p:nvPr/>
        </p:nvSpPr>
        <p:spPr>
          <a:xfrm>
            <a:off x="439387" y="445082"/>
            <a:ext cx="6701643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PT Sans" panose="020B0503020203020204" pitchFamily="34" charset="0"/>
              </a:rPr>
              <a:t>Air pollution’s burden of disease is not borne equally across the world or across age groups. </a:t>
            </a:r>
          </a:p>
        </p:txBody>
      </p:sp>
    </p:spTree>
    <p:extLst>
      <p:ext uri="{BB962C8B-B14F-4D97-AF65-F5344CB8AC3E}">
        <p14:creationId xmlns:p14="http://schemas.microsoft.com/office/powerpoint/2010/main" val="2837321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DF69D3-9DFE-C397-656A-194E2F6132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200" dirty="0">
                <a:latin typeface="+mn-lt"/>
              </a:rPr>
              <a:t>Children under 5 and older adults </a:t>
            </a:r>
            <a:r>
              <a:rPr lang="en-US" sz="3200" dirty="0">
                <a:ea typeface="+mj-ea"/>
                <a:cs typeface="+mj-cs"/>
              </a:rPr>
              <a:t>are particularly vulnerable</a:t>
            </a:r>
            <a:r>
              <a:rPr lang="en-US" sz="3200" dirty="0">
                <a:latin typeface="+mn-lt"/>
              </a:rPr>
              <a:t> 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58B6CE-9F5B-9E2F-CE6B-BD52914D0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836" y="991663"/>
            <a:ext cx="8333851" cy="56990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B5D9D2-9776-F99D-A5E9-43E7D23CB615}"/>
              </a:ext>
            </a:extLst>
          </p:cNvPr>
          <p:cNvSpPr txBox="1"/>
          <p:nvPr/>
        </p:nvSpPr>
        <p:spPr>
          <a:xfrm>
            <a:off x="3060502" y="2193416"/>
            <a:ext cx="2354648" cy="8002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ea typeface="+mj-ea"/>
                <a:cs typeface="+mj-cs"/>
              </a:rPr>
              <a:t>14%</a:t>
            </a:r>
            <a:r>
              <a:rPr lang="en-US" sz="1800" b="1" dirty="0">
                <a:ea typeface="+mj-ea"/>
                <a:cs typeface="+mj-cs"/>
              </a:rPr>
              <a:t> </a:t>
            </a:r>
            <a:r>
              <a:rPr lang="en-US" sz="1800" dirty="0">
                <a:ea typeface="+mj-ea"/>
                <a:cs typeface="+mj-cs"/>
              </a:rPr>
              <a:t>of deaths in children under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E51223-4057-24BE-52ED-7BD8F240262A}"/>
              </a:ext>
            </a:extLst>
          </p:cNvPr>
          <p:cNvSpPr txBox="1"/>
          <p:nvPr/>
        </p:nvSpPr>
        <p:spPr>
          <a:xfrm>
            <a:off x="8909537" y="1870155"/>
            <a:ext cx="2991871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ea typeface="+mj-ea"/>
                <a:cs typeface="+mj-cs"/>
              </a:rPr>
              <a:t>12%</a:t>
            </a:r>
            <a:r>
              <a:rPr lang="en-US" sz="2800" dirty="0">
                <a:ea typeface="+mj-ea"/>
                <a:cs typeface="+mj-cs"/>
              </a:rPr>
              <a:t> </a:t>
            </a:r>
            <a:r>
              <a:rPr lang="en-US" sz="1800" dirty="0">
                <a:ea typeface="+mj-ea"/>
                <a:cs typeface="+mj-cs"/>
              </a:rPr>
              <a:t>in adults over 70  </a:t>
            </a:r>
          </a:p>
        </p:txBody>
      </p:sp>
    </p:spTree>
    <p:extLst>
      <p:ext uri="{BB962C8B-B14F-4D97-AF65-F5344CB8AC3E}">
        <p14:creationId xmlns:p14="http://schemas.microsoft.com/office/powerpoint/2010/main" val="623179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599FE3-3100-7D9B-83BC-D384CF4D71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400" y="381000"/>
            <a:ext cx="11199221" cy="601203"/>
          </a:xfrm>
        </p:spPr>
        <p:txBody>
          <a:bodyPr>
            <a:normAutofit fontScale="40000" lnSpcReduction="20000"/>
          </a:bodyPr>
          <a:lstStyle/>
          <a:p>
            <a:r>
              <a:rPr lang="en-US" sz="6500" dirty="0"/>
              <a:t>Patterns of disease burden linked to air pollution vary across Africa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3B5980-4921-4EF4-1766-51F9AF16B8CD}"/>
              </a:ext>
            </a:extLst>
          </p:cNvPr>
          <p:cNvSpPr txBox="1"/>
          <p:nvPr/>
        </p:nvSpPr>
        <p:spPr>
          <a:xfrm>
            <a:off x="768350" y="1511294"/>
            <a:ext cx="5619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Ghana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AF628C73-62E1-21E8-EB30-B41B9DE1B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12" y="2468338"/>
            <a:ext cx="5275918" cy="2637959"/>
          </a:xfrm>
          <a:prstGeom prst="rect">
            <a:avLst/>
          </a:prstGeom>
        </p:spPr>
      </p:pic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0A9DB277-7602-FEC1-FA88-CC5CBDF2A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181" y="3054559"/>
            <a:ext cx="5553307" cy="27766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AB16C8-0181-D2C1-ACB3-ADABF5E6B99C}"/>
              </a:ext>
            </a:extLst>
          </p:cNvPr>
          <p:cNvSpPr txBox="1"/>
          <p:nvPr/>
        </p:nvSpPr>
        <p:spPr>
          <a:xfrm>
            <a:off x="6326618" y="2094581"/>
            <a:ext cx="5619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Egypt</a:t>
            </a:r>
          </a:p>
        </p:txBody>
      </p:sp>
    </p:spTree>
    <p:extLst>
      <p:ext uri="{BB962C8B-B14F-4D97-AF65-F5344CB8AC3E}">
        <p14:creationId xmlns:p14="http://schemas.microsoft.com/office/powerpoint/2010/main" val="567431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OGA">
      <a:dk1>
        <a:srgbClr val="000000"/>
      </a:dk1>
      <a:lt1>
        <a:srgbClr val="FFFFFF"/>
      </a:lt1>
      <a:dk2>
        <a:srgbClr val="061528"/>
      </a:dk2>
      <a:lt2>
        <a:srgbClr val="F4F8FA"/>
      </a:lt2>
      <a:accent1>
        <a:srgbClr val="3379B5"/>
      </a:accent1>
      <a:accent2>
        <a:srgbClr val="F1C638"/>
      </a:accent2>
      <a:accent3>
        <a:srgbClr val="113466"/>
      </a:accent3>
      <a:accent4>
        <a:srgbClr val="F05D27"/>
      </a:accent4>
      <a:accent5>
        <a:srgbClr val="236272"/>
      </a:accent5>
      <a:accent6>
        <a:srgbClr val="33A236"/>
      </a:accent6>
      <a:hlink>
        <a:srgbClr val="3379B5"/>
      </a:hlink>
      <a:folHlink>
        <a:srgbClr val="113466"/>
      </a:folHlink>
    </a:clrScheme>
    <a:fontScheme name="Custom 1">
      <a:majorFont>
        <a:latin typeface="News Gothic MT"/>
        <a:ea typeface=""/>
        <a:cs typeface=""/>
      </a:majorFont>
      <a:minorFont>
        <a:latin typeface="News Gothic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14755</TotalTime>
  <Words>774</Words>
  <Application>Microsoft Office PowerPoint</Application>
  <PresentationFormat>Widescreen</PresentationFormat>
  <Paragraphs>121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HK Grotesk Light</vt:lpstr>
      <vt:lpstr>News Gothic MT</vt:lpstr>
      <vt:lpstr>PT Sans</vt:lpstr>
      <vt:lpstr>PT Sans Narrow</vt:lpstr>
      <vt:lpstr>Office Theme</vt:lpstr>
      <vt:lpstr>State of Global Air – Data and Resources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Unsafe water, sanitation and hygiene (WaSH) is responsible for more deaths in Africa than air pollution.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mflint@metropoliscreative.com</dc:creator>
  <cp:lastModifiedBy>Pallavi Pant</cp:lastModifiedBy>
  <cp:revision>243</cp:revision>
  <cp:lastPrinted>2017-10-18T18:23:17Z</cp:lastPrinted>
  <dcterms:created xsi:type="dcterms:W3CDTF">2017-10-05T16:36:27Z</dcterms:created>
  <dcterms:modified xsi:type="dcterms:W3CDTF">2023-10-23T15:39:30Z</dcterms:modified>
</cp:coreProperties>
</file>