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92" r:id="rId2"/>
    <p:sldId id="257" r:id="rId3"/>
    <p:sldId id="258" r:id="rId4"/>
    <p:sldId id="259" r:id="rId5"/>
    <p:sldId id="294" r:id="rId6"/>
    <p:sldId id="260" r:id="rId7"/>
    <p:sldId id="261" r:id="rId8"/>
    <p:sldId id="263" r:id="rId9"/>
    <p:sldId id="264" r:id="rId10"/>
    <p:sldId id="262" r:id="rId11"/>
    <p:sldId id="269" r:id="rId12"/>
    <p:sldId id="270" r:id="rId13"/>
    <p:sldId id="285" r:id="rId14"/>
    <p:sldId id="271" r:id="rId15"/>
    <p:sldId id="272" r:id="rId16"/>
    <p:sldId id="265" r:id="rId17"/>
    <p:sldId id="266" r:id="rId18"/>
    <p:sldId id="267" r:id="rId19"/>
    <p:sldId id="268" r:id="rId20"/>
    <p:sldId id="284" r:id="rId21"/>
    <p:sldId id="295" r:id="rId22"/>
    <p:sldId id="296" r:id="rId23"/>
    <p:sldId id="281"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905" autoAdjust="0"/>
    <p:restoredTop sz="94660"/>
  </p:normalViewPr>
  <p:slideViewPr>
    <p:cSldViewPr snapToGrid="0">
      <p:cViewPr varScale="1">
        <p:scale>
          <a:sx n="82" d="100"/>
          <a:sy n="82" d="100"/>
        </p:scale>
        <p:origin x="81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10/28/2023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10/28/2023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10/28/2023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10/28/2023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10/28/2023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10/28/2023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10/28/2023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10/28/2023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10/28/2023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10/28/2023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10/28/2023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10/28/2023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10/28/2023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10/28/2023</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hyperlink" Target="mailto:eeappoh@yahoo.com"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qz.com/africa/1316625/"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dx.doi.org/10.1016/S0140-6736(17)32345-0" TargetMode="External"/><Relationship Id="rId2" Type="http://schemas.openxmlformats.org/officeDocument/2006/relationships/hyperlink" Target="https://www.thelancet.com/pdfs/journals/lancet/PIIS0140-6736(17)32588-6.pdf"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64620" y="1548882"/>
            <a:ext cx="4076308" cy="3829075"/>
          </a:xfrm>
        </p:spPr>
        <p:style>
          <a:lnRef idx="2">
            <a:schemeClr val="accent2"/>
          </a:lnRef>
          <a:fillRef idx="1">
            <a:schemeClr val="lt1"/>
          </a:fillRef>
          <a:effectRef idx="0">
            <a:schemeClr val="accent2"/>
          </a:effectRef>
          <a:fontRef idx="minor">
            <a:schemeClr val="dk1"/>
          </a:fontRef>
        </p:style>
        <p:txBody>
          <a:bodyPr vert="horz" lIns="91440" tIns="45720" rIns="91440" bIns="45720" rtlCol="0" anchor="ctr">
            <a:normAutofit fontScale="90000"/>
          </a:bodyPr>
          <a:lstStyle/>
          <a:p>
            <a:pPr algn="l">
              <a:lnSpc>
                <a:spcPct val="150000"/>
              </a:lnSpc>
            </a:pPr>
            <a:r>
              <a:rPr lang="en-US" sz="2400" b="1" dirty="0">
                <a:solidFill>
                  <a:schemeClr val="tx1">
                    <a:lumMod val="85000"/>
                    <a:lumOff val="15000"/>
                  </a:schemeClr>
                </a:solidFill>
                <a:effectLst/>
              </a:rPr>
              <a:t>CLEAN AIR -KNUST SUMMER SCHOOL: </a:t>
            </a:r>
            <a:br>
              <a:rPr lang="en-US" sz="2400" b="1" dirty="0">
                <a:solidFill>
                  <a:schemeClr val="tx1">
                    <a:lumMod val="85000"/>
                    <a:lumOff val="15000"/>
                  </a:schemeClr>
                </a:solidFill>
                <a:effectLst/>
              </a:rPr>
            </a:br>
            <a:br>
              <a:rPr lang="en-US" sz="2400" b="1" dirty="0">
                <a:solidFill>
                  <a:schemeClr val="tx1">
                    <a:lumMod val="85000"/>
                    <a:lumOff val="15000"/>
                  </a:schemeClr>
                </a:solidFill>
                <a:effectLst/>
              </a:rPr>
            </a:br>
            <a:r>
              <a:rPr lang="en-US" sz="2400" b="1" dirty="0">
                <a:solidFill>
                  <a:schemeClr val="tx1"/>
                </a:solidFill>
              </a:rPr>
              <a:t>AIR </a:t>
            </a:r>
            <a:r>
              <a:rPr lang="en-US" sz="2400" b="1">
                <a:solidFill>
                  <a:schemeClr val="tx1"/>
                </a:solidFill>
              </a:rPr>
              <a:t>POLLUTION AND EMISSIONS STANDARD </a:t>
            </a:r>
            <a:r>
              <a:rPr lang="en-US" sz="2400" b="1" dirty="0">
                <a:solidFill>
                  <a:schemeClr val="tx1"/>
                </a:solidFill>
              </a:rPr>
              <a:t>AND REGULATIONS IN GHANA</a:t>
            </a:r>
            <a:br>
              <a:rPr lang="en-US" sz="2400" dirty="0"/>
            </a:br>
            <a:endParaRPr lang="en-US" sz="2400" dirty="0">
              <a:solidFill>
                <a:schemeClr val="tx1">
                  <a:lumMod val="85000"/>
                  <a:lumOff val="15000"/>
                </a:schemeClr>
              </a:solidFill>
            </a:endParaRPr>
          </a:p>
        </p:txBody>
      </p:sp>
      <p:sp>
        <p:nvSpPr>
          <p:cNvPr id="3" name="Subtitle 2"/>
          <p:cNvSpPr>
            <a:spLocks noGrp="1"/>
          </p:cNvSpPr>
          <p:nvPr>
            <p:ph type="subTitle" idx="1"/>
          </p:nvPr>
        </p:nvSpPr>
        <p:spPr>
          <a:xfrm>
            <a:off x="4789651" y="1548882"/>
            <a:ext cx="6837729" cy="3829076"/>
          </a:xfrm>
        </p:spPr>
        <p:style>
          <a:lnRef idx="2">
            <a:schemeClr val="accent2"/>
          </a:lnRef>
          <a:fillRef idx="1">
            <a:schemeClr val="lt1"/>
          </a:fillRef>
          <a:effectRef idx="0">
            <a:schemeClr val="accent2"/>
          </a:effectRef>
          <a:fontRef idx="minor">
            <a:schemeClr val="dk1"/>
          </a:fontRef>
        </p:style>
        <p:txBody>
          <a:bodyPr vert="horz" lIns="91440" tIns="45720" rIns="91440" bIns="45720" rtlCol="0" anchor="ctr">
            <a:normAutofit/>
          </a:bodyPr>
          <a:lstStyle/>
          <a:p>
            <a:pPr algn="l"/>
            <a:r>
              <a:rPr lang="en-US" sz="2200" b="1" dirty="0">
                <a:solidFill>
                  <a:schemeClr val="tx1"/>
                </a:solidFill>
              </a:rPr>
              <a:t>PRESENTER: </a:t>
            </a:r>
          </a:p>
          <a:p>
            <a:pPr algn="l"/>
            <a:r>
              <a:rPr lang="en-US" sz="2200" b="1" dirty="0">
                <a:solidFill>
                  <a:schemeClr val="tx1"/>
                </a:solidFill>
              </a:rPr>
              <a:t>EMMANUEL K-E APPOH </a:t>
            </a:r>
          </a:p>
          <a:p>
            <a:pPr algn="l"/>
            <a:r>
              <a:rPr lang="en-US" sz="2200" b="1" dirty="0">
                <a:solidFill>
                  <a:schemeClr val="tx1"/>
                </a:solidFill>
              </a:rPr>
              <a:t>(MANAGING CONSULTANT/ASSIST. FACILITY MANAGER OF AFRI-SET/FACILITATOR)</a:t>
            </a:r>
          </a:p>
          <a:p>
            <a:pPr algn="l"/>
            <a:endParaRPr lang="en-US" sz="2200" b="1" dirty="0">
              <a:solidFill>
                <a:schemeClr val="tx1"/>
              </a:solidFill>
            </a:endParaRPr>
          </a:p>
          <a:p>
            <a:pPr algn="l"/>
            <a:r>
              <a:rPr lang="en-US" sz="2200" b="1" dirty="0">
                <a:solidFill>
                  <a:schemeClr val="tx1"/>
                </a:solidFill>
              </a:rPr>
              <a:t>VENUE: KNUST, KUMASI</a:t>
            </a:r>
          </a:p>
          <a:p>
            <a:pPr algn="l"/>
            <a:r>
              <a:rPr lang="en-US" sz="2200" b="1" dirty="0">
                <a:solidFill>
                  <a:schemeClr val="tx1"/>
                </a:solidFill>
              </a:rPr>
              <a:t>DATE: 30</a:t>
            </a:r>
            <a:r>
              <a:rPr lang="en-US" sz="2200" b="1" baseline="30000" dirty="0">
                <a:solidFill>
                  <a:schemeClr val="tx1"/>
                </a:solidFill>
              </a:rPr>
              <a:t>TH</a:t>
            </a:r>
            <a:r>
              <a:rPr lang="en-US" sz="2200" b="1" dirty="0">
                <a:solidFill>
                  <a:schemeClr val="tx1"/>
                </a:solidFill>
              </a:rPr>
              <a:t> OCTOBER 2023</a:t>
            </a:r>
          </a:p>
        </p:txBody>
      </p:sp>
      <p:pic>
        <p:nvPicPr>
          <p:cNvPr id="4" name="Picture 3">
            <a:extLst>
              <a:ext uri="{FF2B5EF4-FFF2-40B4-BE49-F238E27FC236}">
                <a16:creationId xmlns:a16="http://schemas.microsoft.com/office/drawing/2014/main" id="{2293B8D5-4ECD-8710-1ABD-3C2EC5FEAD63}"/>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041579" y="5453858"/>
            <a:ext cx="1911138" cy="1120457"/>
          </a:xfrm>
          <a:prstGeom prst="rect">
            <a:avLst/>
          </a:prstGeom>
          <a:noFill/>
        </p:spPr>
      </p:pic>
      <p:pic>
        <p:nvPicPr>
          <p:cNvPr id="5" name="Picture 4" descr="afriqair logo">
            <a:extLst>
              <a:ext uri="{FF2B5EF4-FFF2-40B4-BE49-F238E27FC236}">
                <a16:creationId xmlns:a16="http://schemas.microsoft.com/office/drawing/2014/main" id="{46C11483-7DE7-4E47-8939-AEE04C5FE68F}"/>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t="9885" b="16174"/>
          <a:stretch/>
        </p:blipFill>
        <p:spPr bwMode="auto">
          <a:xfrm>
            <a:off x="6255747" y="5377957"/>
            <a:ext cx="2225040" cy="1054408"/>
          </a:xfrm>
          <a:prstGeom prst="rect">
            <a:avLst/>
          </a:prstGeom>
          <a:noFill/>
        </p:spPr>
      </p:pic>
      <p:sp>
        <p:nvSpPr>
          <p:cNvPr id="7" name="Rectangle 6">
            <a:extLst>
              <a:ext uri="{FF2B5EF4-FFF2-40B4-BE49-F238E27FC236}">
                <a16:creationId xmlns:a16="http://schemas.microsoft.com/office/drawing/2014/main" id="{F1876303-D26B-D553-93FF-A57F92B94C0F}"/>
              </a:ext>
            </a:extLst>
          </p:cNvPr>
          <p:cNvSpPr/>
          <p:nvPr/>
        </p:nvSpPr>
        <p:spPr>
          <a:xfrm>
            <a:off x="564620" y="246362"/>
            <a:ext cx="11062760" cy="938626"/>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800" b="1" kern="0" dirty="0">
              <a:effectLst/>
              <a:latin typeface="+mj-lt"/>
              <a:ea typeface="Calibri" panose="020F0502020204030204" pitchFamily="34" charset="0"/>
              <a:cs typeface="PTSerif-BoldItalic"/>
            </a:endParaRPr>
          </a:p>
          <a:p>
            <a:pPr algn="ctr"/>
            <a:r>
              <a:rPr lang="en-US" sz="2000" b="1" kern="0" dirty="0">
                <a:effectLst/>
                <a:latin typeface="+mj-lt"/>
                <a:ea typeface="Calibri" panose="020F0502020204030204" pitchFamily="34" charset="0"/>
                <a:cs typeface="PTSerif-BoldItalic"/>
              </a:rPr>
              <a:t>2023 CLEAN AIR-KNUST SUMMER SCHOOL ON AIR QUALITY AND POLLUTION PREVENTION</a:t>
            </a:r>
            <a:endParaRPr lang="en-US" sz="2000" b="1" kern="0" dirty="0">
              <a:latin typeface="+mj-lt"/>
              <a:ea typeface="Calibri" panose="020F0502020204030204" pitchFamily="34" charset="0"/>
              <a:cs typeface="Times New Roman" panose="02020603050405020304" pitchFamily="18" charset="0"/>
            </a:endParaRPr>
          </a:p>
          <a:p>
            <a:pPr algn="ctr"/>
            <a:r>
              <a:rPr lang="en-US" sz="2000" b="1" kern="0" dirty="0">
                <a:effectLst/>
                <a:latin typeface="+mj-lt"/>
                <a:ea typeface="Calibri" panose="020F0502020204030204" pitchFamily="34" charset="0"/>
                <a:cs typeface="Times New Roman" panose="02020603050405020304" pitchFamily="18" charset="0"/>
              </a:rPr>
              <a:t>2</a:t>
            </a:r>
            <a:r>
              <a:rPr lang="en-US" sz="2000" b="1" kern="0" baseline="30000" dirty="0">
                <a:effectLst/>
                <a:latin typeface="+mj-lt"/>
                <a:ea typeface="Calibri" panose="020F0502020204030204" pitchFamily="34" charset="0"/>
                <a:cs typeface="Times New Roman" panose="02020603050405020304" pitchFamily="18" charset="0"/>
              </a:rPr>
              <a:t>ND</a:t>
            </a:r>
            <a:r>
              <a:rPr lang="en-US" sz="2000" b="1" kern="0" dirty="0">
                <a:effectLst/>
                <a:latin typeface="+mj-lt"/>
                <a:ea typeface="Calibri" panose="020F0502020204030204" pitchFamily="34" charset="0"/>
                <a:cs typeface="Times New Roman" panose="02020603050405020304" pitchFamily="18" charset="0"/>
              </a:rPr>
              <a:t> NOVEMBER 2023</a:t>
            </a:r>
            <a:endParaRPr lang="en-US" sz="2000" kern="100" dirty="0">
              <a:effectLst/>
              <a:latin typeface="+mj-lt"/>
              <a:ea typeface="Calibri" panose="020F0502020204030204" pitchFamily="34" charset="0"/>
              <a:cs typeface="Times New Roman" panose="02020603050405020304" pitchFamily="18" charset="0"/>
            </a:endParaRPr>
          </a:p>
          <a:p>
            <a:pPr algn="ctr"/>
            <a:endParaRPr lang="en-US" dirty="0"/>
          </a:p>
        </p:txBody>
      </p:sp>
    </p:spTree>
    <p:extLst>
      <p:ext uri="{BB962C8B-B14F-4D97-AF65-F5344CB8AC3E}">
        <p14:creationId xmlns:p14="http://schemas.microsoft.com/office/powerpoint/2010/main" val="10493359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45960"/>
            <a:ext cx="11093956" cy="601015"/>
          </a:xfrm>
        </p:spPr>
        <p:txBody>
          <a:bodyPr>
            <a:normAutofit/>
          </a:bodyPr>
          <a:lstStyle/>
          <a:p>
            <a:r>
              <a:rPr lang="en-US" sz="2400" b="1" dirty="0"/>
              <a:t>The Ghana Environmental Quality Standards</a:t>
            </a:r>
          </a:p>
        </p:txBody>
      </p:sp>
      <p:sp>
        <p:nvSpPr>
          <p:cNvPr id="3" name="Content Placeholder 2"/>
          <p:cNvSpPr>
            <a:spLocks noGrp="1"/>
          </p:cNvSpPr>
          <p:nvPr>
            <p:ph idx="1"/>
          </p:nvPr>
        </p:nvSpPr>
        <p:spPr>
          <a:xfrm>
            <a:off x="412124" y="1133341"/>
            <a:ext cx="11359166" cy="5409127"/>
          </a:xfrm>
        </p:spPr>
        <p:txBody>
          <a:bodyPr/>
          <a:lstStyle/>
          <a:p>
            <a:pPr algn="just"/>
            <a:r>
              <a:rPr lang="en-US" sz="2800" dirty="0"/>
              <a:t>Ghana Standard for Environment and Health Protection – Requirements for Ambient Air Quality and Point Source/Stack Emissions (GS 1236, 2019)</a:t>
            </a:r>
          </a:p>
          <a:p>
            <a:pPr algn="just"/>
            <a:r>
              <a:rPr lang="en-US" sz="2800" dirty="0"/>
              <a:t>Ghana Standard for Environment and Health protection – Requirements for motor vehicle emissions (GS 1219, 2018)</a:t>
            </a:r>
          </a:p>
          <a:p>
            <a:pPr lvl="0" algn="just"/>
            <a:r>
              <a:rPr lang="en-US" sz="2800" dirty="0">
                <a:solidFill>
                  <a:srgbClr val="00B0F0"/>
                </a:solidFill>
              </a:rPr>
              <a:t>Ghana Standard for Environment and Health Protection – Requirements for Effluent Discharge (GS 1212, 2019)</a:t>
            </a:r>
          </a:p>
          <a:p>
            <a:pPr lvl="0" algn="just"/>
            <a:r>
              <a:rPr lang="en-US" sz="2800" dirty="0">
                <a:solidFill>
                  <a:srgbClr val="00B0F0"/>
                </a:solidFill>
              </a:rPr>
              <a:t>Ghana Standard for Health Protection – Requirements for Ambient Noise Control (GS 1222, 2018)</a:t>
            </a:r>
          </a:p>
          <a:p>
            <a:pPr lvl="0" algn="just"/>
            <a:r>
              <a:rPr lang="en-US" sz="2800" dirty="0">
                <a:solidFill>
                  <a:srgbClr val="00B0F0"/>
                </a:solidFill>
              </a:rPr>
              <a:t>Ghana Standards for Acoustics - Guide for Measurement of Outdoor A-Weighted Sound Levels (GS 1253, 2018)</a:t>
            </a:r>
          </a:p>
          <a:p>
            <a:endParaRPr lang="en-US" dirty="0"/>
          </a:p>
        </p:txBody>
      </p:sp>
    </p:spTree>
    <p:extLst>
      <p:ext uri="{BB962C8B-B14F-4D97-AF65-F5344CB8AC3E}">
        <p14:creationId xmlns:p14="http://schemas.microsoft.com/office/powerpoint/2010/main" val="8177904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1195" y="158840"/>
            <a:ext cx="11146760" cy="1328766"/>
          </a:xfrm>
        </p:spPr>
        <p:txBody>
          <a:bodyPr>
            <a:noAutofit/>
          </a:bodyPr>
          <a:lstStyle/>
          <a:p>
            <a:r>
              <a:rPr lang="en-US" sz="2600" b="1" dirty="0"/>
              <a:t>Ghana Standard for Environment and Health protection-Requirements for Ambient Air Quality and Point Source/Stack Emissions Standards (GS 1236, 2019)</a:t>
            </a:r>
          </a:p>
        </p:txBody>
      </p:sp>
      <p:sp>
        <p:nvSpPr>
          <p:cNvPr id="3" name="Content Placeholder 2"/>
          <p:cNvSpPr>
            <a:spLocks noGrp="1"/>
          </p:cNvSpPr>
          <p:nvPr>
            <p:ph idx="1"/>
          </p:nvPr>
        </p:nvSpPr>
        <p:spPr>
          <a:xfrm>
            <a:off x="448136" y="1718657"/>
            <a:ext cx="11269013" cy="5409126"/>
          </a:xfrm>
        </p:spPr>
        <p:txBody>
          <a:bodyPr/>
          <a:lstStyle/>
          <a:p>
            <a:pPr algn="just"/>
            <a:r>
              <a:rPr lang="en-US" sz="2800" dirty="0"/>
              <a:t>Ghana recognizes the need to reduce air pollution from stationary, aerial, mobile and non-point sources to levels which minimize harmful effects on public health, paying particular attention to sensitive populations such as the elderly, children and pregnant women, and the environment.</a:t>
            </a:r>
          </a:p>
          <a:p>
            <a:pPr algn="just"/>
            <a:r>
              <a:rPr lang="en-US" sz="2800" dirty="0"/>
              <a:t>This Ghana standard specifies the requirements and test methods </a:t>
            </a:r>
          </a:p>
          <a:p>
            <a:pPr algn="just">
              <a:buFont typeface="Wingdings" panose="05000000000000000000" pitchFamily="2" charset="2"/>
              <a:buChar char="q"/>
            </a:pPr>
            <a:r>
              <a:rPr lang="en-US" sz="2800" dirty="0"/>
              <a:t>ambient air quality</a:t>
            </a:r>
          </a:p>
          <a:p>
            <a:pPr algn="just">
              <a:buFont typeface="Wingdings" panose="05000000000000000000" pitchFamily="2" charset="2"/>
              <a:buChar char="q"/>
            </a:pPr>
            <a:r>
              <a:rPr lang="en-US" sz="2800" dirty="0"/>
              <a:t>point source or stack emissions based on the sources of energy </a:t>
            </a:r>
          </a:p>
          <a:p>
            <a:pPr marL="0" indent="0" algn="just">
              <a:buNone/>
            </a:pPr>
            <a:endParaRPr lang="en-US" sz="2400" dirty="0"/>
          </a:p>
          <a:p>
            <a:pPr algn="just"/>
            <a:endParaRPr lang="en-US" sz="2400" dirty="0"/>
          </a:p>
          <a:p>
            <a:endParaRPr lang="en-US" dirty="0"/>
          </a:p>
        </p:txBody>
      </p:sp>
    </p:spTree>
    <p:extLst>
      <p:ext uri="{BB962C8B-B14F-4D97-AF65-F5344CB8AC3E}">
        <p14:creationId xmlns:p14="http://schemas.microsoft.com/office/powerpoint/2010/main" val="27834452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2789" y="167425"/>
            <a:ext cx="10448799" cy="502276"/>
          </a:xfrm>
        </p:spPr>
        <p:txBody>
          <a:bodyPr>
            <a:normAutofit fontScale="90000"/>
          </a:bodyPr>
          <a:lstStyle/>
          <a:p>
            <a:r>
              <a:rPr lang="en-US" sz="2900" b="1" dirty="0"/>
              <a:t>Requirements for point source/stack emissions </a:t>
            </a:r>
            <a:br>
              <a:rPr lang="en-US" b="1" i="1" dirty="0"/>
            </a:br>
            <a:endParaRPr lang="en-US" dirty="0"/>
          </a:p>
        </p:txBody>
      </p:sp>
      <p:sp>
        <p:nvSpPr>
          <p:cNvPr id="3" name="Content Placeholder 2"/>
          <p:cNvSpPr>
            <a:spLocks noGrp="1"/>
          </p:cNvSpPr>
          <p:nvPr>
            <p:ph idx="1"/>
          </p:nvPr>
        </p:nvSpPr>
        <p:spPr>
          <a:xfrm>
            <a:off x="476519" y="927279"/>
            <a:ext cx="10831132" cy="5602310"/>
          </a:xfrm>
        </p:spPr>
        <p:txBody>
          <a:bodyPr>
            <a:normAutofit fontScale="92500"/>
          </a:bodyPr>
          <a:lstStyle/>
          <a:p>
            <a:pPr algn="just">
              <a:spcBef>
                <a:spcPts val="1200"/>
              </a:spcBef>
            </a:pPr>
            <a:r>
              <a:rPr lang="en-US" sz="3100" dirty="0"/>
              <a:t>The maximum limits for the corresponding pollutant are based on source of fuel/type of energy used </a:t>
            </a:r>
          </a:p>
          <a:p>
            <a:pPr algn="just">
              <a:spcBef>
                <a:spcPts val="1200"/>
              </a:spcBef>
            </a:pPr>
            <a:r>
              <a:rPr lang="en-US" sz="3100" dirty="0"/>
              <a:t>Solid fuels </a:t>
            </a:r>
            <a:r>
              <a:rPr lang="en-US" sz="3100" dirty="0" err="1"/>
              <a:t>eg</a:t>
            </a:r>
            <a:r>
              <a:rPr lang="en-US" sz="3100" dirty="0"/>
              <a:t>. Biomass, Coal, fire wood </a:t>
            </a:r>
          </a:p>
          <a:p>
            <a:pPr algn="just">
              <a:spcBef>
                <a:spcPts val="1200"/>
              </a:spcBef>
            </a:pPr>
            <a:r>
              <a:rPr lang="en-US" sz="3100" dirty="0"/>
              <a:t>Liquid Fuels </a:t>
            </a:r>
            <a:r>
              <a:rPr lang="en-US" sz="3100" dirty="0" err="1"/>
              <a:t>eg</a:t>
            </a:r>
            <a:r>
              <a:rPr lang="en-US" sz="3100" dirty="0"/>
              <a:t>. diesel, RFO, Ethanol, Bio-fuel</a:t>
            </a:r>
          </a:p>
          <a:p>
            <a:pPr algn="just">
              <a:spcBef>
                <a:spcPts val="1200"/>
              </a:spcBef>
            </a:pPr>
            <a:r>
              <a:rPr lang="en-US" sz="3100" dirty="0"/>
              <a:t>Gaseous fuels </a:t>
            </a:r>
            <a:r>
              <a:rPr lang="en-US" sz="3100" dirty="0" err="1"/>
              <a:t>eg</a:t>
            </a:r>
            <a:r>
              <a:rPr lang="en-US" sz="3100" dirty="0"/>
              <a:t>. LPG, CNG</a:t>
            </a:r>
          </a:p>
          <a:p>
            <a:pPr algn="just">
              <a:spcBef>
                <a:spcPts val="1200"/>
              </a:spcBef>
            </a:pPr>
            <a:r>
              <a:rPr lang="en-US" sz="3100" dirty="0"/>
              <a:t>Electrical energy </a:t>
            </a:r>
            <a:r>
              <a:rPr lang="en-US" sz="3100" dirty="0" err="1"/>
              <a:t>eg</a:t>
            </a:r>
            <a:r>
              <a:rPr lang="en-US" sz="3100" dirty="0"/>
              <a:t>. induction/electric arc furnaces, dryers, oven, kilns, Alumina &amp; iron smelting among others 	</a:t>
            </a:r>
          </a:p>
          <a:p>
            <a:pPr algn="just">
              <a:spcBef>
                <a:spcPts val="1200"/>
              </a:spcBef>
            </a:pPr>
            <a:r>
              <a:rPr lang="en-US" sz="3100" dirty="0"/>
              <a:t>Incinerators 	</a:t>
            </a:r>
          </a:p>
          <a:p>
            <a:pPr algn="just">
              <a:spcBef>
                <a:spcPts val="600"/>
              </a:spcBef>
              <a:buFont typeface="Wingdings" panose="05000000000000000000" pitchFamily="2" charset="2"/>
              <a:buChar char="v"/>
            </a:pPr>
            <a:endParaRPr lang="en-US" sz="3100" dirty="0"/>
          </a:p>
          <a:p>
            <a:pPr marL="0" indent="0">
              <a:buNone/>
            </a:pPr>
            <a:r>
              <a:rPr lang="en-US" sz="3100" dirty="0"/>
              <a:t>	</a:t>
            </a:r>
          </a:p>
          <a:p>
            <a:endParaRPr lang="en-US" dirty="0"/>
          </a:p>
        </p:txBody>
      </p:sp>
    </p:spTree>
    <p:extLst>
      <p:ext uri="{BB962C8B-B14F-4D97-AF65-F5344CB8AC3E}">
        <p14:creationId xmlns:p14="http://schemas.microsoft.com/office/powerpoint/2010/main" val="12713160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423ED3-DBB3-986C-F216-A16918E96B4E}"/>
              </a:ext>
            </a:extLst>
          </p:cNvPr>
          <p:cNvSpPr>
            <a:spLocks noGrp="1"/>
          </p:cNvSpPr>
          <p:nvPr>
            <p:ph type="title"/>
          </p:nvPr>
        </p:nvSpPr>
        <p:spPr>
          <a:xfrm>
            <a:off x="677334" y="0"/>
            <a:ext cx="8596668" cy="469232"/>
          </a:xfrm>
        </p:spPr>
        <p:txBody>
          <a:bodyPr>
            <a:noAutofit/>
          </a:bodyPr>
          <a:lstStyle/>
          <a:p>
            <a:r>
              <a:rPr lang="en-US" sz="2600" dirty="0"/>
              <a:t>Typical pollutants and text methods</a:t>
            </a:r>
          </a:p>
        </p:txBody>
      </p:sp>
      <p:graphicFrame>
        <p:nvGraphicFramePr>
          <p:cNvPr id="4" name="Table 4">
            <a:extLst>
              <a:ext uri="{FF2B5EF4-FFF2-40B4-BE49-F238E27FC236}">
                <a16:creationId xmlns:a16="http://schemas.microsoft.com/office/drawing/2014/main" id="{C950C904-A678-CD25-3D94-D4645C092215}"/>
              </a:ext>
            </a:extLst>
          </p:cNvPr>
          <p:cNvGraphicFramePr>
            <a:graphicFrameLocks noGrp="1"/>
          </p:cNvGraphicFramePr>
          <p:nvPr>
            <p:ph idx="1"/>
          </p:nvPr>
        </p:nvGraphicFramePr>
        <p:xfrm>
          <a:off x="295724" y="677838"/>
          <a:ext cx="11141100" cy="5605760"/>
        </p:xfrm>
        <a:graphic>
          <a:graphicData uri="http://schemas.openxmlformats.org/drawingml/2006/table">
            <a:tbl>
              <a:tblPr firstRow="1" bandRow="1">
                <a:tableStyleId>{5C22544A-7EE6-4342-B048-85BDC9FD1C3A}</a:tableStyleId>
              </a:tblPr>
              <a:tblGrid>
                <a:gridCol w="1792383">
                  <a:extLst>
                    <a:ext uri="{9D8B030D-6E8A-4147-A177-3AD203B41FA5}">
                      <a16:colId xmlns:a16="http://schemas.microsoft.com/office/drawing/2014/main" val="2903214945"/>
                    </a:ext>
                  </a:extLst>
                </a:gridCol>
                <a:gridCol w="3778167">
                  <a:extLst>
                    <a:ext uri="{9D8B030D-6E8A-4147-A177-3AD203B41FA5}">
                      <a16:colId xmlns:a16="http://schemas.microsoft.com/office/drawing/2014/main" val="199881584"/>
                    </a:ext>
                  </a:extLst>
                </a:gridCol>
                <a:gridCol w="2785275">
                  <a:extLst>
                    <a:ext uri="{9D8B030D-6E8A-4147-A177-3AD203B41FA5}">
                      <a16:colId xmlns:a16="http://schemas.microsoft.com/office/drawing/2014/main" val="3621678467"/>
                    </a:ext>
                  </a:extLst>
                </a:gridCol>
                <a:gridCol w="2785275">
                  <a:extLst>
                    <a:ext uri="{9D8B030D-6E8A-4147-A177-3AD203B41FA5}">
                      <a16:colId xmlns:a16="http://schemas.microsoft.com/office/drawing/2014/main" val="779471287"/>
                    </a:ext>
                  </a:extLst>
                </a:gridCol>
              </a:tblGrid>
              <a:tr h="444597">
                <a:tc>
                  <a:txBody>
                    <a:bodyPr/>
                    <a:lstStyle/>
                    <a:p>
                      <a:r>
                        <a:rPr lang="en-US" b="1" dirty="0"/>
                        <a:t># </a:t>
                      </a:r>
                    </a:p>
                  </a:txBody>
                  <a:tcPr/>
                </a:tc>
                <a:tc>
                  <a:txBody>
                    <a:bodyPr/>
                    <a:lstStyle/>
                    <a:p>
                      <a:r>
                        <a:rPr lang="en-US" b="1" dirty="0"/>
                        <a:t>POLLUTANTS</a:t>
                      </a:r>
                    </a:p>
                  </a:txBody>
                  <a:tcPr/>
                </a:tc>
                <a:tc>
                  <a:txBody>
                    <a:bodyPr/>
                    <a:lstStyle/>
                    <a:p>
                      <a:r>
                        <a:rPr lang="en-US" b="1" dirty="0"/>
                        <a:t>MAXIMUM LIMITS </a:t>
                      </a:r>
                    </a:p>
                  </a:txBody>
                  <a:tcPr/>
                </a:tc>
                <a:tc>
                  <a:txBody>
                    <a:bodyPr/>
                    <a:lstStyle/>
                    <a:p>
                      <a:r>
                        <a:rPr lang="en-US" b="1" dirty="0"/>
                        <a:t>TEST METHOD</a:t>
                      </a:r>
                    </a:p>
                  </a:txBody>
                  <a:tcPr/>
                </a:tc>
                <a:extLst>
                  <a:ext uri="{0D108BD9-81ED-4DB2-BD59-A6C34878D82A}">
                    <a16:rowId xmlns:a16="http://schemas.microsoft.com/office/drawing/2014/main" val="4253221356"/>
                  </a:ext>
                </a:extLst>
              </a:tr>
              <a:tr h="417351">
                <a:tc>
                  <a:txBody>
                    <a:bodyPr/>
                    <a:lstStyle/>
                    <a:p>
                      <a:r>
                        <a:rPr lang="en-US" dirty="0"/>
                        <a:t>1.</a:t>
                      </a:r>
                    </a:p>
                  </a:txBody>
                  <a:tcPr/>
                </a:tc>
                <a:tc gridSpan="3">
                  <a:txBody>
                    <a:bodyPr/>
                    <a:lstStyle/>
                    <a:p>
                      <a:r>
                        <a:rPr lang="en-US" b="1" dirty="0"/>
                        <a:t>Solid Fuels</a:t>
                      </a:r>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4129876197"/>
                  </a:ext>
                </a:extLst>
              </a:tr>
              <a:tr h="464217">
                <a:tc>
                  <a:txBody>
                    <a:bodyPr/>
                    <a:lstStyle/>
                    <a:p>
                      <a:r>
                        <a:rPr lang="en-US" dirty="0"/>
                        <a:t>a.</a:t>
                      </a:r>
                    </a:p>
                  </a:txBody>
                  <a:tcPr/>
                </a:tc>
                <a:tc>
                  <a:txBody>
                    <a:bodyPr/>
                    <a:lstStyle/>
                    <a:p>
                      <a:r>
                        <a:rPr lang="en-US" dirty="0"/>
                        <a:t>Sulphur Dioxide (mg/Nm3 )*</a:t>
                      </a:r>
                    </a:p>
                  </a:txBody>
                  <a:tcPr/>
                </a:tc>
                <a:tc>
                  <a:txBody>
                    <a:bodyPr/>
                    <a:lstStyle/>
                    <a:p>
                      <a:r>
                        <a:rPr lang="en-US" dirty="0"/>
                        <a:t> 200</a:t>
                      </a:r>
                    </a:p>
                  </a:txBody>
                  <a:tcPr/>
                </a:tc>
                <a:tc>
                  <a:txBody>
                    <a:bodyPr/>
                    <a:lstStyle/>
                    <a:p>
                      <a:r>
                        <a:rPr lang="en-US" dirty="0"/>
                        <a:t>USEPA Method 6C</a:t>
                      </a:r>
                    </a:p>
                  </a:txBody>
                  <a:tcPr/>
                </a:tc>
                <a:extLst>
                  <a:ext uri="{0D108BD9-81ED-4DB2-BD59-A6C34878D82A}">
                    <a16:rowId xmlns:a16="http://schemas.microsoft.com/office/drawing/2014/main" val="1571266137"/>
                  </a:ext>
                </a:extLst>
              </a:tr>
              <a:tr h="430397">
                <a:tc>
                  <a:txBody>
                    <a:bodyPr/>
                    <a:lstStyle/>
                    <a:p>
                      <a:r>
                        <a:rPr lang="en-US" dirty="0"/>
                        <a:t>b.</a:t>
                      </a:r>
                    </a:p>
                  </a:txBody>
                  <a:tcPr/>
                </a:tc>
                <a:tc>
                  <a:txBody>
                    <a:bodyPr/>
                    <a:lstStyle/>
                    <a:p>
                      <a:r>
                        <a:rPr lang="en-US" dirty="0"/>
                        <a:t>Oxides of Nitrogen (mg/Nm3 ) </a:t>
                      </a:r>
                    </a:p>
                  </a:txBody>
                  <a:tcPr/>
                </a:tc>
                <a:tc>
                  <a:txBody>
                    <a:bodyPr/>
                    <a:lstStyle/>
                    <a:p>
                      <a:r>
                        <a:rPr lang="en-US" dirty="0"/>
                        <a:t>200</a:t>
                      </a:r>
                    </a:p>
                  </a:txBody>
                  <a:tcPr/>
                </a:tc>
                <a:tc>
                  <a:txBody>
                    <a:bodyPr/>
                    <a:lstStyle/>
                    <a:p>
                      <a:r>
                        <a:rPr lang="en-US" dirty="0"/>
                        <a:t>ISO 10849</a:t>
                      </a:r>
                    </a:p>
                  </a:txBody>
                  <a:tcPr/>
                </a:tc>
                <a:extLst>
                  <a:ext uri="{0D108BD9-81ED-4DB2-BD59-A6C34878D82A}">
                    <a16:rowId xmlns:a16="http://schemas.microsoft.com/office/drawing/2014/main" val="3526640839"/>
                  </a:ext>
                </a:extLst>
              </a:tr>
              <a:tr h="417351">
                <a:tc>
                  <a:txBody>
                    <a:bodyPr/>
                    <a:lstStyle/>
                    <a:p>
                      <a:r>
                        <a:rPr lang="en-US" dirty="0"/>
                        <a:t>c.</a:t>
                      </a:r>
                    </a:p>
                  </a:txBody>
                  <a:tcPr/>
                </a:tc>
                <a:tc>
                  <a:txBody>
                    <a:bodyPr/>
                    <a:lstStyle/>
                    <a:p>
                      <a:r>
                        <a:rPr lang="en-US" dirty="0"/>
                        <a:t>Particulate Matter (mg/m3 )</a:t>
                      </a:r>
                    </a:p>
                  </a:txBody>
                  <a:tcPr/>
                </a:tc>
                <a:tc>
                  <a:txBody>
                    <a:bodyPr/>
                    <a:lstStyle/>
                    <a:p>
                      <a:r>
                        <a:rPr lang="en-US" dirty="0"/>
                        <a:t>50</a:t>
                      </a:r>
                    </a:p>
                  </a:txBody>
                  <a:tcPr/>
                </a:tc>
                <a:tc>
                  <a:txBody>
                    <a:bodyPr/>
                    <a:lstStyle/>
                    <a:p>
                      <a:r>
                        <a:rPr lang="en-US" dirty="0"/>
                        <a:t>ISO 9096</a:t>
                      </a:r>
                    </a:p>
                  </a:txBody>
                  <a:tcPr/>
                </a:tc>
                <a:extLst>
                  <a:ext uri="{0D108BD9-81ED-4DB2-BD59-A6C34878D82A}">
                    <a16:rowId xmlns:a16="http://schemas.microsoft.com/office/drawing/2014/main" val="2292410049"/>
                  </a:ext>
                </a:extLst>
              </a:tr>
              <a:tr h="417351">
                <a:tc>
                  <a:txBody>
                    <a:bodyPr/>
                    <a:lstStyle/>
                    <a:p>
                      <a:r>
                        <a:rPr lang="en-US" dirty="0"/>
                        <a:t>2.</a:t>
                      </a:r>
                    </a:p>
                  </a:txBody>
                  <a:tcPr/>
                </a:tc>
                <a:tc gridSpan="3">
                  <a:txBody>
                    <a:bodyPr/>
                    <a:lstStyle/>
                    <a:p>
                      <a:r>
                        <a:rPr lang="en-US" b="1" dirty="0"/>
                        <a:t>Liquid Fuels</a:t>
                      </a:r>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2728006582"/>
                  </a:ext>
                </a:extLst>
              </a:tr>
              <a:tr h="452496">
                <a:tc>
                  <a:txBody>
                    <a:bodyPr/>
                    <a:lstStyle/>
                    <a:p>
                      <a:r>
                        <a:rPr lang="en-US" dirty="0"/>
                        <a:t>a.</a:t>
                      </a:r>
                    </a:p>
                  </a:txBody>
                  <a:tcPr/>
                </a:tc>
                <a:tc>
                  <a:txBody>
                    <a:bodyPr/>
                    <a:lstStyle/>
                    <a:p>
                      <a:r>
                        <a:rPr lang="en-US" dirty="0"/>
                        <a:t>Sulphur Dioxide (mg/Nm3 )*</a:t>
                      </a:r>
                    </a:p>
                  </a:txBody>
                  <a:tcPr/>
                </a:tc>
                <a:tc>
                  <a:txBody>
                    <a:bodyPr/>
                    <a:lstStyle/>
                    <a:p>
                      <a:r>
                        <a:rPr lang="en-US" dirty="0"/>
                        <a:t> 500</a:t>
                      </a:r>
                    </a:p>
                  </a:txBody>
                  <a:tcPr/>
                </a:tc>
                <a:tc>
                  <a:txBody>
                    <a:bodyPr/>
                    <a:lstStyle/>
                    <a:p>
                      <a:r>
                        <a:rPr lang="en-US" dirty="0"/>
                        <a:t>USEPA Method 6C</a:t>
                      </a:r>
                    </a:p>
                  </a:txBody>
                  <a:tcPr/>
                </a:tc>
                <a:extLst>
                  <a:ext uri="{0D108BD9-81ED-4DB2-BD59-A6C34878D82A}">
                    <a16:rowId xmlns:a16="http://schemas.microsoft.com/office/drawing/2014/main" val="3644158278"/>
                  </a:ext>
                </a:extLst>
              </a:tr>
              <a:tr h="417351">
                <a:tc>
                  <a:txBody>
                    <a:bodyPr/>
                    <a:lstStyle/>
                    <a:p>
                      <a:r>
                        <a:rPr lang="en-US" dirty="0"/>
                        <a:t>b.</a:t>
                      </a:r>
                    </a:p>
                  </a:txBody>
                  <a:tcPr/>
                </a:tc>
                <a:tc>
                  <a:txBody>
                    <a:bodyPr/>
                    <a:lstStyle/>
                    <a:p>
                      <a:r>
                        <a:rPr lang="en-US" dirty="0"/>
                        <a:t>Oxides of Nitrogen (mg/Nm3 ) </a:t>
                      </a:r>
                    </a:p>
                  </a:txBody>
                  <a:tcPr/>
                </a:tc>
                <a:tc>
                  <a:txBody>
                    <a:bodyPr/>
                    <a:lstStyle/>
                    <a:p>
                      <a:r>
                        <a:rPr lang="en-US" dirty="0"/>
                        <a:t>400</a:t>
                      </a:r>
                    </a:p>
                  </a:txBody>
                  <a:tcPr/>
                </a:tc>
                <a:tc>
                  <a:txBody>
                    <a:bodyPr/>
                    <a:lstStyle/>
                    <a:p>
                      <a:r>
                        <a:rPr lang="en-US" dirty="0"/>
                        <a:t>ISO 10849</a:t>
                      </a:r>
                    </a:p>
                  </a:txBody>
                  <a:tcPr/>
                </a:tc>
                <a:extLst>
                  <a:ext uri="{0D108BD9-81ED-4DB2-BD59-A6C34878D82A}">
                    <a16:rowId xmlns:a16="http://schemas.microsoft.com/office/drawing/2014/main" val="2935714532"/>
                  </a:ext>
                </a:extLst>
              </a:tr>
              <a:tr h="417351">
                <a:tc>
                  <a:txBody>
                    <a:bodyPr/>
                    <a:lstStyle/>
                    <a:p>
                      <a:r>
                        <a:rPr lang="en-US" dirty="0"/>
                        <a:t>c.</a:t>
                      </a:r>
                    </a:p>
                  </a:txBody>
                  <a:tcPr/>
                </a:tc>
                <a:tc>
                  <a:txBody>
                    <a:bodyPr/>
                    <a:lstStyle/>
                    <a:p>
                      <a:r>
                        <a:rPr lang="en-US" dirty="0"/>
                        <a:t>Particulate Matter (mg/m3 )</a:t>
                      </a:r>
                    </a:p>
                  </a:txBody>
                  <a:tcPr/>
                </a:tc>
                <a:tc>
                  <a:txBody>
                    <a:bodyPr/>
                    <a:lstStyle/>
                    <a:p>
                      <a:r>
                        <a:rPr lang="en-US" dirty="0"/>
                        <a:t>50</a:t>
                      </a:r>
                    </a:p>
                  </a:txBody>
                  <a:tcPr/>
                </a:tc>
                <a:tc>
                  <a:txBody>
                    <a:bodyPr/>
                    <a:lstStyle/>
                    <a:p>
                      <a:r>
                        <a:rPr lang="en-US" dirty="0"/>
                        <a:t>ISO 9096</a:t>
                      </a:r>
                    </a:p>
                  </a:txBody>
                  <a:tcPr/>
                </a:tc>
                <a:extLst>
                  <a:ext uri="{0D108BD9-81ED-4DB2-BD59-A6C34878D82A}">
                    <a16:rowId xmlns:a16="http://schemas.microsoft.com/office/drawing/2014/main" val="3896486057"/>
                  </a:ext>
                </a:extLst>
              </a:tr>
              <a:tr h="447138">
                <a:tc>
                  <a:txBody>
                    <a:bodyPr/>
                    <a:lstStyle/>
                    <a:p>
                      <a:endParaRPr lang="en-US"/>
                    </a:p>
                  </a:txBody>
                  <a:tcPr/>
                </a:tc>
                <a:tc>
                  <a:txBody>
                    <a:bodyPr/>
                    <a:lstStyle/>
                    <a:p>
                      <a:r>
                        <a:rPr lang="en-US" dirty="0"/>
                        <a:t>Electrical energy and Incinerators</a:t>
                      </a:r>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433260887"/>
                  </a:ext>
                </a:extLst>
              </a:tr>
              <a:tr h="417351">
                <a:tc>
                  <a:txBody>
                    <a:bodyPr/>
                    <a:lstStyle/>
                    <a:p>
                      <a:r>
                        <a:rPr lang="en-US" dirty="0"/>
                        <a:t>Other parameters:</a:t>
                      </a:r>
                    </a:p>
                  </a:txBody>
                  <a:tcPr/>
                </a:tc>
                <a:tc gridSpan="3">
                  <a:txBody>
                    <a:bodyPr/>
                    <a:lstStyle/>
                    <a:p>
                      <a:r>
                        <a:rPr lang="en-US" dirty="0"/>
                        <a:t>CO, </a:t>
                      </a:r>
                      <a:r>
                        <a:rPr lang="en-US" dirty="0" err="1"/>
                        <a:t>Hcl</a:t>
                      </a:r>
                      <a:r>
                        <a:rPr lang="en-US" dirty="0"/>
                        <a:t>, HF, Mercury and mercury </a:t>
                      </a:r>
                      <a:r>
                        <a:rPr lang="en-US" dirty="0" err="1"/>
                        <a:t>cpds</a:t>
                      </a:r>
                      <a:r>
                        <a:rPr lang="en-US" dirty="0"/>
                        <a:t>, particulate lead</a:t>
                      </a:r>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3002729664"/>
                  </a:ext>
                </a:extLst>
              </a:tr>
              <a:tr h="582966">
                <a:tc gridSpan="4">
                  <a:txBody>
                    <a:bodyPr/>
                    <a:lstStyle/>
                    <a:p>
                      <a:r>
                        <a:rPr lang="en-US" b="0" dirty="0"/>
                        <a:t>Note:1) Electrical Energy usage include induction/electric arc furnaces, dryers, oven, kilns, Alumina &amp; iron smelting among others. </a:t>
                      </a:r>
                      <a:r>
                        <a:rPr lang="en-US" dirty="0"/>
                        <a:t>* N represents Normal atmosphere and pressure </a:t>
                      </a:r>
                      <a:endParaRPr lang="en-US" b="0" dirty="0"/>
                    </a:p>
                  </a:txBody>
                  <a:tcPr/>
                </a:tc>
                <a:tc hMerge="1">
                  <a:txBody>
                    <a:bodyPr/>
                    <a:lstStyle/>
                    <a:p>
                      <a:r>
                        <a:rPr lang="en-US" dirty="0"/>
                        <a:t>Note:1) Electrical Energy usage include induction/electric arc furnaces, dryers, oven, kilns, Alumina &amp; iron smelting among others. </a:t>
                      </a:r>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3144843233"/>
                  </a:ext>
                </a:extLst>
              </a:tr>
            </a:tbl>
          </a:graphicData>
        </a:graphic>
      </p:graphicFrame>
    </p:spTree>
    <p:extLst>
      <p:ext uri="{BB962C8B-B14F-4D97-AF65-F5344CB8AC3E}">
        <p14:creationId xmlns:p14="http://schemas.microsoft.com/office/powerpoint/2010/main" val="27589438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71719"/>
            <a:ext cx="10733348" cy="444101"/>
          </a:xfrm>
        </p:spPr>
        <p:txBody>
          <a:bodyPr>
            <a:noAutofit/>
          </a:bodyPr>
          <a:lstStyle/>
          <a:p>
            <a:r>
              <a:rPr lang="en-US" sz="2400" b="1" dirty="0"/>
              <a:t>Requirements for Ambient Air quality &amp; </a:t>
            </a:r>
            <a:r>
              <a:rPr lang="en-US" sz="2400" b="1" dirty="0" err="1"/>
              <a:t>Fenceline</a:t>
            </a:r>
            <a:r>
              <a:rPr lang="en-US" sz="2400" b="1" dirty="0"/>
              <a:t> AQ </a:t>
            </a:r>
            <a:endParaRPr lang="en-US" sz="2400" dirty="0"/>
          </a:p>
        </p:txBody>
      </p:sp>
      <p:sp>
        <p:nvSpPr>
          <p:cNvPr id="3" name="Content Placeholder 2"/>
          <p:cNvSpPr>
            <a:spLocks noGrp="1"/>
          </p:cNvSpPr>
          <p:nvPr>
            <p:ph idx="1"/>
          </p:nvPr>
        </p:nvSpPr>
        <p:spPr>
          <a:xfrm>
            <a:off x="206063" y="615820"/>
            <a:ext cx="11835684" cy="6070461"/>
          </a:xfrm>
        </p:spPr>
        <p:txBody>
          <a:bodyPr>
            <a:noAutofit/>
          </a:bodyPr>
          <a:lstStyle/>
          <a:p>
            <a:pPr marL="0" indent="0">
              <a:buNone/>
            </a:pPr>
            <a:r>
              <a:rPr lang="en-US" sz="2000" b="1" dirty="0"/>
              <a:t>Sets obligations for EPA to Monitor 8 key ambient pollutants to establish trends in ambient air quality for policy formulation </a:t>
            </a:r>
          </a:p>
          <a:p>
            <a:r>
              <a:rPr lang="en-US" sz="2000" dirty="0" err="1"/>
              <a:t>Sulphur</a:t>
            </a:r>
            <a:r>
              <a:rPr lang="en-US" sz="2000" dirty="0"/>
              <a:t> Dioxide, Nitrogen Dioxide, </a:t>
            </a:r>
          </a:p>
          <a:p>
            <a:r>
              <a:rPr lang="en-US" sz="2000" dirty="0"/>
              <a:t>PM10, PM2.5, </a:t>
            </a:r>
          </a:p>
          <a:p>
            <a:r>
              <a:rPr lang="en-US" sz="2000" dirty="0"/>
              <a:t>Total Suspended Particulate matter, </a:t>
            </a:r>
          </a:p>
          <a:p>
            <a:r>
              <a:rPr lang="en-US" sz="2000" dirty="0"/>
              <a:t>Black Carbon, </a:t>
            </a:r>
          </a:p>
          <a:p>
            <a:r>
              <a:rPr lang="en-US" sz="2000" dirty="0"/>
              <a:t>Benzene and Lead 	</a:t>
            </a:r>
          </a:p>
          <a:p>
            <a:pPr marL="0" indent="0">
              <a:buNone/>
            </a:pPr>
            <a:r>
              <a:rPr lang="en-US" sz="2000" b="1" dirty="0"/>
              <a:t>Sets obligations for Industries among others to Monitor ambient pollutants along the periphery/fence-line of their facilities </a:t>
            </a:r>
          </a:p>
          <a:p>
            <a:r>
              <a:rPr lang="en-US" sz="2000" dirty="0"/>
              <a:t>Parameters include </a:t>
            </a:r>
          </a:p>
          <a:p>
            <a:r>
              <a:rPr lang="en-US" sz="2000" dirty="0"/>
              <a:t>PM10, PM2.5, Total Suspended Particulate matter, SO2, NO2, CO, O3, Hydrogen Sulphide, Hydrogen Cyanide, HCl, VOCs (BTEX)</a:t>
            </a:r>
          </a:p>
          <a:p>
            <a:r>
              <a:rPr lang="en-US" sz="2000" dirty="0"/>
              <a:t>Metals (Cd, Pb, Hg, Chromium, Mn, Arsenic, Nickle) and organics (</a:t>
            </a:r>
            <a:r>
              <a:rPr lang="en-US" sz="1800" b="0" i="0" u="none" strike="noStrike" baseline="0" dirty="0">
                <a:solidFill>
                  <a:srgbClr val="000000"/>
                </a:solidFill>
                <a:latin typeface="Arial" panose="020B0604020202020204" pitchFamily="34" charset="0"/>
              </a:rPr>
              <a:t>Dichloromethane, Trichloroethane, PAH, Dioxins/Furans, Total PCBs)	</a:t>
            </a:r>
          </a:p>
          <a:p>
            <a:r>
              <a:rPr lang="en-US" sz="1800" b="0" i="0" u="none" strike="noStrike" baseline="0" dirty="0">
                <a:solidFill>
                  <a:srgbClr val="000000"/>
                </a:solidFill>
                <a:latin typeface="Arial" panose="020B0604020202020204" pitchFamily="34" charset="0"/>
              </a:rPr>
              <a:t>	</a:t>
            </a:r>
            <a:r>
              <a:rPr lang="en-US" sz="2000" dirty="0"/>
              <a:t>The number of parameters to be monitored depend on the type of industry &amp; emission characteristics	</a:t>
            </a:r>
          </a:p>
          <a:p>
            <a:endParaRPr lang="en-US" sz="2000" dirty="0"/>
          </a:p>
        </p:txBody>
      </p:sp>
    </p:spTree>
    <p:extLst>
      <p:ext uri="{BB962C8B-B14F-4D97-AF65-F5344CB8AC3E}">
        <p14:creationId xmlns:p14="http://schemas.microsoft.com/office/powerpoint/2010/main" val="24694788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20203"/>
            <a:ext cx="10681832" cy="510862"/>
          </a:xfrm>
        </p:spPr>
        <p:txBody>
          <a:bodyPr>
            <a:noAutofit/>
          </a:bodyPr>
          <a:lstStyle/>
          <a:p>
            <a:r>
              <a:rPr lang="en-US" sz="2600" b="1" dirty="0"/>
              <a:t>Requirements for AAQ and Point Source Emissions- </a:t>
            </a:r>
            <a:r>
              <a:rPr lang="en-US" sz="2600" b="1" dirty="0" err="1"/>
              <a:t>Cont’n</a:t>
            </a:r>
            <a:endParaRPr lang="en-US" sz="2600" b="1" dirty="0"/>
          </a:p>
        </p:txBody>
      </p:sp>
      <p:sp>
        <p:nvSpPr>
          <p:cNvPr id="3" name="Content Placeholder 2"/>
          <p:cNvSpPr>
            <a:spLocks noGrp="1"/>
          </p:cNvSpPr>
          <p:nvPr>
            <p:ph idx="1"/>
          </p:nvPr>
        </p:nvSpPr>
        <p:spPr>
          <a:xfrm>
            <a:off x="128789" y="811370"/>
            <a:ext cx="11874321" cy="5859886"/>
          </a:xfrm>
        </p:spPr>
        <p:txBody>
          <a:bodyPr>
            <a:normAutofit/>
          </a:bodyPr>
          <a:lstStyle/>
          <a:p>
            <a:pPr algn="just"/>
            <a:r>
              <a:rPr lang="en-US" sz="2400" dirty="0"/>
              <a:t>Equipment used for measurement of all pollutants shall be approved by the regulator. </a:t>
            </a:r>
          </a:p>
          <a:p>
            <a:pPr algn="just"/>
            <a:r>
              <a:rPr lang="en-US" sz="2400" dirty="0"/>
              <a:t>Test methods prescribed in this Ghana Standard or any equivalent International Standard test methods or other standard measuring instruments as shall be approved by the regulator for air quality monitoring  </a:t>
            </a:r>
          </a:p>
          <a:p>
            <a:pPr algn="just"/>
            <a:r>
              <a:rPr lang="en-US" sz="2400" dirty="0"/>
              <a:t>An Owner or Operator of any premises shall provide the regulator or any other officer duly authorized by the regulator every reasonable assistance or facility available at the premises that the officer may require for the purpose of taking an action required to be undertaken under this standard in respect of the premises. </a:t>
            </a:r>
          </a:p>
          <a:p>
            <a:pPr algn="just"/>
            <a:r>
              <a:rPr lang="en-US" sz="2400" dirty="0"/>
              <a:t>Records of </a:t>
            </a:r>
            <a:r>
              <a:rPr lang="en-US" sz="2400" dirty="0" err="1"/>
              <a:t>Fenceline</a:t>
            </a:r>
            <a:r>
              <a:rPr lang="en-US" sz="2400" dirty="0"/>
              <a:t> air quality and point source emissions monitoring shall be kept (5 </a:t>
            </a:r>
            <a:r>
              <a:rPr lang="en-US" sz="2400" dirty="0" err="1"/>
              <a:t>yrs</a:t>
            </a:r>
            <a:r>
              <a:rPr lang="en-US" sz="2400" dirty="0"/>
              <a:t>) by undertakings and made available to the regulator upon request</a:t>
            </a:r>
          </a:p>
          <a:p>
            <a:pPr algn="just"/>
            <a:r>
              <a:rPr lang="en-US" sz="2400" dirty="0"/>
              <a:t>An undertaking shall be deemed to have complied with the requirements of this standard if after measurement and monitoring, the results show that emission does not exceed limits prescribed in this Ghana Standard</a:t>
            </a:r>
          </a:p>
          <a:p>
            <a:endParaRPr lang="en-US" dirty="0"/>
          </a:p>
          <a:p>
            <a:endParaRPr lang="en-US" dirty="0"/>
          </a:p>
        </p:txBody>
      </p:sp>
    </p:spTree>
    <p:extLst>
      <p:ext uri="{BB962C8B-B14F-4D97-AF65-F5344CB8AC3E}">
        <p14:creationId xmlns:p14="http://schemas.microsoft.com/office/powerpoint/2010/main" val="11750574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0"/>
            <a:ext cx="11325776" cy="510862"/>
          </a:xfrm>
        </p:spPr>
        <p:txBody>
          <a:bodyPr>
            <a:noAutofit/>
          </a:bodyPr>
          <a:lstStyle/>
          <a:p>
            <a:r>
              <a:rPr lang="en-US" sz="2600" b="1" dirty="0"/>
              <a:t>Motor vehicle emissions Standard (GS 1219, 2018)</a:t>
            </a:r>
            <a:br>
              <a:rPr lang="en-US" sz="2600" b="1" dirty="0"/>
            </a:br>
            <a:endParaRPr lang="en-US" sz="2600" b="1" dirty="0"/>
          </a:p>
        </p:txBody>
      </p:sp>
      <p:sp>
        <p:nvSpPr>
          <p:cNvPr id="3" name="Content Placeholder 2"/>
          <p:cNvSpPr>
            <a:spLocks noGrp="1"/>
          </p:cNvSpPr>
          <p:nvPr>
            <p:ph idx="1"/>
          </p:nvPr>
        </p:nvSpPr>
        <p:spPr>
          <a:xfrm>
            <a:off x="257577" y="734096"/>
            <a:ext cx="11745533" cy="6123903"/>
          </a:xfrm>
        </p:spPr>
        <p:txBody>
          <a:bodyPr>
            <a:noAutofit/>
          </a:bodyPr>
          <a:lstStyle/>
          <a:p>
            <a:pPr algn="just"/>
            <a:r>
              <a:rPr lang="en-US" sz="2800" dirty="0"/>
              <a:t>The Motor Vehicle Emission Standard is meant to ensure clean air and protect the environment and public health</a:t>
            </a:r>
          </a:p>
          <a:p>
            <a:pPr algn="just"/>
            <a:r>
              <a:rPr lang="en-US" sz="2800" dirty="0"/>
              <a:t>Vehicles emissions are affected by driving patterns, the vehicle type and age, fuel type and quality, road conditions, axel load, traffic speed and congestion, etc., as well as altitude and other ambient conditions. </a:t>
            </a:r>
          </a:p>
          <a:p>
            <a:pPr algn="just"/>
            <a:r>
              <a:rPr lang="en-US" sz="2800" dirty="0"/>
              <a:t>This Ghana Standard specifies the requirements for exhaust emissions of motor vehicles as well as tractors, farm equipment (such as combine harvester, etc.), mobile industrial / construction machines (such as excavators). </a:t>
            </a:r>
          </a:p>
          <a:p>
            <a:pPr algn="just"/>
            <a:r>
              <a:rPr lang="en-US" sz="2800" dirty="0"/>
              <a:t>The Ghana Standard has been set so as not to put too many vehicles off the road on introducing motor vehicle emission requirements in the country. </a:t>
            </a:r>
          </a:p>
          <a:p>
            <a:pPr algn="just"/>
            <a:r>
              <a:rPr lang="en-US" sz="2800" dirty="0"/>
              <a:t>. </a:t>
            </a:r>
          </a:p>
        </p:txBody>
      </p:sp>
    </p:spTree>
    <p:extLst>
      <p:ext uri="{BB962C8B-B14F-4D97-AF65-F5344CB8AC3E}">
        <p14:creationId xmlns:p14="http://schemas.microsoft.com/office/powerpoint/2010/main" val="1456027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7486" y="145961"/>
            <a:ext cx="10759106" cy="472225"/>
          </a:xfrm>
        </p:spPr>
        <p:txBody>
          <a:bodyPr>
            <a:noAutofit/>
          </a:bodyPr>
          <a:lstStyle/>
          <a:p>
            <a:r>
              <a:rPr lang="en-US" sz="2600" b="1" dirty="0"/>
              <a:t>Motor Vehicle Emission Standard- </a:t>
            </a:r>
            <a:r>
              <a:rPr lang="en-US" sz="2600" b="1" dirty="0" err="1"/>
              <a:t>Cont’n</a:t>
            </a:r>
            <a:endParaRPr lang="en-US" sz="2600" b="1" dirty="0"/>
          </a:p>
        </p:txBody>
      </p:sp>
      <p:sp>
        <p:nvSpPr>
          <p:cNvPr id="3" name="Content Placeholder 2"/>
          <p:cNvSpPr>
            <a:spLocks noGrp="1"/>
          </p:cNvSpPr>
          <p:nvPr>
            <p:ph idx="1"/>
          </p:nvPr>
        </p:nvSpPr>
        <p:spPr>
          <a:xfrm>
            <a:off x="463639" y="734096"/>
            <a:ext cx="11307651" cy="5705341"/>
          </a:xfrm>
        </p:spPr>
        <p:txBody>
          <a:bodyPr>
            <a:normAutofit fontScale="92500" lnSpcReduction="10000"/>
          </a:bodyPr>
          <a:lstStyle/>
          <a:p>
            <a:pPr algn="just">
              <a:lnSpc>
                <a:spcPct val="150000"/>
              </a:lnSpc>
            </a:pPr>
            <a:r>
              <a:rPr lang="en-US" sz="2800" dirty="0"/>
              <a:t>This first Ghana vehicle emissions standard is derived from the EURO II vehicle exhaust emission standard with some modifications to reflect local data collected by the Ghana Environmental Protection Agency (EPA) and research institutions. </a:t>
            </a:r>
          </a:p>
          <a:p>
            <a:pPr algn="just">
              <a:lnSpc>
                <a:spcPct val="150000"/>
              </a:lnSpc>
            </a:pPr>
            <a:r>
              <a:rPr lang="en-US" sz="2800" dirty="0"/>
              <a:t>This Ghana Standard shall be reviewed on regular basis to meet best international practice </a:t>
            </a:r>
          </a:p>
          <a:p>
            <a:pPr algn="just">
              <a:lnSpc>
                <a:spcPct val="150000"/>
              </a:lnSpc>
            </a:pPr>
            <a:r>
              <a:rPr lang="en-US" sz="2800" dirty="0"/>
              <a:t>The standard has been classified under two categories by vehicle year of manufacture and technology </a:t>
            </a:r>
          </a:p>
          <a:p>
            <a:pPr marL="0" indent="0">
              <a:lnSpc>
                <a:spcPct val="150000"/>
              </a:lnSpc>
              <a:buNone/>
            </a:pPr>
            <a:r>
              <a:rPr lang="en-US" sz="2800" dirty="0"/>
              <a:t>	(vehicles manufactured before 1995 and those after 1995)</a:t>
            </a:r>
          </a:p>
          <a:p>
            <a:pPr marL="0" indent="0">
              <a:lnSpc>
                <a:spcPct val="150000"/>
              </a:lnSpc>
              <a:buNone/>
            </a:pPr>
            <a:endParaRPr lang="en-US" sz="2800" dirty="0"/>
          </a:p>
          <a:p>
            <a:pPr algn="just"/>
            <a:endParaRPr lang="en-US" dirty="0"/>
          </a:p>
        </p:txBody>
      </p:sp>
    </p:spTree>
    <p:extLst>
      <p:ext uri="{BB962C8B-B14F-4D97-AF65-F5344CB8AC3E}">
        <p14:creationId xmlns:p14="http://schemas.microsoft.com/office/powerpoint/2010/main" val="183921093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0"/>
            <a:ext cx="11209866" cy="592428"/>
          </a:xfrm>
        </p:spPr>
        <p:txBody>
          <a:bodyPr>
            <a:normAutofit/>
          </a:bodyPr>
          <a:lstStyle/>
          <a:p>
            <a:r>
              <a:rPr lang="en-US" sz="2400" b="1" dirty="0"/>
              <a:t>Emission requirements for vehicles based on fuel type </a:t>
            </a:r>
            <a:endParaRPr lang="en-US" sz="24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610343164"/>
              </p:ext>
            </p:extLst>
          </p:nvPr>
        </p:nvGraphicFramePr>
        <p:xfrm>
          <a:off x="206062" y="592428"/>
          <a:ext cx="11513712" cy="6496497"/>
        </p:xfrm>
        <a:graphic>
          <a:graphicData uri="http://schemas.openxmlformats.org/drawingml/2006/table">
            <a:tbl>
              <a:tblPr firstRow="1" firstCol="1" bandRow="1">
                <a:tableStyleId>{5C22544A-7EE6-4342-B048-85BDC9FD1C3A}</a:tableStyleId>
              </a:tblPr>
              <a:tblGrid>
                <a:gridCol w="2336961">
                  <a:extLst>
                    <a:ext uri="{9D8B030D-6E8A-4147-A177-3AD203B41FA5}">
                      <a16:colId xmlns:a16="http://schemas.microsoft.com/office/drawing/2014/main" val="20000"/>
                    </a:ext>
                  </a:extLst>
                </a:gridCol>
                <a:gridCol w="225935">
                  <a:extLst>
                    <a:ext uri="{9D8B030D-6E8A-4147-A177-3AD203B41FA5}">
                      <a16:colId xmlns:a16="http://schemas.microsoft.com/office/drawing/2014/main" val="20001"/>
                    </a:ext>
                  </a:extLst>
                </a:gridCol>
                <a:gridCol w="2086946">
                  <a:extLst>
                    <a:ext uri="{9D8B030D-6E8A-4147-A177-3AD203B41FA5}">
                      <a16:colId xmlns:a16="http://schemas.microsoft.com/office/drawing/2014/main" val="20002"/>
                    </a:ext>
                  </a:extLst>
                </a:gridCol>
                <a:gridCol w="2312881">
                  <a:extLst>
                    <a:ext uri="{9D8B030D-6E8A-4147-A177-3AD203B41FA5}">
                      <a16:colId xmlns:a16="http://schemas.microsoft.com/office/drawing/2014/main" val="20003"/>
                    </a:ext>
                  </a:extLst>
                </a:gridCol>
                <a:gridCol w="2312881">
                  <a:extLst>
                    <a:ext uri="{9D8B030D-6E8A-4147-A177-3AD203B41FA5}">
                      <a16:colId xmlns:a16="http://schemas.microsoft.com/office/drawing/2014/main" val="20004"/>
                    </a:ext>
                  </a:extLst>
                </a:gridCol>
                <a:gridCol w="2238108">
                  <a:extLst>
                    <a:ext uri="{9D8B030D-6E8A-4147-A177-3AD203B41FA5}">
                      <a16:colId xmlns:a16="http://schemas.microsoft.com/office/drawing/2014/main" val="20005"/>
                    </a:ext>
                  </a:extLst>
                </a:gridCol>
              </a:tblGrid>
              <a:tr h="991673">
                <a:tc gridSpan="2">
                  <a:txBody>
                    <a:bodyPr/>
                    <a:lstStyle/>
                    <a:p>
                      <a:pPr marL="0" marR="0">
                        <a:lnSpc>
                          <a:spcPct val="107000"/>
                        </a:lnSpc>
                        <a:spcBef>
                          <a:spcPts val="0"/>
                        </a:spcBef>
                        <a:spcAft>
                          <a:spcPts val="0"/>
                        </a:spcAft>
                      </a:pPr>
                      <a:r>
                        <a:rPr lang="en-US" sz="2400" dirty="0">
                          <a:effectLst/>
                        </a:rPr>
                        <a:t> </a:t>
                      </a:r>
                    </a:p>
                    <a:p>
                      <a:pPr marL="0" marR="0">
                        <a:lnSpc>
                          <a:spcPct val="107000"/>
                        </a:lnSpc>
                        <a:spcBef>
                          <a:spcPts val="0"/>
                        </a:spcBef>
                        <a:spcAft>
                          <a:spcPts val="0"/>
                        </a:spcAft>
                      </a:pPr>
                      <a:r>
                        <a:rPr lang="en-US" sz="2400" dirty="0">
                          <a:effectLst/>
                        </a:rPr>
                        <a:t>Fuel type</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pPr marL="0" marR="0">
                        <a:lnSpc>
                          <a:spcPct val="107000"/>
                        </a:lnSpc>
                        <a:spcBef>
                          <a:spcPts val="0"/>
                        </a:spcBef>
                        <a:spcAft>
                          <a:spcPts val="0"/>
                        </a:spcAft>
                      </a:pP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2400" dirty="0">
                          <a:effectLst/>
                        </a:rPr>
                        <a:t> </a:t>
                      </a:r>
                    </a:p>
                    <a:p>
                      <a:pPr marL="0" marR="0">
                        <a:lnSpc>
                          <a:spcPct val="107000"/>
                        </a:lnSpc>
                        <a:spcBef>
                          <a:spcPts val="0"/>
                        </a:spcBef>
                        <a:spcAft>
                          <a:spcPts val="0"/>
                        </a:spcAft>
                      </a:pPr>
                      <a:r>
                        <a:rPr lang="en-US" sz="2400" dirty="0">
                          <a:effectLst/>
                        </a:rPr>
                        <a:t>Category</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2400">
                          <a:effectLst/>
                        </a:rPr>
                        <a:t> </a:t>
                      </a:r>
                    </a:p>
                    <a:p>
                      <a:pPr marL="0" marR="0">
                        <a:lnSpc>
                          <a:spcPct val="107000"/>
                        </a:lnSpc>
                        <a:spcBef>
                          <a:spcPts val="0"/>
                        </a:spcBef>
                        <a:spcAft>
                          <a:spcPts val="0"/>
                        </a:spcAft>
                      </a:pPr>
                      <a:r>
                        <a:rPr lang="en-US" sz="2400">
                          <a:effectLst/>
                        </a:rPr>
                        <a:t>Parameter</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2400">
                          <a:effectLst/>
                        </a:rPr>
                        <a:t> </a:t>
                      </a:r>
                    </a:p>
                    <a:p>
                      <a:pPr marL="0" marR="0">
                        <a:lnSpc>
                          <a:spcPct val="107000"/>
                        </a:lnSpc>
                        <a:spcBef>
                          <a:spcPts val="0"/>
                        </a:spcBef>
                        <a:spcAft>
                          <a:spcPts val="0"/>
                        </a:spcAft>
                      </a:pPr>
                      <a:r>
                        <a:rPr lang="en-US" sz="2400">
                          <a:effectLst/>
                        </a:rPr>
                        <a:t>Requirements</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2400" dirty="0">
                          <a:effectLst/>
                        </a:rPr>
                        <a:t> </a:t>
                      </a:r>
                    </a:p>
                    <a:p>
                      <a:pPr marL="0" marR="0">
                        <a:lnSpc>
                          <a:spcPct val="107000"/>
                        </a:lnSpc>
                        <a:spcBef>
                          <a:spcPts val="0"/>
                        </a:spcBef>
                        <a:spcAft>
                          <a:spcPts val="0"/>
                        </a:spcAft>
                      </a:pPr>
                      <a:r>
                        <a:rPr lang="en-US" sz="2400" dirty="0">
                          <a:effectLst/>
                        </a:rPr>
                        <a:t>Test Method</a:t>
                      </a:r>
                    </a:p>
                    <a:p>
                      <a:pPr marL="0" marR="0">
                        <a:lnSpc>
                          <a:spcPct val="107000"/>
                        </a:lnSpc>
                        <a:spcBef>
                          <a:spcPts val="0"/>
                        </a:spcBef>
                        <a:spcAft>
                          <a:spcPts val="0"/>
                        </a:spcAft>
                      </a:pPr>
                      <a:r>
                        <a:rPr lang="en-US" sz="2400" dirty="0">
                          <a:effectLst/>
                        </a:rPr>
                        <a:t>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0"/>
                  </a:ext>
                </a:extLst>
              </a:tr>
              <a:tr h="721217">
                <a:tc rowSpan="6" gridSpan="2">
                  <a:txBody>
                    <a:bodyPr/>
                    <a:lstStyle/>
                    <a:p>
                      <a:pPr marL="0" marR="0" algn="ctr">
                        <a:lnSpc>
                          <a:spcPct val="107000"/>
                        </a:lnSpc>
                        <a:spcBef>
                          <a:spcPts val="0"/>
                        </a:spcBef>
                        <a:spcAft>
                          <a:spcPts val="0"/>
                        </a:spcAft>
                      </a:pPr>
                      <a:r>
                        <a:rPr lang="en-US" sz="2400" dirty="0">
                          <a:effectLst/>
                        </a:rPr>
                        <a:t> </a:t>
                      </a:r>
                    </a:p>
                    <a:p>
                      <a:pPr marL="0" marR="0" algn="ctr">
                        <a:lnSpc>
                          <a:spcPct val="107000"/>
                        </a:lnSpc>
                        <a:spcBef>
                          <a:spcPts val="0"/>
                        </a:spcBef>
                        <a:spcAft>
                          <a:spcPts val="0"/>
                        </a:spcAft>
                      </a:pPr>
                      <a:r>
                        <a:rPr lang="en-US" sz="2400" dirty="0">
                          <a:effectLst/>
                        </a:rPr>
                        <a:t>Petrol/CNG/LPG</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rowSpan="6" hMerge="1">
                  <a:txBody>
                    <a:bodyPr/>
                    <a:lstStyle/>
                    <a:p>
                      <a:pPr marL="0" marR="0">
                        <a:lnSpc>
                          <a:spcPct val="107000"/>
                        </a:lnSpc>
                        <a:spcBef>
                          <a:spcPts val="0"/>
                        </a:spcBef>
                        <a:spcAft>
                          <a:spcPts val="0"/>
                        </a:spcAft>
                      </a:pP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2400" dirty="0">
                          <a:effectLst/>
                        </a:rPr>
                        <a:t>A (before 1995)</a:t>
                      </a:r>
                    </a:p>
                    <a:p>
                      <a:pPr marL="0" marR="0">
                        <a:lnSpc>
                          <a:spcPct val="107000"/>
                        </a:lnSpc>
                        <a:spcBef>
                          <a:spcPts val="0"/>
                        </a:spcBef>
                        <a:spcAft>
                          <a:spcPts val="0"/>
                        </a:spcAft>
                      </a:pPr>
                      <a:r>
                        <a:rPr lang="en-US" sz="2400" dirty="0">
                          <a:effectLst/>
                        </a:rPr>
                        <a:t>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rowSpan="2">
                  <a:txBody>
                    <a:bodyPr/>
                    <a:lstStyle/>
                    <a:p>
                      <a:pPr marL="0" marR="0" algn="ctr">
                        <a:lnSpc>
                          <a:spcPct val="107000"/>
                        </a:lnSpc>
                        <a:spcBef>
                          <a:spcPts val="0"/>
                        </a:spcBef>
                        <a:spcAft>
                          <a:spcPts val="0"/>
                        </a:spcAft>
                      </a:pPr>
                      <a:r>
                        <a:rPr lang="en-US" sz="2400" dirty="0">
                          <a:effectLst/>
                        </a:rPr>
                        <a:t>CO (%),max.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2400" dirty="0">
                          <a:effectLst/>
                        </a:rPr>
                        <a:t>3.5</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rowSpan="2">
                  <a:txBody>
                    <a:bodyPr/>
                    <a:lstStyle/>
                    <a:p>
                      <a:pPr marL="0" marR="0">
                        <a:lnSpc>
                          <a:spcPct val="107000"/>
                        </a:lnSpc>
                        <a:spcBef>
                          <a:spcPts val="0"/>
                        </a:spcBef>
                        <a:spcAft>
                          <a:spcPts val="0"/>
                        </a:spcAft>
                      </a:pPr>
                      <a:r>
                        <a:rPr lang="en-US" sz="2400">
                          <a:effectLst/>
                        </a:rPr>
                        <a:t>ISO 3929</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1"/>
                  </a:ext>
                </a:extLst>
              </a:tr>
              <a:tr h="721217">
                <a:tc gridSpan="2" vMerge="1">
                  <a:txBody>
                    <a:bodyPr/>
                    <a:lstStyle/>
                    <a:p>
                      <a:endParaRPr lang="en-US"/>
                    </a:p>
                  </a:txBody>
                  <a:tcPr/>
                </a:tc>
                <a:tc hMerge="1" vMerge="1">
                  <a:txBody>
                    <a:bodyPr/>
                    <a:lstStyle/>
                    <a:p>
                      <a:pPr marL="0" marR="0">
                        <a:lnSpc>
                          <a:spcPct val="107000"/>
                        </a:lnSpc>
                        <a:spcBef>
                          <a:spcPts val="0"/>
                        </a:spcBef>
                        <a:spcAft>
                          <a:spcPts val="0"/>
                        </a:spcAft>
                      </a:pP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2400" dirty="0">
                          <a:effectLst/>
                        </a:rPr>
                        <a:t>B (after 1995)</a:t>
                      </a:r>
                    </a:p>
                    <a:p>
                      <a:pPr marL="0" marR="0">
                        <a:lnSpc>
                          <a:spcPct val="107000"/>
                        </a:lnSpc>
                        <a:spcBef>
                          <a:spcPts val="0"/>
                        </a:spcBef>
                        <a:spcAft>
                          <a:spcPts val="0"/>
                        </a:spcAft>
                      </a:pPr>
                      <a:r>
                        <a:rPr lang="en-US" sz="2400" dirty="0">
                          <a:effectLst/>
                        </a:rPr>
                        <a:t>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vMerge="1">
                  <a:txBody>
                    <a:bodyPr/>
                    <a:lstStyle/>
                    <a:p>
                      <a:endParaRPr lang="en-US"/>
                    </a:p>
                  </a:txBody>
                  <a:tcPr/>
                </a:tc>
                <a:tc>
                  <a:txBody>
                    <a:bodyPr/>
                    <a:lstStyle/>
                    <a:p>
                      <a:pPr marL="0" marR="0" algn="ctr">
                        <a:lnSpc>
                          <a:spcPct val="107000"/>
                        </a:lnSpc>
                        <a:spcBef>
                          <a:spcPts val="0"/>
                        </a:spcBef>
                        <a:spcAft>
                          <a:spcPts val="0"/>
                        </a:spcAft>
                      </a:pPr>
                      <a:r>
                        <a:rPr lang="en-US" sz="2400" dirty="0">
                          <a:effectLst/>
                        </a:rPr>
                        <a:t>2.5</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vMerge="1">
                  <a:txBody>
                    <a:bodyPr/>
                    <a:lstStyle/>
                    <a:p>
                      <a:endParaRPr lang="en-US"/>
                    </a:p>
                  </a:txBody>
                  <a:tcPr/>
                </a:tc>
                <a:extLst>
                  <a:ext uri="{0D108BD9-81ED-4DB2-BD59-A6C34878D82A}">
                    <a16:rowId xmlns:a16="http://schemas.microsoft.com/office/drawing/2014/main" val="10002"/>
                  </a:ext>
                </a:extLst>
              </a:tr>
              <a:tr h="351367">
                <a:tc gridSpan="2" vMerge="1">
                  <a:txBody>
                    <a:bodyPr/>
                    <a:lstStyle/>
                    <a:p>
                      <a:endParaRPr lang="en-US"/>
                    </a:p>
                  </a:txBody>
                  <a:tcPr/>
                </a:tc>
                <a:tc hMerge="1" vMerge="1">
                  <a:txBody>
                    <a:bodyPr/>
                    <a:lstStyle/>
                    <a:p>
                      <a:pPr marL="0" marR="0" algn="ctr">
                        <a:lnSpc>
                          <a:spcPct val="107000"/>
                        </a:lnSpc>
                        <a:spcBef>
                          <a:spcPts val="0"/>
                        </a:spcBef>
                        <a:spcAft>
                          <a:spcPts val="0"/>
                        </a:spcAft>
                      </a:pP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4">
                  <a:txBody>
                    <a:bodyPr/>
                    <a:lstStyle/>
                    <a:p>
                      <a:pPr marL="0" marR="0" algn="ctr">
                        <a:lnSpc>
                          <a:spcPct val="107000"/>
                        </a:lnSpc>
                        <a:spcBef>
                          <a:spcPts val="0"/>
                        </a:spcBef>
                        <a:spcAft>
                          <a:spcPts val="0"/>
                        </a:spcAft>
                      </a:pPr>
                      <a:r>
                        <a:rPr lang="en-US" sz="2400" dirty="0">
                          <a:effectLst/>
                        </a:rPr>
                        <a:t>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3"/>
                  </a:ext>
                </a:extLst>
              </a:tr>
              <a:tr h="721217">
                <a:tc gridSpan="2" vMerge="1">
                  <a:txBody>
                    <a:bodyPr/>
                    <a:lstStyle/>
                    <a:p>
                      <a:endParaRPr lang="en-US"/>
                    </a:p>
                  </a:txBody>
                  <a:tcPr/>
                </a:tc>
                <a:tc hMerge="1" vMerge="1">
                  <a:txBody>
                    <a:bodyPr/>
                    <a:lstStyle/>
                    <a:p>
                      <a:pPr marL="0" marR="0">
                        <a:lnSpc>
                          <a:spcPct val="107000"/>
                        </a:lnSpc>
                        <a:spcBef>
                          <a:spcPts val="0"/>
                        </a:spcBef>
                        <a:spcAft>
                          <a:spcPts val="0"/>
                        </a:spcAft>
                      </a:pP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2400">
                          <a:effectLst/>
                        </a:rPr>
                        <a:t>A</a:t>
                      </a:r>
                    </a:p>
                    <a:p>
                      <a:pPr marL="0" marR="0">
                        <a:lnSpc>
                          <a:spcPct val="107000"/>
                        </a:lnSpc>
                        <a:spcBef>
                          <a:spcPts val="0"/>
                        </a:spcBef>
                        <a:spcAft>
                          <a:spcPts val="0"/>
                        </a:spcAft>
                      </a:pPr>
                      <a:r>
                        <a:rPr lang="en-US" sz="2400">
                          <a:effectLst/>
                        </a:rPr>
                        <a:t> </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rowSpan="3">
                  <a:txBody>
                    <a:bodyPr/>
                    <a:lstStyle/>
                    <a:p>
                      <a:pPr marL="0" marR="0" algn="ctr">
                        <a:lnSpc>
                          <a:spcPct val="107000"/>
                        </a:lnSpc>
                        <a:spcBef>
                          <a:spcPts val="0"/>
                        </a:spcBef>
                        <a:spcAft>
                          <a:spcPts val="0"/>
                        </a:spcAft>
                      </a:pPr>
                      <a:r>
                        <a:rPr lang="en-US" sz="2400">
                          <a:effectLst/>
                        </a:rPr>
                        <a:t>HC (ppm),max.</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rowSpan="2">
                  <a:txBody>
                    <a:bodyPr/>
                    <a:lstStyle/>
                    <a:p>
                      <a:pPr marL="0" marR="0" algn="ctr">
                        <a:lnSpc>
                          <a:spcPct val="107000"/>
                        </a:lnSpc>
                        <a:spcBef>
                          <a:spcPts val="0"/>
                        </a:spcBef>
                        <a:spcAft>
                          <a:spcPts val="0"/>
                        </a:spcAft>
                      </a:pPr>
                      <a:r>
                        <a:rPr lang="en-US" sz="2400" dirty="0">
                          <a:effectLst/>
                        </a:rPr>
                        <a:t>800</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rowSpan="3">
                  <a:txBody>
                    <a:bodyPr/>
                    <a:lstStyle/>
                    <a:p>
                      <a:pPr marL="0" marR="0">
                        <a:lnSpc>
                          <a:spcPct val="107000"/>
                        </a:lnSpc>
                        <a:spcBef>
                          <a:spcPts val="0"/>
                        </a:spcBef>
                        <a:spcAft>
                          <a:spcPts val="0"/>
                        </a:spcAft>
                      </a:pPr>
                      <a:r>
                        <a:rPr lang="en-US" sz="2400" dirty="0">
                          <a:effectLst/>
                        </a:rPr>
                        <a:t>ISO 3929</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4"/>
                  </a:ext>
                </a:extLst>
              </a:tr>
              <a:tr h="208223">
                <a:tc gridSpan="2" vMerge="1">
                  <a:txBody>
                    <a:bodyPr/>
                    <a:lstStyle/>
                    <a:p>
                      <a:endParaRPr lang="en-US"/>
                    </a:p>
                  </a:txBody>
                  <a:tcPr/>
                </a:tc>
                <a:tc hMerge="1" vMerge="1">
                  <a:txBody>
                    <a:bodyPr/>
                    <a:lstStyle/>
                    <a:p>
                      <a:endParaRPr lang="en-US"/>
                    </a:p>
                  </a:txBody>
                  <a:tcPr/>
                </a:tc>
                <a:tc rowSpan="2">
                  <a:txBody>
                    <a:bodyPr/>
                    <a:lstStyle/>
                    <a:p>
                      <a:pPr marL="0" marR="0">
                        <a:lnSpc>
                          <a:spcPct val="107000"/>
                        </a:lnSpc>
                        <a:spcBef>
                          <a:spcPts val="0"/>
                        </a:spcBef>
                        <a:spcAft>
                          <a:spcPts val="0"/>
                        </a:spcAft>
                      </a:pPr>
                      <a:r>
                        <a:rPr lang="en-US" sz="2400">
                          <a:effectLst/>
                        </a:rPr>
                        <a:t>B</a:t>
                      </a:r>
                    </a:p>
                    <a:p>
                      <a:pPr marL="0" marR="0">
                        <a:lnSpc>
                          <a:spcPct val="107000"/>
                        </a:lnSpc>
                        <a:spcBef>
                          <a:spcPts val="0"/>
                        </a:spcBef>
                        <a:spcAft>
                          <a:spcPts val="0"/>
                        </a:spcAft>
                      </a:pPr>
                      <a:r>
                        <a:rPr lang="en-US" sz="2400">
                          <a:effectLst/>
                        </a:rPr>
                        <a:t> </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vMerge="1">
                  <a:txBody>
                    <a:bodyPr/>
                    <a:lstStyle/>
                    <a:p>
                      <a:endParaRPr lang="en-US"/>
                    </a:p>
                  </a:txBody>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10005"/>
                  </a:ext>
                </a:extLst>
              </a:tr>
              <a:tr h="512993">
                <a:tc gridSpan="2" vMerge="1">
                  <a:txBody>
                    <a:bodyPr/>
                    <a:lstStyle/>
                    <a:p>
                      <a:endParaRPr lang="en-US"/>
                    </a:p>
                  </a:txBody>
                  <a:tcPr/>
                </a:tc>
                <a:tc hMerge="1" vMerge="1">
                  <a:txBody>
                    <a:bodyPr/>
                    <a:lstStyle/>
                    <a:p>
                      <a:pPr marL="0" marR="0">
                        <a:lnSpc>
                          <a:spcPct val="107000"/>
                        </a:lnSpc>
                        <a:spcBef>
                          <a:spcPts val="0"/>
                        </a:spcBef>
                        <a:spcAft>
                          <a:spcPts val="0"/>
                        </a:spcAft>
                      </a:pP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vMerge="1">
                  <a:txBody>
                    <a:bodyPr/>
                    <a:lstStyle/>
                    <a:p>
                      <a:pPr marL="0" marR="0">
                        <a:lnSpc>
                          <a:spcPct val="107000"/>
                        </a:lnSpc>
                        <a:spcBef>
                          <a:spcPts val="0"/>
                        </a:spcBef>
                        <a:spcAft>
                          <a:spcPts val="0"/>
                        </a:spcAft>
                      </a:pP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vMerge="1">
                  <a:txBody>
                    <a:bodyPr/>
                    <a:lstStyle/>
                    <a:p>
                      <a:endParaRPr lang="en-US"/>
                    </a:p>
                  </a:txBody>
                  <a:tcPr/>
                </a:tc>
                <a:tc>
                  <a:txBody>
                    <a:bodyPr/>
                    <a:lstStyle/>
                    <a:p>
                      <a:pPr marL="0" marR="0" algn="ctr">
                        <a:lnSpc>
                          <a:spcPct val="107000"/>
                        </a:lnSpc>
                        <a:spcBef>
                          <a:spcPts val="0"/>
                        </a:spcBef>
                        <a:spcAft>
                          <a:spcPts val="0"/>
                        </a:spcAft>
                      </a:pPr>
                      <a:r>
                        <a:rPr lang="en-US" sz="2400" dirty="0">
                          <a:effectLst/>
                        </a:rPr>
                        <a:t>300</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vMerge="1">
                  <a:txBody>
                    <a:bodyPr/>
                    <a:lstStyle/>
                    <a:p>
                      <a:endParaRPr lang="en-US"/>
                    </a:p>
                  </a:txBody>
                  <a:tcPr/>
                </a:tc>
                <a:extLst>
                  <a:ext uri="{0D108BD9-81ED-4DB2-BD59-A6C34878D82A}">
                    <a16:rowId xmlns:a16="http://schemas.microsoft.com/office/drawing/2014/main" val="10006"/>
                  </a:ext>
                </a:extLst>
              </a:tr>
              <a:tr h="351367">
                <a:tc gridSpan="6">
                  <a:txBody>
                    <a:bodyPr/>
                    <a:lstStyle/>
                    <a:p>
                      <a:pPr marL="0" marR="0" algn="ctr">
                        <a:lnSpc>
                          <a:spcPct val="107000"/>
                        </a:lnSpc>
                        <a:spcBef>
                          <a:spcPts val="0"/>
                        </a:spcBef>
                        <a:spcAft>
                          <a:spcPts val="0"/>
                        </a:spcAft>
                      </a:pPr>
                      <a:r>
                        <a:rPr lang="en-US" sz="2400" dirty="0">
                          <a:effectLst/>
                        </a:rPr>
                        <a:t>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7"/>
                  </a:ext>
                </a:extLst>
              </a:tr>
              <a:tr h="754689">
                <a:tc>
                  <a:txBody>
                    <a:bodyPr/>
                    <a:lstStyle/>
                    <a:p>
                      <a:pPr marL="0" marR="0" algn="ctr">
                        <a:lnSpc>
                          <a:spcPct val="107000"/>
                        </a:lnSpc>
                        <a:spcBef>
                          <a:spcPts val="0"/>
                        </a:spcBef>
                        <a:spcAft>
                          <a:spcPts val="0"/>
                        </a:spcAft>
                      </a:pPr>
                      <a:r>
                        <a:rPr lang="en-US" sz="2400">
                          <a:effectLst/>
                        </a:rPr>
                        <a:t> </a:t>
                      </a:r>
                    </a:p>
                    <a:p>
                      <a:pPr marL="0" marR="0" algn="ctr">
                        <a:lnSpc>
                          <a:spcPct val="107000"/>
                        </a:lnSpc>
                        <a:spcBef>
                          <a:spcPts val="0"/>
                        </a:spcBef>
                        <a:spcAft>
                          <a:spcPts val="0"/>
                        </a:spcAft>
                      </a:pPr>
                      <a:r>
                        <a:rPr lang="en-US" sz="2400">
                          <a:effectLst/>
                        </a:rPr>
                        <a:t>Diesel</a:t>
                      </a:r>
                    </a:p>
                    <a:p>
                      <a:pPr marL="0" marR="0" algn="ctr">
                        <a:lnSpc>
                          <a:spcPct val="107000"/>
                        </a:lnSpc>
                        <a:spcBef>
                          <a:spcPts val="0"/>
                        </a:spcBef>
                        <a:spcAft>
                          <a:spcPts val="0"/>
                        </a:spcAft>
                      </a:pPr>
                      <a:r>
                        <a:rPr lang="en-US" sz="2400">
                          <a:effectLst/>
                        </a:rPr>
                        <a:t> </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2">
                  <a:txBody>
                    <a:bodyPr/>
                    <a:lstStyle/>
                    <a:p>
                      <a:pPr marL="0" marR="0">
                        <a:lnSpc>
                          <a:spcPct val="107000"/>
                        </a:lnSpc>
                        <a:spcBef>
                          <a:spcPts val="0"/>
                        </a:spcBef>
                        <a:spcAft>
                          <a:spcPts val="0"/>
                        </a:spcAft>
                      </a:pPr>
                      <a:r>
                        <a:rPr lang="en-US" sz="2400">
                          <a:effectLst/>
                        </a:rPr>
                        <a:t>A</a:t>
                      </a:r>
                    </a:p>
                    <a:p>
                      <a:pPr marL="0" marR="0">
                        <a:lnSpc>
                          <a:spcPct val="107000"/>
                        </a:lnSpc>
                        <a:spcBef>
                          <a:spcPts val="0"/>
                        </a:spcBef>
                        <a:spcAft>
                          <a:spcPts val="0"/>
                        </a:spcAft>
                      </a:pPr>
                      <a:r>
                        <a:rPr lang="en-US" sz="2400">
                          <a:effectLst/>
                        </a:rPr>
                        <a:t> </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a:txBody>
                    <a:bodyPr/>
                    <a:lstStyle/>
                    <a:p>
                      <a:pPr marL="0" marR="0" algn="ctr">
                        <a:lnSpc>
                          <a:spcPct val="107000"/>
                        </a:lnSpc>
                        <a:spcBef>
                          <a:spcPts val="0"/>
                        </a:spcBef>
                        <a:spcAft>
                          <a:spcPts val="0"/>
                        </a:spcAft>
                      </a:pPr>
                      <a:r>
                        <a:rPr lang="en-US" sz="2400">
                          <a:effectLst/>
                        </a:rPr>
                        <a:t>Opacity (%), max.</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2400" dirty="0">
                          <a:effectLst/>
                        </a:rPr>
                        <a:t>55</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2400" dirty="0">
                          <a:effectLst/>
                        </a:rPr>
                        <a:t>ISO 11614</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38829843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3" y="68687"/>
            <a:ext cx="10965167" cy="562378"/>
          </a:xfrm>
        </p:spPr>
        <p:txBody>
          <a:bodyPr>
            <a:normAutofit/>
          </a:bodyPr>
          <a:lstStyle/>
          <a:p>
            <a:r>
              <a:rPr lang="en-US" sz="2800" b="1" dirty="0"/>
              <a:t>Emission requirements for motorcycles</a:t>
            </a:r>
            <a:endParaRPr lang="en-US" sz="2800" dirty="0"/>
          </a:p>
        </p:txBody>
      </p:sp>
      <p:sp>
        <p:nvSpPr>
          <p:cNvPr id="3" name="Content Placeholder 2"/>
          <p:cNvSpPr>
            <a:spLocks noGrp="1"/>
          </p:cNvSpPr>
          <p:nvPr>
            <p:ph idx="1"/>
          </p:nvPr>
        </p:nvSpPr>
        <p:spPr>
          <a:xfrm>
            <a:off x="309093" y="888789"/>
            <a:ext cx="11616744" cy="5846862"/>
          </a:xfrm>
        </p:spPr>
        <p:txBody>
          <a:bodyPr>
            <a:normAutofit/>
          </a:bodyPr>
          <a:lstStyle/>
          <a:p>
            <a:pPr marL="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pPr algn="just"/>
            <a:r>
              <a:rPr lang="en-GB" sz="2400" dirty="0"/>
              <a:t>Equipment used for testing shall be approved by the regulator.</a:t>
            </a:r>
            <a:endParaRPr lang="en-US" sz="2400" dirty="0"/>
          </a:p>
          <a:p>
            <a:pPr algn="just"/>
            <a:r>
              <a:rPr lang="en-GB" sz="2400" dirty="0"/>
              <a:t>A vehicle shall be deemed to have complied with the requirements of this Standard if after testing, the results show that emissions for all parameters as prescribed in Table 1 and 2 for the vehicle engine type and year of manufacture fall below the limits indicated in the table</a:t>
            </a:r>
            <a:endParaRPr lang="en-US" sz="2400" dirty="0"/>
          </a:p>
        </p:txBody>
      </p:sp>
      <p:sp>
        <p:nvSpPr>
          <p:cNvPr id="7" name="Rectangle 2"/>
          <p:cNvSpPr>
            <a:spLocks noChangeArrowheads="1"/>
          </p:cNvSpPr>
          <p:nvPr/>
        </p:nvSpPr>
        <p:spPr bwMode="auto">
          <a:xfrm>
            <a:off x="1812925" y="3652838"/>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8" name="Table 7"/>
          <p:cNvGraphicFramePr>
            <a:graphicFrameLocks noGrp="1"/>
          </p:cNvGraphicFramePr>
          <p:nvPr>
            <p:extLst>
              <p:ext uri="{D42A27DB-BD31-4B8C-83A1-F6EECF244321}">
                <p14:modId xmlns:p14="http://schemas.microsoft.com/office/powerpoint/2010/main" val="3586366421"/>
              </p:ext>
            </p:extLst>
          </p:nvPr>
        </p:nvGraphicFramePr>
        <p:xfrm>
          <a:off x="347731" y="846015"/>
          <a:ext cx="10522040" cy="3158744"/>
        </p:xfrm>
        <a:graphic>
          <a:graphicData uri="http://schemas.openxmlformats.org/drawingml/2006/table">
            <a:tbl>
              <a:tblPr firstRow="1" bandRow="1">
                <a:tableStyleId>{5C22544A-7EE6-4342-B048-85BDC9FD1C3A}</a:tableStyleId>
              </a:tblPr>
              <a:tblGrid>
                <a:gridCol w="2630510">
                  <a:extLst>
                    <a:ext uri="{9D8B030D-6E8A-4147-A177-3AD203B41FA5}">
                      <a16:colId xmlns:a16="http://schemas.microsoft.com/office/drawing/2014/main" val="20000"/>
                    </a:ext>
                  </a:extLst>
                </a:gridCol>
                <a:gridCol w="2630510">
                  <a:extLst>
                    <a:ext uri="{9D8B030D-6E8A-4147-A177-3AD203B41FA5}">
                      <a16:colId xmlns:a16="http://schemas.microsoft.com/office/drawing/2014/main" val="20001"/>
                    </a:ext>
                  </a:extLst>
                </a:gridCol>
                <a:gridCol w="2630510">
                  <a:extLst>
                    <a:ext uri="{9D8B030D-6E8A-4147-A177-3AD203B41FA5}">
                      <a16:colId xmlns:a16="http://schemas.microsoft.com/office/drawing/2014/main" val="20002"/>
                    </a:ext>
                  </a:extLst>
                </a:gridCol>
                <a:gridCol w="2630510">
                  <a:extLst>
                    <a:ext uri="{9D8B030D-6E8A-4147-A177-3AD203B41FA5}">
                      <a16:colId xmlns:a16="http://schemas.microsoft.com/office/drawing/2014/main" val="20003"/>
                    </a:ext>
                  </a:extLst>
                </a:gridCol>
              </a:tblGrid>
              <a:tr h="428674">
                <a:tc>
                  <a:txBody>
                    <a:bodyPr/>
                    <a:lstStyle/>
                    <a:p>
                      <a:pPr marL="0" marR="0">
                        <a:lnSpc>
                          <a:spcPct val="107000"/>
                        </a:lnSpc>
                        <a:spcBef>
                          <a:spcPts val="0"/>
                        </a:spcBef>
                        <a:spcAft>
                          <a:spcPts val="0"/>
                        </a:spcAft>
                      </a:pPr>
                      <a:r>
                        <a:rPr lang="en-US" sz="2800" b="1" dirty="0">
                          <a:effectLst/>
                          <a:latin typeface="Arial" panose="020B0604020202020204" pitchFamily="34" charset="0"/>
                          <a:ea typeface="Calibri" panose="020F0502020204030204" pitchFamily="34" charset="0"/>
                          <a:cs typeface="Times New Roman" panose="02020603050405020304" pitchFamily="18" charset="0"/>
                        </a:rPr>
                        <a:t>Fuel type</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2800" b="1" dirty="0">
                          <a:effectLst/>
                          <a:latin typeface="Arial" panose="020B0604020202020204" pitchFamily="34" charset="0"/>
                          <a:ea typeface="Calibri" panose="020F0502020204030204" pitchFamily="34" charset="0"/>
                          <a:cs typeface="Times New Roman" panose="02020603050405020304" pitchFamily="18" charset="0"/>
                        </a:rPr>
                        <a:t>Parameter </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2800" b="1" dirty="0">
                          <a:effectLst/>
                          <a:latin typeface="Arial" panose="020B0604020202020204" pitchFamily="34" charset="0"/>
                          <a:ea typeface="Calibri" panose="020F0502020204030204" pitchFamily="34" charset="0"/>
                          <a:cs typeface="Times New Roman" panose="02020603050405020304" pitchFamily="18" charset="0"/>
                        </a:rPr>
                        <a:t>Requirements</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2800" b="1" dirty="0">
                          <a:effectLst/>
                          <a:latin typeface="Arial" panose="020B0604020202020204" pitchFamily="34" charset="0"/>
                          <a:ea typeface="Calibri" panose="020F0502020204030204" pitchFamily="34" charset="0"/>
                          <a:cs typeface="Times New Roman" panose="02020603050405020304" pitchFamily="18" charset="0"/>
                        </a:rPr>
                        <a:t>Test method</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0"/>
                  </a:ext>
                </a:extLst>
              </a:tr>
              <a:tr h="857347">
                <a:tc rowSpan="2">
                  <a:txBody>
                    <a:bodyPr/>
                    <a:lstStyle/>
                    <a:p>
                      <a:r>
                        <a:rPr lang="en-US" sz="2800" dirty="0"/>
                        <a:t>PETROL</a:t>
                      </a:r>
                    </a:p>
                  </a:txBody>
                  <a:tcPr/>
                </a:tc>
                <a:tc>
                  <a:txBody>
                    <a:bodyPr/>
                    <a:lstStyle/>
                    <a:p>
                      <a:pPr marL="0" marR="0">
                        <a:lnSpc>
                          <a:spcPct val="107000"/>
                        </a:lnSpc>
                        <a:spcBef>
                          <a:spcPts val="0"/>
                        </a:spcBef>
                        <a:spcAft>
                          <a:spcPts val="0"/>
                        </a:spcAft>
                      </a:pPr>
                      <a:r>
                        <a:rPr lang="en-US" sz="2800" dirty="0">
                          <a:effectLst/>
                          <a:latin typeface="Arial" panose="020B0604020202020204" pitchFamily="34" charset="0"/>
                          <a:ea typeface="Calibri" panose="020F0502020204030204" pitchFamily="34" charset="0"/>
                          <a:cs typeface="Times New Roman" panose="02020603050405020304" pitchFamily="18" charset="0"/>
                        </a:rPr>
                        <a:t>CO (%), max</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2800" dirty="0">
                          <a:effectLst/>
                          <a:latin typeface="Arial" panose="020B0604020202020204" pitchFamily="34" charset="0"/>
                          <a:ea typeface="Calibri" panose="020F0502020204030204" pitchFamily="34" charset="0"/>
                          <a:cs typeface="Times New Roman" panose="02020603050405020304" pitchFamily="18" charset="0"/>
                        </a:rPr>
                        <a:t> </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2800" dirty="0">
                          <a:effectLst/>
                          <a:latin typeface="Arial" panose="020B0604020202020204" pitchFamily="34" charset="0"/>
                          <a:ea typeface="Calibri" panose="020F0502020204030204" pitchFamily="34" charset="0"/>
                          <a:cs typeface="Times New Roman" panose="02020603050405020304" pitchFamily="18" charset="0"/>
                        </a:rPr>
                        <a:t>4.5</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rowSpan="2">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2800" b="0" i="0" u="none" strike="noStrike" kern="1200" baseline="0" dirty="0">
                          <a:solidFill>
                            <a:schemeClr val="dk1"/>
                          </a:solidFill>
                          <a:latin typeface="+mn-lt"/>
                          <a:ea typeface="+mn-ea"/>
                          <a:cs typeface="+mn-cs"/>
                        </a:rPr>
                        <a:t>ISO 3929 	</a:t>
                      </a:r>
                    </a:p>
                    <a:p>
                      <a:endParaRPr lang="en-US" sz="2800" dirty="0"/>
                    </a:p>
                  </a:txBody>
                  <a:tcPr/>
                </a:tc>
                <a:extLst>
                  <a:ext uri="{0D108BD9-81ED-4DB2-BD59-A6C34878D82A}">
                    <a16:rowId xmlns:a16="http://schemas.microsoft.com/office/drawing/2014/main" val="10001"/>
                  </a:ext>
                </a:extLst>
              </a:tr>
              <a:tr h="857347">
                <a:tc vMerge="1">
                  <a:txBody>
                    <a:bodyPr/>
                    <a:lstStyle/>
                    <a:p>
                      <a:endParaRPr lang="en-US" dirty="0"/>
                    </a:p>
                  </a:txBody>
                  <a:tcPr/>
                </a:tc>
                <a:tc>
                  <a:txBody>
                    <a:bodyPr/>
                    <a:lstStyle/>
                    <a:p>
                      <a:pPr marL="0" marR="0">
                        <a:lnSpc>
                          <a:spcPct val="107000"/>
                        </a:lnSpc>
                        <a:spcBef>
                          <a:spcPts val="0"/>
                        </a:spcBef>
                        <a:spcAft>
                          <a:spcPts val="0"/>
                        </a:spcAft>
                      </a:pPr>
                      <a:r>
                        <a:rPr lang="en-US" sz="2800">
                          <a:effectLst/>
                          <a:latin typeface="Arial" panose="020B0604020202020204" pitchFamily="34" charset="0"/>
                          <a:ea typeface="Calibri" panose="020F0502020204030204" pitchFamily="34" charset="0"/>
                          <a:cs typeface="Times New Roman" panose="02020603050405020304" pitchFamily="18" charset="0"/>
                        </a:rPr>
                        <a:t>HC (ppm), max</a:t>
                      </a:r>
                      <a:endParaRPr lang="en-US" sz="280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2800">
                          <a:effectLst/>
                          <a:latin typeface="Arial" panose="020B0604020202020204" pitchFamily="34" charset="0"/>
                          <a:ea typeface="Calibri" panose="020F0502020204030204" pitchFamily="34" charset="0"/>
                          <a:cs typeface="Times New Roman" panose="02020603050405020304" pitchFamily="18" charset="0"/>
                        </a:rPr>
                        <a:t> </a:t>
                      </a:r>
                      <a:endParaRPr lang="en-US"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2800" dirty="0">
                          <a:effectLst/>
                          <a:latin typeface="Arial" panose="020B0604020202020204" pitchFamily="34" charset="0"/>
                          <a:ea typeface="Calibri" panose="020F0502020204030204" pitchFamily="34" charset="0"/>
                          <a:cs typeface="Times New Roman" panose="02020603050405020304" pitchFamily="18" charset="0"/>
                        </a:rPr>
                        <a:t>1200</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vMerge="1">
                  <a:txBody>
                    <a:bodyPr/>
                    <a:lstStyle/>
                    <a:p>
                      <a:endParaRPr lang="en-US" dirty="0"/>
                    </a:p>
                  </a:txBody>
                  <a:tcPr/>
                </a:tc>
                <a:extLst>
                  <a:ext uri="{0D108BD9-81ED-4DB2-BD59-A6C34878D82A}">
                    <a16:rowId xmlns:a16="http://schemas.microsoft.com/office/drawing/2014/main" val="10002"/>
                  </a:ext>
                </a:extLst>
              </a:tr>
              <a:tr h="887157">
                <a:tc>
                  <a:txBody>
                    <a:bodyPr/>
                    <a:lstStyle/>
                    <a:p>
                      <a:r>
                        <a:rPr lang="en-US" sz="2800" dirty="0"/>
                        <a:t>DIESEL</a:t>
                      </a:r>
                    </a:p>
                  </a:txBody>
                  <a:tcPr/>
                </a:tc>
                <a:tc>
                  <a:txBody>
                    <a:bodyPr/>
                    <a:lstStyle/>
                    <a:p>
                      <a:r>
                        <a:rPr lang="en-US" sz="2800" dirty="0"/>
                        <a:t>Opacity (%)</a:t>
                      </a:r>
                    </a:p>
                  </a:txBody>
                  <a:tcPr/>
                </a:tc>
                <a:tc>
                  <a:txBody>
                    <a:bodyPr/>
                    <a:lstStyle/>
                    <a:p>
                      <a:pPr algn="ctr"/>
                      <a:r>
                        <a:rPr lang="en-US" sz="2800" dirty="0"/>
                        <a:t>55</a:t>
                      </a: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2800" b="0" i="0" u="none" strike="noStrike" kern="1200" baseline="0" dirty="0">
                          <a:solidFill>
                            <a:schemeClr val="dk1"/>
                          </a:solidFill>
                          <a:latin typeface="+mn-lt"/>
                          <a:ea typeface="+mn-ea"/>
                          <a:cs typeface="+mn-cs"/>
                        </a:rPr>
                        <a:t>ISO 11614 	</a:t>
                      </a:r>
                    </a:p>
                    <a:p>
                      <a:endParaRPr lang="en-US" sz="2800" dirty="0"/>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9284782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3" y="206062"/>
            <a:ext cx="11042441" cy="605308"/>
          </a:xfrm>
        </p:spPr>
        <p:txBody>
          <a:bodyPr>
            <a:normAutofit/>
          </a:bodyPr>
          <a:lstStyle/>
          <a:p>
            <a:r>
              <a:rPr lang="en-US" sz="2600" b="1" dirty="0"/>
              <a:t>Presentation Outline</a:t>
            </a:r>
          </a:p>
        </p:txBody>
      </p:sp>
      <p:sp>
        <p:nvSpPr>
          <p:cNvPr id="3" name="Content Placeholder 2"/>
          <p:cNvSpPr>
            <a:spLocks noGrp="1"/>
          </p:cNvSpPr>
          <p:nvPr>
            <p:ph idx="1"/>
          </p:nvPr>
        </p:nvSpPr>
        <p:spPr>
          <a:xfrm>
            <a:off x="309093" y="1094705"/>
            <a:ext cx="11230377" cy="5473520"/>
          </a:xfrm>
        </p:spPr>
        <p:txBody>
          <a:bodyPr>
            <a:normAutofit/>
          </a:bodyPr>
          <a:lstStyle/>
          <a:p>
            <a:pPr>
              <a:lnSpc>
                <a:spcPct val="150000"/>
              </a:lnSpc>
            </a:pPr>
            <a:r>
              <a:rPr lang="en-US" sz="2600" dirty="0"/>
              <a:t>What are Standards and their importance?</a:t>
            </a:r>
          </a:p>
          <a:p>
            <a:pPr>
              <a:lnSpc>
                <a:spcPct val="150000"/>
              </a:lnSpc>
            </a:pPr>
            <a:r>
              <a:rPr lang="en-US" sz="2600" dirty="0"/>
              <a:t>EPA’S Mandate &amp; Local Government</a:t>
            </a:r>
          </a:p>
          <a:p>
            <a:pPr>
              <a:lnSpc>
                <a:spcPct val="150000"/>
              </a:lnSpc>
            </a:pPr>
            <a:r>
              <a:rPr lang="en-US" sz="2600" dirty="0">
                <a:solidFill>
                  <a:schemeClr val="tx1"/>
                </a:solidFill>
              </a:rPr>
              <a:t>Why are Standards set?</a:t>
            </a:r>
          </a:p>
          <a:p>
            <a:pPr>
              <a:lnSpc>
                <a:spcPct val="150000"/>
              </a:lnSpc>
            </a:pPr>
            <a:r>
              <a:rPr lang="en-US" sz="2600" dirty="0"/>
              <a:t>Processes involved in setting the Ghana Standards for Environmental Quality</a:t>
            </a:r>
          </a:p>
          <a:p>
            <a:pPr>
              <a:lnSpc>
                <a:spcPct val="150000"/>
              </a:lnSpc>
            </a:pPr>
            <a:r>
              <a:rPr lang="en-US" sz="2600" dirty="0"/>
              <a:t>The Ghana Air quality and Vehicle Emission Standards</a:t>
            </a:r>
          </a:p>
          <a:p>
            <a:pPr>
              <a:lnSpc>
                <a:spcPct val="150000"/>
              </a:lnSpc>
            </a:pPr>
            <a:r>
              <a:rPr lang="en-US" sz="2600" dirty="0"/>
              <a:t>conclusion</a:t>
            </a:r>
          </a:p>
          <a:p>
            <a:endParaRPr lang="en-US" sz="2800" dirty="0"/>
          </a:p>
        </p:txBody>
      </p:sp>
    </p:spTree>
    <p:extLst>
      <p:ext uri="{BB962C8B-B14F-4D97-AF65-F5344CB8AC3E}">
        <p14:creationId xmlns:p14="http://schemas.microsoft.com/office/powerpoint/2010/main" val="396105806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A9F60A-7EB5-6B48-F763-EBE4A08D1161}"/>
              </a:ext>
            </a:extLst>
          </p:cNvPr>
          <p:cNvSpPr>
            <a:spLocks noGrp="1"/>
          </p:cNvSpPr>
          <p:nvPr>
            <p:ph type="title"/>
          </p:nvPr>
        </p:nvSpPr>
        <p:spPr>
          <a:xfrm>
            <a:off x="857442" y="179329"/>
            <a:ext cx="10877357" cy="526473"/>
          </a:xfrm>
        </p:spPr>
        <p:txBody>
          <a:bodyPr>
            <a:normAutofit/>
          </a:bodyPr>
          <a:lstStyle/>
          <a:p>
            <a:r>
              <a:rPr lang="en-US" sz="2800" dirty="0"/>
              <a:t>MVES and GRTR, 2012. LI 2180</a:t>
            </a:r>
          </a:p>
        </p:txBody>
      </p:sp>
      <p:sp>
        <p:nvSpPr>
          <p:cNvPr id="3" name="Content Placeholder 2">
            <a:extLst>
              <a:ext uri="{FF2B5EF4-FFF2-40B4-BE49-F238E27FC236}">
                <a16:creationId xmlns:a16="http://schemas.microsoft.com/office/drawing/2014/main" id="{A4FC22F6-D1B8-C392-6C1C-05719A7EEE8D}"/>
              </a:ext>
            </a:extLst>
          </p:cNvPr>
          <p:cNvSpPr>
            <a:spLocks noGrp="1"/>
          </p:cNvSpPr>
          <p:nvPr>
            <p:ph idx="1"/>
          </p:nvPr>
        </p:nvSpPr>
        <p:spPr>
          <a:xfrm>
            <a:off x="263236" y="845127"/>
            <a:ext cx="11665527" cy="5833543"/>
          </a:xfrm>
        </p:spPr>
        <p:txBody>
          <a:bodyPr>
            <a:normAutofit fontScale="85000" lnSpcReduction="20000"/>
          </a:bodyPr>
          <a:lstStyle/>
          <a:p>
            <a:pPr marL="0" indent="0">
              <a:buNone/>
            </a:pPr>
            <a:r>
              <a:rPr lang="en-US" sz="2600" dirty="0"/>
              <a:t>Regulations 62</a:t>
            </a:r>
          </a:p>
          <a:p>
            <a:r>
              <a:rPr lang="en-US" sz="2600" dirty="0"/>
              <a:t>4 –year old </a:t>
            </a:r>
            <a:r>
              <a:rPr lang="en-US" sz="2600" dirty="0" err="1"/>
              <a:t>tyres</a:t>
            </a:r>
            <a:r>
              <a:rPr lang="en-US" sz="2600" dirty="0"/>
              <a:t> fitted on vehicles and used</a:t>
            </a:r>
          </a:p>
          <a:p>
            <a:r>
              <a:rPr lang="en-US" sz="2600" dirty="0" err="1"/>
              <a:t>Tyres</a:t>
            </a:r>
            <a:r>
              <a:rPr lang="en-US" sz="2600" dirty="0"/>
              <a:t> labeled C and meant to cold areas</a:t>
            </a:r>
          </a:p>
          <a:p>
            <a:r>
              <a:rPr lang="en-US" sz="2600" dirty="0"/>
              <a:t>Under inflated/over inflated </a:t>
            </a:r>
            <a:r>
              <a:rPr lang="en-US" sz="2600" dirty="0" err="1"/>
              <a:t>tyres</a:t>
            </a:r>
            <a:endParaRPr lang="en-US" sz="2600" dirty="0"/>
          </a:p>
          <a:p>
            <a:r>
              <a:rPr lang="en-US" sz="2600" dirty="0"/>
              <a:t>Portions of the ply or cord of </a:t>
            </a:r>
            <a:r>
              <a:rPr lang="en-US" sz="2600" dirty="0" err="1"/>
              <a:t>tyre</a:t>
            </a:r>
            <a:r>
              <a:rPr lang="en-US" sz="2600" dirty="0"/>
              <a:t> exposed</a:t>
            </a:r>
          </a:p>
          <a:p>
            <a:pPr marL="0" indent="0">
              <a:buNone/>
            </a:pPr>
            <a:r>
              <a:rPr lang="en-US" sz="2600" dirty="0"/>
              <a:t>Others</a:t>
            </a:r>
          </a:p>
          <a:p>
            <a:r>
              <a:rPr lang="en-US" sz="2600" dirty="0"/>
              <a:t>Poor driving techniques (non-eco driving)</a:t>
            </a:r>
          </a:p>
          <a:p>
            <a:r>
              <a:rPr lang="en-US" sz="2600" dirty="0"/>
              <a:t>Over-loading (axle stress and frictions etc.)</a:t>
            </a:r>
          </a:p>
          <a:p>
            <a:r>
              <a:rPr lang="en-US" sz="2600" dirty="0"/>
              <a:t>Wearing out of break shoes/pads</a:t>
            </a:r>
          </a:p>
          <a:p>
            <a:r>
              <a:rPr lang="en-US" sz="2600" dirty="0"/>
              <a:t>Poor maintenance of vehicles (alignments, lubricants, servicing etc.)</a:t>
            </a:r>
          </a:p>
          <a:p>
            <a:r>
              <a:rPr lang="en-US" sz="2600" dirty="0"/>
              <a:t>Fuel quality</a:t>
            </a:r>
          </a:p>
          <a:p>
            <a:r>
              <a:rPr lang="en-US" sz="2600" dirty="0"/>
              <a:t>Second &amp; hand weak engines</a:t>
            </a:r>
          </a:p>
          <a:p>
            <a:pPr marL="0" indent="0">
              <a:buNone/>
            </a:pPr>
            <a:r>
              <a:rPr lang="en-US" sz="2600" dirty="0">
                <a:solidFill>
                  <a:srgbClr val="00B0F0"/>
                </a:solidFill>
              </a:rPr>
              <a:t>Transport policy, 2008</a:t>
            </a:r>
          </a:p>
          <a:p>
            <a:pPr marL="0" indent="0">
              <a:buNone/>
            </a:pPr>
            <a:r>
              <a:rPr lang="en-US" sz="2600" dirty="0">
                <a:solidFill>
                  <a:srgbClr val="00B0F0"/>
                </a:solidFill>
              </a:rPr>
              <a:t>Vehicle fleet renewal, 2010</a:t>
            </a:r>
          </a:p>
          <a:p>
            <a:pPr marL="0" indent="0">
              <a:buNone/>
            </a:pPr>
            <a:endParaRPr lang="en-US" sz="2400" dirty="0">
              <a:solidFill>
                <a:srgbClr val="00B0F0"/>
              </a:solidFill>
            </a:endParaRPr>
          </a:p>
          <a:p>
            <a:endParaRPr lang="en-US" sz="2400" dirty="0"/>
          </a:p>
          <a:p>
            <a:endParaRPr lang="en-US" dirty="0"/>
          </a:p>
        </p:txBody>
      </p:sp>
    </p:spTree>
    <p:extLst>
      <p:ext uri="{BB962C8B-B14F-4D97-AF65-F5344CB8AC3E}">
        <p14:creationId xmlns:p14="http://schemas.microsoft.com/office/powerpoint/2010/main" val="256942557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A9F60A-7EB5-6B48-F763-EBE4A08D1161}"/>
              </a:ext>
            </a:extLst>
          </p:cNvPr>
          <p:cNvSpPr>
            <a:spLocks noGrp="1"/>
          </p:cNvSpPr>
          <p:nvPr>
            <p:ph type="title"/>
          </p:nvPr>
        </p:nvSpPr>
        <p:spPr>
          <a:xfrm>
            <a:off x="857442" y="179329"/>
            <a:ext cx="10877357" cy="526473"/>
          </a:xfrm>
        </p:spPr>
        <p:txBody>
          <a:bodyPr>
            <a:normAutofit/>
          </a:bodyPr>
          <a:lstStyle/>
          <a:p>
            <a:r>
              <a:rPr lang="en-US" sz="2800" dirty="0"/>
              <a:t>Regulations</a:t>
            </a:r>
          </a:p>
        </p:txBody>
      </p:sp>
      <p:sp>
        <p:nvSpPr>
          <p:cNvPr id="3" name="Content Placeholder 2">
            <a:extLst>
              <a:ext uri="{FF2B5EF4-FFF2-40B4-BE49-F238E27FC236}">
                <a16:creationId xmlns:a16="http://schemas.microsoft.com/office/drawing/2014/main" id="{A4FC22F6-D1B8-C392-6C1C-05719A7EEE8D}"/>
              </a:ext>
            </a:extLst>
          </p:cNvPr>
          <p:cNvSpPr>
            <a:spLocks noGrp="1"/>
          </p:cNvSpPr>
          <p:nvPr>
            <p:ph idx="1"/>
          </p:nvPr>
        </p:nvSpPr>
        <p:spPr>
          <a:xfrm>
            <a:off x="263236" y="845127"/>
            <a:ext cx="11665527" cy="3353649"/>
          </a:xfrm>
        </p:spPr>
        <p:txBody>
          <a:bodyPr>
            <a:normAutofit/>
          </a:bodyPr>
          <a:lstStyle/>
          <a:p>
            <a:pPr marL="0" indent="0">
              <a:buNone/>
            </a:pPr>
            <a:r>
              <a:rPr lang="en-US" sz="2600" dirty="0"/>
              <a:t>Regulations</a:t>
            </a:r>
          </a:p>
          <a:p>
            <a:pPr marL="0" indent="0">
              <a:buNone/>
            </a:pPr>
            <a:endParaRPr lang="en-US" sz="2600" dirty="0"/>
          </a:p>
          <a:p>
            <a:r>
              <a:rPr lang="en-US" sz="2600" dirty="0"/>
              <a:t>MVE regulations</a:t>
            </a:r>
          </a:p>
          <a:p>
            <a:r>
              <a:rPr lang="en-US" sz="2600" dirty="0">
                <a:solidFill>
                  <a:srgbClr val="00B0F0"/>
                </a:solidFill>
              </a:rPr>
              <a:t>Air quality Regulations</a:t>
            </a:r>
          </a:p>
          <a:p>
            <a:pPr marL="0" indent="0">
              <a:buNone/>
            </a:pPr>
            <a:endParaRPr lang="en-US" sz="2400" dirty="0">
              <a:solidFill>
                <a:srgbClr val="00B0F0"/>
              </a:solidFill>
            </a:endParaRPr>
          </a:p>
          <a:p>
            <a:endParaRPr lang="en-US" sz="2400" dirty="0"/>
          </a:p>
          <a:p>
            <a:endParaRPr lang="en-US" dirty="0"/>
          </a:p>
        </p:txBody>
      </p:sp>
    </p:spTree>
    <p:extLst>
      <p:ext uri="{BB962C8B-B14F-4D97-AF65-F5344CB8AC3E}">
        <p14:creationId xmlns:p14="http://schemas.microsoft.com/office/powerpoint/2010/main" val="333400512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092323-6B24-C83A-AB4F-C88D76FA0EE6}"/>
              </a:ext>
            </a:extLst>
          </p:cNvPr>
          <p:cNvSpPr>
            <a:spLocks noGrp="1"/>
          </p:cNvSpPr>
          <p:nvPr>
            <p:ph type="title"/>
          </p:nvPr>
        </p:nvSpPr>
        <p:spPr>
          <a:xfrm>
            <a:off x="742648" y="156238"/>
            <a:ext cx="8596668" cy="543558"/>
          </a:xfrm>
        </p:spPr>
        <p:txBody>
          <a:bodyPr>
            <a:normAutofit fontScale="90000"/>
          </a:bodyPr>
          <a:lstStyle/>
          <a:p>
            <a:r>
              <a:rPr lang="en-US" sz="2900" b="1" dirty="0"/>
              <a:t>Conclusions</a:t>
            </a:r>
            <a:br>
              <a:rPr lang="en-US" dirty="0"/>
            </a:br>
            <a:endParaRPr lang="en-US" dirty="0"/>
          </a:p>
        </p:txBody>
      </p:sp>
      <p:sp>
        <p:nvSpPr>
          <p:cNvPr id="3" name="Content Placeholder 2">
            <a:extLst>
              <a:ext uri="{FF2B5EF4-FFF2-40B4-BE49-F238E27FC236}">
                <a16:creationId xmlns:a16="http://schemas.microsoft.com/office/drawing/2014/main" id="{C56E5330-39EC-A033-42BF-DE12CF4E67E1}"/>
              </a:ext>
            </a:extLst>
          </p:cNvPr>
          <p:cNvSpPr>
            <a:spLocks noGrp="1"/>
          </p:cNvSpPr>
          <p:nvPr>
            <p:ph idx="1"/>
          </p:nvPr>
        </p:nvSpPr>
        <p:spPr>
          <a:xfrm>
            <a:off x="671804" y="1017037"/>
            <a:ext cx="10851502" cy="5024325"/>
          </a:xfrm>
        </p:spPr>
        <p:txBody>
          <a:bodyPr/>
          <a:lstStyle/>
          <a:p>
            <a:r>
              <a:rPr lang="en-US" sz="2600" dirty="0"/>
              <a:t>Ghana Standards are being implemented</a:t>
            </a:r>
          </a:p>
          <a:p>
            <a:r>
              <a:rPr lang="en-US" sz="2600" dirty="0"/>
              <a:t>The Ghana Standards will be reviewed within 5 years and due next year</a:t>
            </a:r>
          </a:p>
          <a:p>
            <a:r>
              <a:rPr lang="en-US" sz="2600" dirty="0"/>
              <a:t>Draft Regulations to drive the full implementation of the Ghana standards ongoing</a:t>
            </a:r>
          </a:p>
          <a:p>
            <a:r>
              <a:rPr lang="en-US" sz="2600" dirty="0"/>
              <a:t>Sensitization on the Ghana Standards are ongoing</a:t>
            </a:r>
          </a:p>
          <a:p>
            <a:endParaRPr lang="en-US" dirty="0"/>
          </a:p>
        </p:txBody>
      </p:sp>
    </p:spTree>
    <p:extLst>
      <p:ext uri="{BB962C8B-B14F-4D97-AF65-F5344CB8AC3E}">
        <p14:creationId xmlns:p14="http://schemas.microsoft.com/office/powerpoint/2010/main" val="166434748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811369"/>
            <a:ext cx="8596668" cy="5615189"/>
          </a:xfrm>
        </p:spPr>
        <p:txBody>
          <a:bodyPr/>
          <a:lstStyle/>
          <a:p>
            <a:pPr marL="0" indent="0">
              <a:buNone/>
            </a:pPr>
            <a:endParaRPr lang="en-US" dirty="0"/>
          </a:p>
          <a:p>
            <a:pPr marL="0" indent="0">
              <a:buNone/>
            </a:pPr>
            <a:endParaRPr lang="en-US" dirty="0"/>
          </a:p>
          <a:p>
            <a:pPr marL="0" indent="0" algn="ctr">
              <a:lnSpc>
                <a:spcPct val="150000"/>
              </a:lnSpc>
              <a:buNone/>
            </a:pPr>
            <a:r>
              <a:rPr lang="en-US" sz="2800" dirty="0">
                <a:latin typeface="Times New Roman" panose="02020603050405020304" pitchFamily="18" charset="0"/>
                <a:cs typeface="Times New Roman" panose="02020603050405020304" pitchFamily="18" charset="0"/>
              </a:rPr>
              <a:t>Let’s embrace the standards and regulations to ensure environmental safety, good health &amp; wealth. </a:t>
            </a:r>
          </a:p>
          <a:p>
            <a:pPr marL="0" indent="0" algn="ctr">
              <a:buNone/>
            </a:pPr>
            <a:endParaRPr lang="en-US" sz="2800" dirty="0">
              <a:latin typeface="Times New Roman" panose="02020603050405020304" pitchFamily="18" charset="0"/>
              <a:cs typeface="Times New Roman" panose="02020603050405020304" pitchFamily="18" charset="0"/>
            </a:endParaRPr>
          </a:p>
          <a:p>
            <a:pPr marL="0" indent="0" algn="ctr">
              <a:buNone/>
            </a:pPr>
            <a:r>
              <a:rPr lang="en-US" sz="2800" dirty="0">
                <a:latin typeface="Times New Roman" panose="02020603050405020304" pitchFamily="18" charset="0"/>
                <a:cs typeface="Times New Roman" panose="02020603050405020304" pitchFamily="18" charset="0"/>
              </a:rPr>
              <a:t>Thank you!</a:t>
            </a:r>
          </a:p>
          <a:p>
            <a:pPr marL="0" indent="0" algn="ctr">
              <a:buNone/>
            </a:pPr>
            <a:endParaRPr lang="en-US" sz="2800" dirty="0">
              <a:latin typeface="Times New Roman" panose="02020603050405020304" pitchFamily="18" charset="0"/>
              <a:cs typeface="Times New Roman" panose="02020603050405020304" pitchFamily="18" charset="0"/>
            </a:endParaRPr>
          </a:p>
          <a:p>
            <a:pPr marL="0" indent="0" algn="ctr">
              <a:buNone/>
            </a:pPr>
            <a:r>
              <a:rPr lang="en-US" sz="2000" i="1" dirty="0">
                <a:latin typeface="Times New Roman" panose="02020603050405020304" pitchFamily="18" charset="0"/>
                <a:cs typeface="Times New Roman" panose="02020603050405020304" pitchFamily="18" charset="0"/>
              </a:rPr>
              <a:t>For further enquiry contact</a:t>
            </a:r>
          </a:p>
          <a:p>
            <a:pPr marL="0" indent="0" algn="ctr">
              <a:buNone/>
            </a:pPr>
            <a:r>
              <a:rPr lang="en-US" sz="2000" i="1" dirty="0">
                <a:latin typeface="Times New Roman" panose="02020603050405020304" pitchFamily="18" charset="0"/>
                <a:cs typeface="Times New Roman" panose="02020603050405020304" pitchFamily="18" charset="0"/>
                <a:hlinkClick r:id="rId2"/>
              </a:rPr>
              <a:t>eeappoh@yahoo.com</a:t>
            </a:r>
            <a:endParaRPr lang="en-US" sz="2000" i="1" dirty="0">
              <a:latin typeface="Times New Roman" panose="02020603050405020304" pitchFamily="18" charset="0"/>
              <a:cs typeface="Times New Roman" panose="02020603050405020304" pitchFamily="18" charset="0"/>
            </a:endParaRPr>
          </a:p>
          <a:p>
            <a:pPr marL="0" indent="0" algn="ctr">
              <a:buNone/>
            </a:pPr>
            <a:r>
              <a:rPr lang="en-US" sz="2000" i="1" dirty="0">
                <a:latin typeface="Times New Roman" panose="02020603050405020304" pitchFamily="18" charset="0"/>
                <a:cs typeface="Times New Roman" panose="02020603050405020304" pitchFamily="18" charset="0"/>
              </a:rPr>
              <a:t>Tel: 0244-206475</a:t>
            </a:r>
          </a:p>
          <a:p>
            <a:pPr marL="0" indent="0" algn="ctr">
              <a:buNone/>
            </a:pPr>
            <a:endParaRPr lang="en-US" sz="2800" dirty="0">
              <a:latin typeface="Times New Roman" panose="02020603050405020304" pitchFamily="18" charset="0"/>
              <a:cs typeface="Times New Roman" panose="02020603050405020304" pitchFamily="18" charset="0"/>
            </a:endParaRPr>
          </a:p>
          <a:p>
            <a:endParaRPr lang="en-US" dirty="0"/>
          </a:p>
        </p:txBody>
      </p:sp>
      <p:pic>
        <p:nvPicPr>
          <p:cNvPr id="4" name="Picture 3"/>
          <p:cNvPicPr/>
          <p:nvPr/>
        </p:nvPicPr>
        <p:blipFill>
          <a:blip r:embed="rId3"/>
          <a:srcRect/>
          <a:stretch>
            <a:fillRect/>
          </a:stretch>
        </p:blipFill>
        <p:spPr bwMode="auto">
          <a:xfrm>
            <a:off x="11066793" y="5779770"/>
            <a:ext cx="1125207" cy="1078230"/>
          </a:xfrm>
          <a:prstGeom prst="rect">
            <a:avLst/>
          </a:prstGeom>
          <a:noFill/>
          <a:ln w="9525">
            <a:noFill/>
            <a:miter lim="800000"/>
            <a:headEnd/>
            <a:tailEnd/>
          </a:ln>
        </p:spPr>
      </p:pic>
    </p:spTree>
    <p:extLst>
      <p:ext uri="{BB962C8B-B14F-4D97-AF65-F5344CB8AC3E}">
        <p14:creationId xmlns:p14="http://schemas.microsoft.com/office/powerpoint/2010/main" val="27537587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83976"/>
            <a:ext cx="9642323" cy="495573"/>
          </a:xfrm>
        </p:spPr>
        <p:txBody>
          <a:bodyPr>
            <a:noAutofit/>
          </a:bodyPr>
          <a:lstStyle/>
          <a:p>
            <a:r>
              <a:rPr lang="en-US" sz="2600" dirty="0"/>
              <a:t>What is a Standard &amp; why are they Important?</a:t>
            </a:r>
            <a:br>
              <a:rPr lang="en-US" sz="2600" dirty="0"/>
            </a:br>
            <a:endParaRPr lang="en-US" sz="2600" dirty="0"/>
          </a:p>
        </p:txBody>
      </p:sp>
      <p:sp>
        <p:nvSpPr>
          <p:cNvPr id="3" name="Content Placeholder 2"/>
          <p:cNvSpPr>
            <a:spLocks noGrp="1"/>
          </p:cNvSpPr>
          <p:nvPr>
            <p:ph idx="1"/>
          </p:nvPr>
        </p:nvSpPr>
        <p:spPr>
          <a:xfrm>
            <a:off x="279917" y="579548"/>
            <a:ext cx="11551299" cy="6117465"/>
          </a:xfrm>
        </p:spPr>
        <p:txBody>
          <a:bodyPr>
            <a:noAutofit/>
          </a:bodyPr>
          <a:lstStyle/>
          <a:p>
            <a:pPr algn="just"/>
            <a:r>
              <a:rPr lang="en-US" sz="2400" dirty="0"/>
              <a:t>Standards are published documents that establish specifications and procedures designed to ensure the reliability of the materials, products, methods, and/or services people use every day. </a:t>
            </a:r>
          </a:p>
          <a:p>
            <a:pPr algn="just"/>
            <a:r>
              <a:rPr lang="en-US" sz="2400" dirty="0"/>
              <a:t>Standards address a range of issues, including but not limited to various protocols that help ensure product functionality and compatibility, facilitate interoperability and support consumer safety and public health.</a:t>
            </a:r>
          </a:p>
          <a:p>
            <a:pPr algn="just"/>
            <a:r>
              <a:rPr lang="en-US" sz="2400" dirty="0"/>
              <a:t>Standards make it easier to understand and compare competing products. As standards are globally adopted and applied in many markets, they also fuel international trade.</a:t>
            </a:r>
          </a:p>
          <a:p>
            <a:pPr algn="just"/>
            <a:r>
              <a:rPr lang="en-US" sz="2400" dirty="0"/>
              <a:t>Application of standards brings about the credibility of new products and new markets can be verified. </a:t>
            </a:r>
          </a:p>
          <a:p>
            <a:pPr algn="just"/>
            <a:r>
              <a:rPr lang="en-US" sz="2400" dirty="0"/>
              <a:t>They are useful for fuelling the development and implementation of technologies that influence and transform the way we live, work and communicate. They are maximum threshold limits for parameters, that are set to protect the environment and public health</a:t>
            </a:r>
          </a:p>
        </p:txBody>
      </p:sp>
    </p:spTree>
    <p:extLst>
      <p:ext uri="{BB962C8B-B14F-4D97-AF65-F5344CB8AC3E}">
        <p14:creationId xmlns:p14="http://schemas.microsoft.com/office/powerpoint/2010/main" val="12704163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122" y="0"/>
            <a:ext cx="11132593" cy="450761"/>
          </a:xfrm>
        </p:spPr>
        <p:txBody>
          <a:bodyPr>
            <a:normAutofit fontScale="90000"/>
          </a:bodyPr>
          <a:lstStyle/>
          <a:p>
            <a:r>
              <a:rPr lang="en-US" sz="2900" dirty="0"/>
              <a:t>EPA’S Mandate</a:t>
            </a:r>
            <a:br>
              <a:rPr lang="en-US" dirty="0"/>
            </a:br>
            <a:endParaRPr lang="en-US" dirty="0"/>
          </a:p>
        </p:txBody>
      </p:sp>
      <p:sp>
        <p:nvSpPr>
          <p:cNvPr id="3" name="Content Placeholder 2"/>
          <p:cNvSpPr>
            <a:spLocks noGrp="1"/>
          </p:cNvSpPr>
          <p:nvPr>
            <p:ph idx="1"/>
          </p:nvPr>
        </p:nvSpPr>
        <p:spPr>
          <a:xfrm>
            <a:off x="261870" y="363894"/>
            <a:ext cx="11668259" cy="6116282"/>
          </a:xfrm>
        </p:spPr>
        <p:txBody>
          <a:bodyPr>
            <a:normAutofit fontScale="92500" lnSpcReduction="10000"/>
          </a:bodyPr>
          <a:lstStyle/>
          <a:p>
            <a:pPr marL="0" indent="0" algn="just">
              <a:buNone/>
            </a:pPr>
            <a:r>
              <a:rPr lang="en-US" sz="2400" dirty="0">
                <a:latin typeface="+mj-lt"/>
              </a:rPr>
              <a:t>Constitution of Ghana</a:t>
            </a:r>
          </a:p>
          <a:p>
            <a:pPr algn="l"/>
            <a:r>
              <a:rPr lang="en-US" sz="2400" b="0" i="0" u="none" strike="noStrike" baseline="0" dirty="0">
                <a:latin typeface="+mj-lt"/>
              </a:rPr>
              <a:t>Article 36(9) of Ghana’s Constitution requires: the State to take appropriate measures to safeguard the national environment for posterity. Article 41(K) enjoins every citizen to protect and safeguard the environment.</a:t>
            </a:r>
          </a:p>
          <a:p>
            <a:pPr marL="0" indent="0" algn="just">
              <a:buNone/>
            </a:pPr>
            <a:r>
              <a:rPr lang="en-US" sz="2400" dirty="0">
                <a:latin typeface="+mj-lt"/>
              </a:rPr>
              <a:t>- EPA Act 1994, Act 490, </a:t>
            </a:r>
          </a:p>
          <a:p>
            <a:pPr algn="just"/>
            <a:r>
              <a:rPr lang="en-US" sz="2400" dirty="0"/>
              <a:t>Agency mandated to oversee, coordinate and regulate all issues regarding the environment in Ghana and with a mission to co-manage, protect and enhance the country’s environment, in particular, as well as seek common solutions to global environmental problems. </a:t>
            </a:r>
          </a:p>
          <a:p>
            <a:pPr algn="just"/>
            <a:r>
              <a:rPr lang="en-US" sz="2400" dirty="0"/>
              <a:t>The mission is to be achieved by implementing 17 functions set out in </a:t>
            </a:r>
            <a:r>
              <a:rPr lang="en-GB" sz="2400" dirty="0"/>
              <a:t>Part 1 Section 2 of the Act. Two key functions of the Agency involve in environmental quality management include: </a:t>
            </a:r>
            <a:endParaRPr lang="en-US" sz="2400" dirty="0"/>
          </a:p>
          <a:p>
            <a:pPr marL="0" indent="0" algn="just">
              <a:buNone/>
            </a:pPr>
            <a:r>
              <a:rPr lang="en-GB" sz="2400" dirty="0"/>
              <a:t>	(</a:t>
            </a:r>
            <a:r>
              <a:rPr lang="en-GB" sz="2400" dirty="0" err="1"/>
              <a:t>i</a:t>
            </a:r>
            <a:r>
              <a:rPr lang="en-GB" sz="2400" dirty="0"/>
              <a:t>) Development of a comprehensive environmental quality database to guide policy formulation and 	implementation, and </a:t>
            </a:r>
            <a:endParaRPr lang="en-US" sz="2400" dirty="0"/>
          </a:p>
          <a:p>
            <a:pPr marL="0" indent="0" algn="just">
              <a:buNone/>
            </a:pPr>
            <a:r>
              <a:rPr lang="en-GB" sz="2400" dirty="0"/>
              <a:t>	(ii) Prescription of guidelines, standards and regulations </a:t>
            </a:r>
            <a:r>
              <a:rPr lang="en-US" sz="2400" dirty="0"/>
              <a:t>relating to the pollution of air, water, land and 	any other forms of environmental pollution including the discharge of waste and the control of toxic 	substances.</a:t>
            </a:r>
          </a:p>
        </p:txBody>
      </p:sp>
    </p:spTree>
    <p:extLst>
      <p:ext uri="{BB962C8B-B14F-4D97-AF65-F5344CB8AC3E}">
        <p14:creationId xmlns:p14="http://schemas.microsoft.com/office/powerpoint/2010/main" val="27559575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122" y="0"/>
            <a:ext cx="11132593" cy="450761"/>
          </a:xfrm>
        </p:spPr>
        <p:txBody>
          <a:bodyPr>
            <a:normAutofit fontScale="90000"/>
          </a:bodyPr>
          <a:lstStyle/>
          <a:p>
            <a:r>
              <a:rPr lang="en-US" sz="2900" dirty="0"/>
              <a:t>EPA’S Mandate (11)</a:t>
            </a:r>
            <a:br>
              <a:rPr lang="en-US" dirty="0"/>
            </a:br>
            <a:endParaRPr lang="en-US" dirty="0"/>
          </a:p>
        </p:txBody>
      </p:sp>
      <p:sp>
        <p:nvSpPr>
          <p:cNvPr id="3" name="Content Placeholder 2"/>
          <p:cNvSpPr>
            <a:spLocks noGrp="1"/>
          </p:cNvSpPr>
          <p:nvPr>
            <p:ph idx="1"/>
          </p:nvPr>
        </p:nvSpPr>
        <p:spPr>
          <a:xfrm>
            <a:off x="261870" y="363894"/>
            <a:ext cx="11668259" cy="6116282"/>
          </a:xfrm>
        </p:spPr>
        <p:txBody>
          <a:bodyPr>
            <a:normAutofit fontScale="92500"/>
          </a:bodyPr>
          <a:lstStyle/>
          <a:p>
            <a:r>
              <a:rPr lang="en-US" sz="2400" dirty="0"/>
              <a:t>EPA first developed air and effluent (wastewater) quality and noise guidelines in 2000 and applied them till January 2019 when they were replaced by standards. </a:t>
            </a:r>
          </a:p>
          <a:p>
            <a:r>
              <a:rPr lang="en-US" sz="2400" dirty="0">
                <a:latin typeface="+mj-lt"/>
              </a:rPr>
              <a:t>Other Legal Drivers for Environmental management: EAR 1999  LI1652, Hazardous &amp; Electronic waste control &amp; management Act 2016, Act 917 and Regulations LI2250; Environmental Policy, </a:t>
            </a:r>
            <a:endParaRPr lang="en-US" sz="2400" dirty="0"/>
          </a:p>
          <a:p>
            <a:pPr marL="0" indent="0" algn="just">
              <a:buNone/>
            </a:pPr>
            <a:endParaRPr lang="en-US" sz="2400" b="1" dirty="0"/>
          </a:p>
          <a:p>
            <a:pPr marL="0" indent="0" algn="just">
              <a:buNone/>
            </a:pPr>
            <a:r>
              <a:rPr lang="en-US" sz="2400" b="1" dirty="0"/>
              <a:t>Sustainable Development Goals 3,11</a:t>
            </a:r>
          </a:p>
          <a:p>
            <a:pPr algn="just"/>
            <a:r>
              <a:rPr lang="en-US" sz="2400" dirty="0"/>
              <a:t>Target 3.9: substantially reduce the number of deaths and illnesses from hazardous chemicals and air, water and soil pollution and contamination</a:t>
            </a:r>
          </a:p>
          <a:p>
            <a:pPr marL="0" indent="0" algn="just">
              <a:buNone/>
            </a:pPr>
            <a:r>
              <a:rPr lang="en-US" sz="2400" b="1" dirty="0"/>
              <a:t>Goal 11: </a:t>
            </a:r>
            <a:r>
              <a:rPr lang="en-US" sz="2400" dirty="0"/>
              <a:t>Make cities and human settlements inclusive, safe, resilient and sustainable</a:t>
            </a:r>
          </a:p>
          <a:p>
            <a:pPr algn="just"/>
            <a:r>
              <a:rPr lang="en-US" sz="2400" dirty="0"/>
              <a:t>Target 11.6: reduce the adverse per capita environmental impact of cities, including by paying special attention to air quality and municipal and other waste management. </a:t>
            </a:r>
          </a:p>
          <a:p>
            <a:pPr algn="just"/>
            <a:r>
              <a:rPr lang="en-US" sz="2400" dirty="0"/>
              <a:t>Indicator 11.6.2: Annual mean levels of fine particulate matter (e.g. PM2.5 and PM10) in cities (population weighted). Etc.</a:t>
            </a:r>
          </a:p>
        </p:txBody>
      </p:sp>
    </p:spTree>
    <p:extLst>
      <p:ext uri="{BB962C8B-B14F-4D97-AF65-F5344CB8AC3E}">
        <p14:creationId xmlns:p14="http://schemas.microsoft.com/office/powerpoint/2010/main" val="5102190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2002" y="0"/>
            <a:ext cx="10965167" cy="476518"/>
          </a:xfrm>
        </p:spPr>
        <p:txBody>
          <a:bodyPr>
            <a:normAutofit fontScale="90000"/>
          </a:bodyPr>
          <a:lstStyle/>
          <a:p>
            <a:r>
              <a:rPr lang="en-US" sz="2800" b="1" dirty="0"/>
              <a:t>Why the need for Environmental Quality Standards</a:t>
            </a:r>
          </a:p>
        </p:txBody>
      </p:sp>
      <p:sp>
        <p:nvSpPr>
          <p:cNvPr id="3" name="Content Placeholder 2"/>
          <p:cNvSpPr>
            <a:spLocks noGrp="1"/>
          </p:cNvSpPr>
          <p:nvPr>
            <p:ph idx="1"/>
          </p:nvPr>
        </p:nvSpPr>
        <p:spPr>
          <a:xfrm>
            <a:off x="180304" y="592428"/>
            <a:ext cx="11809927" cy="6130344"/>
          </a:xfrm>
        </p:spPr>
        <p:txBody>
          <a:bodyPr>
            <a:normAutofit lnSpcReduction="10000"/>
          </a:bodyPr>
          <a:lstStyle/>
          <a:p>
            <a:pPr algn="just"/>
            <a:r>
              <a:rPr lang="en-US" sz="2500" dirty="0"/>
              <a:t>Need to protect the environment and public health from Air, Motor Vehicle Emissions, Effluent and Noise  pollution.</a:t>
            </a:r>
          </a:p>
          <a:p>
            <a:pPr algn="just"/>
            <a:r>
              <a:rPr lang="en-US" sz="2500" dirty="0"/>
              <a:t>91% of the world’s population lives in places where air quality exceeds WHO guideline limit. The air we breath contains toxins that causes premature deaths, due to </a:t>
            </a:r>
            <a:r>
              <a:rPr lang="en-US" sz="2500" dirty="0" err="1"/>
              <a:t>ischaemic</a:t>
            </a:r>
            <a:r>
              <a:rPr lang="en-US" sz="2500" dirty="0"/>
              <a:t> heart disease, stroke, chronic obstructive pulmonary disease, lower respiratory tract infections and lung cancer, and rank among the top ten leading causes of death in the world. </a:t>
            </a:r>
          </a:p>
          <a:p>
            <a:pPr algn="just"/>
            <a:r>
              <a:rPr lang="en-US" sz="2500" dirty="0"/>
              <a:t>I million Africans die of preventable exposure to poor air </a:t>
            </a:r>
          </a:p>
          <a:p>
            <a:pPr algn="just"/>
            <a:r>
              <a:rPr lang="en-US" sz="2500" dirty="0"/>
              <a:t>400,000 African children under five died prematurely because of the bad air they breathed (NATURE Journal| VOL 559|12 JULY 2018; https://qz.com/africa/1316625 ). </a:t>
            </a:r>
          </a:p>
          <a:p>
            <a:pPr algn="just"/>
            <a:r>
              <a:rPr lang="en-US" sz="2500" dirty="0"/>
              <a:t>Estimated economic cost of these deaths in 2013 ($215 billion from outdoor pollution and $232 billion from indoor pollution) is greater than that caused by unsafe water, malnutrition and unsafe sanitation </a:t>
            </a:r>
            <a:r>
              <a:rPr lang="en-US" sz="2500" i="1" dirty="0">
                <a:solidFill>
                  <a:schemeClr val="tx1"/>
                </a:solidFill>
              </a:rPr>
              <a:t>(</a:t>
            </a:r>
            <a:r>
              <a:rPr lang="en-US" sz="2500" i="1" u="sng" dirty="0">
                <a:ln w="0"/>
                <a:solidFill>
                  <a:schemeClr val="tx1"/>
                </a:solidFill>
                <a:effectLst>
                  <a:outerShdw blurRad="38100" dist="19050" dir="2700000" algn="tl" rotWithShape="0">
                    <a:schemeClr val="dk1">
                      <a:alpha val="40000"/>
                    </a:schemeClr>
                  </a:outerShdw>
                </a:effectLst>
                <a:hlinkClick r:id="rId2"/>
              </a:rPr>
              <a:t>https://qz.com/africa/1316625/</a:t>
            </a:r>
            <a:r>
              <a:rPr lang="en-US" sz="2500" i="1" dirty="0">
                <a:solidFill>
                  <a:schemeClr val="tx1"/>
                </a:solidFill>
              </a:rPr>
              <a:t> and Rana Roy, 2016). Ghana; 2.5Bn </a:t>
            </a:r>
            <a:r>
              <a:rPr lang="en-US" sz="2500" i="1" dirty="0" err="1">
                <a:solidFill>
                  <a:schemeClr val="tx1"/>
                </a:solidFill>
              </a:rPr>
              <a:t>eqv</a:t>
            </a:r>
            <a:r>
              <a:rPr lang="en-US" sz="2500" i="1" dirty="0">
                <a:solidFill>
                  <a:schemeClr val="tx1"/>
                </a:solidFill>
              </a:rPr>
              <a:t> 4.2% of GDP</a:t>
            </a:r>
          </a:p>
          <a:p>
            <a:pPr algn="just"/>
            <a:endParaRPr lang="en-US" sz="2500" i="1" dirty="0">
              <a:solidFill>
                <a:schemeClr val="tx1"/>
              </a:solidFill>
            </a:endParaRPr>
          </a:p>
          <a:p>
            <a:pPr algn="just"/>
            <a:endParaRPr lang="en-US" sz="2400" dirty="0"/>
          </a:p>
          <a:p>
            <a:pPr marL="0" indent="0" algn="just">
              <a:buNone/>
            </a:pPr>
            <a:endParaRPr lang="en-US" sz="2400" i="1" dirty="0">
              <a:solidFill>
                <a:schemeClr val="tx1"/>
              </a:solidFill>
            </a:endParaRPr>
          </a:p>
          <a:p>
            <a:endParaRPr lang="en-US" sz="2400" i="1" dirty="0">
              <a:solidFill>
                <a:schemeClr val="tx1"/>
              </a:solidFill>
            </a:endParaRPr>
          </a:p>
          <a:p>
            <a:endParaRPr lang="en-US" dirty="0"/>
          </a:p>
        </p:txBody>
      </p:sp>
    </p:spTree>
    <p:extLst>
      <p:ext uri="{BB962C8B-B14F-4D97-AF65-F5344CB8AC3E}">
        <p14:creationId xmlns:p14="http://schemas.microsoft.com/office/powerpoint/2010/main" val="30586203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42930"/>
            <a:ext cx="11145472" cy="485880"/>
          </a:xfrm>
        </p:spPr>
        <p:txBody>
          <a:bodyPr>
            <a:normAutofit fontScale="90000"/>
          </a:bodyPr>
          <a:lstStyle/>
          <a:p>
            <a:r>
              <a:rPr lang="en-US" sz="2800" b="1" dirty="0"/>
              <a:t>Burden of Disease- </a:t>
            </a:r>
            <a:r>
              <a:rPr lang="en-US" sz="2800" b="1" dirty="0" err="1"/>
              <a:t>Cont’n</a:t>
            </a:r>
            <a:endParaRPr lang="en-US" sz="2800" b="1" dirty="0"/>
          </a:p>
        </p:txBody>
      </p:sp>
      <p:sp>
        <p:nvSpPr>
          <p:cNvPr id="3" name="Content Placeholder 2"/>
          <p:cNvSpPr>
            <a:spLocks noGrp="1"/>
          </p:cNvSpPr>
          <p:nvPr>
            <p:ph idx="1"/>
          </p:nvPr>
        </p:nvSpPr>
        <p:spPr>
          <a:xfrm>
            <a:off x="360608" y="616946"/>
            <a:ext cx="11462198" cy="5951280"/>
          </a:xfrm>
        </p:spPr>
        <p:txBody>
          <a:bodyPr>
            <a:noAutofit/>
          </a:bodyPr>
          <a:lstStyle/>
          <a:p>
            <a:pPr lvl="0"/>
            <a:r>
              <a:rPr lang="en-US" sz="2300" dirty="0"/>
              <a:t>In Ghana, Lower Respiratory infection ranked 2</a:t>
            </a:r>
            <a:r>
              <a:rPr lang="en-US" sz="2300" baseline="30000" dirty="0"/>
              <a:t>nd</a:t>
            </a:r>
            <a:r>
              <a:rPr lang="en-US" sz="2300" dirty="0"/>
              <a:t> to malaria among top10 diseases and 3,000 deaths of children under 5yrs died from exposure to Household Air Pollution (GSS 2010)</a:t>
            </a:r>
          </a:p>
          <a:p>
            <a:pPr lvl="0"/>
            <a:r>
              <a:rPr lang="en-US" sz="2300" dirty="0"/>
              <a:t>28,000 people died in Ghana due to air pollution according to WHO estimate (WHO, 2017)</a:t>
            </a:r>
          </a:p>
          <a:p>
            <a:pPr lvl="0"/>
            <a:r>
              <a:rPr lang="en-US" sz="2300" dirty="0"/>
              <a:t>2,800 lives were lost in GAMA due to the effects of air pollution.  This number is projected to increase to approximately 4,600 by 2030 if no action is taken to reduce current and projected future levels of air pollution. Implementing this air quality management plan, can reduce that number by 430 each year (EPA, 2015 </a:t>
            </a:r>
          </a:p>
          <a:p>
            <a:r>
              <a:rPr lang="en-US" sz="2300" dirty="0"/>
              <a:t>Pollution from water, air and land is the largest environmental cause of disease and death in the world today, responsible for an estimated 9 million premature deaths in 2015. </a:t>
            </a:r>
            <a:r>
              <a:rPr lang="en-US" sz="2300" baseline="30000" dirty="0">
                <a:hlinkClick r:id="rId2"/>
              </a:rPr>
              <a:t>1</a:t>
            </a:r>
            <a:r>
              <a:rPr lang="en-US" sz="2300" baseline="30000" dirty="0"/>
              <a:t> </a:t>
            </a:r>
            <a:r>
              <a:rPr lang="en-US" sz="2300" dirty="0"/>
              <a:t>Water pollution caused 1.8 million deaths in 2015</a:t>
            </a:r>
          </a:p>
          <a:p>
            <a:r>
              <a:rPr lang="en-US" dirty="0"/>
              <a:t>92% of all pollution-related mortality is seen in low-income and middle-income countries (Lancet. 2017; (published online Oct 19.) </a:t>
            </a:r>
            <a:r>
              <a:rPr lang="en-US" sz="2300" dirty="0">
                <a:hlinkClick r:id="rId3"/>
              </a:rPr>
              <a:t>http://dx.doi.org/10.1016/S0140-6736(17)32345-0</a:t>
            </a:r>
            <a:endParaRPr lang="en-US" sz="2300" dirty="0"/>
          </a:p>
          <a:p>
            <a:endParaRPr lang="en-US" sz="2800" dirty="0"/>
          </a:p>
          <a:p>
            <a:endParaRPr lang="en-US" sz="2800" dirty="0"/>
          </a:p>
        </p:txBody>
      </p:sp>
    </p:spTree>
    <p:extLst>
      <p:ext uri="{BB962C8B-B14F-4D97-AF65-F5344CB8AC3E}">
        <p14:creationId xmlns:p14="http://schemas.microsoft.com/office/powerpoint/2010/main" val="4174572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342899"/>
            <a:ext cx="10485966" cy="926063"/>
          </a:xfrm>
        </p:spPr>
        <p:txBody>
          <a:bodyPr>
            <a:noAutofit/>
          </a:bodyPr>
          <a:lstStyle/>
          <a:p>
            <a:r>
              <a:rPr lang="en-US" sz="2600" b="1" dirty="0"/>
              <a:t>Technical Guidance Used to Derive the Environmental Quality Standards</a:t>
            </a:r>
          </a:p>
        </p:txBody>
      </p:sp>
      <p:sp>
        <p:nvSpPr>
          <p:cNvPr id="3" name="Content Placeholder 2"/>
          <p:cNvSpPr>
            <a:spLocks noGrp="1"/>
          </p:cNvSpPr>
          <p:nvPr>
            <p:ph idx="1"/>
          </p:nvPr>
        </p:nvSpPr>
        <p:spPr>
          <a:xfrm>
            <a:off x="738717" y="1781369"/>
            <a:ext cx="10714566" cy="4733731"/>
          </a:xfrm>
        </p:spPr>
        <p:txBody>
          <a:bodyPr>
            <a:normAutofit/>
          </a:bodyPr>
          <a:lstStyle/>
          <a:p>
            <a:pPr algn="just"/>
            <a:r>
              <a:rPr lang="en-US" sz="2400" dirty="0"/>
              <a:t>Use EPA Environmental Quality Guidelines derived in 2000 as the bases for the Standard development</a:t>
            </a:r>
          </a:p>
          <a:p>
            <a:pPr algn="just"/>
            <a:r>
              <a:rPr lang="en-US" sz="2400" dirty="0"/>
              <a:t>Studies/monitoring and research </a:t>
            </a:r>
          </a:p>
          <a:p>
            <a:pPr algn="just"/>
            <a:r>
              <a:rPr lang="en-US" sz="2400" dirty="0"/>
              <a:t>Committee comprising of relevant stakeholders formed</a:t>
            </a:r>
          </a:p>
          <a:p>
            <a:pPr algn="just"/>
            <a:r>
              <a:rPr lang="en-US" sz="2400" dirty="0"/>
              <a:t>Data collection/gathering ( both in-house and external)</a:t>
            </a:r>
          </a:p>
          <a:p>
            <a:pPr algn="just"/>
            <a:r>
              <a:rPr lang="en-US" sz="2400" dirty="0"/>
              <a:t>Data integrity verifications and validation</a:t>
            </a:r>
          </a:p>
          <a:p>
            <a:pPr algn="just"/>
            <a:r>
              <a:rPr lang="en-US" sz="2400" dirty="0"/>
              <a:t>significant risk posed by the parameters through indirect/direct toxicity in the ecosystem</a:t>
            </a:r>
          </a:p>
          <a:p>
            <a:pPr algn="just"/>
            <a:endParaRPr lang="en-US" sz="2400" dirty="0"/>
          </a:p>
        </p:txBody>
      </p:sp>
    </p:spTree>
    <p:extLst>
      <p:ext uri="{BB962C8B-B14F-4D97-AF65-F5344CB8AC3E}">
        <p14:creationId xmlns:p14="http://schemas.microsoft.com/office/powerpoint/2010/main" val="3587739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266700"/>
            <a:ext cx="10358966" cy="444500"/>
          </a:xfrm>
        </p:spPr>
        <p:txBody>
          <a:bodyPr>
            <a:noAutofit/>
          </a:bodyPr>
          <a:lstStyle/>
          <a:p>
            <a:r>
              <a:rPr lang="en-US" sz="2400" b="1" dirty="0"/>
              <a:t>Standard Processes- </a:t>
            </a:r>
            <a:r>
              <a:rPr lang="en-US" sz="2400" b="1" dirty="0" err="1"/>
              <a:t>Cont’n</a:t>
            </a:r>
            <a:endParaRPr lang="en-US" sz="2400" b="1" dirty="0"/>
          </a:p>
        </p:txBody>
      </p:sp>
      <p:sp>
        <p:nvSpPr>
          <p:cNvPr id="3" name="Content Placeholder 2"/>
          <p:cNvSpPr>
            <a:spLocks noGrp="1"/>
          </p:cNvSpPr>
          <p:nvPr>
            <p:ph idx="1"/>
          </p:nvPr>
        </p:nvSpPr>
        <p:spPr>
          <a:xfrm>
            <a:off x="677334" y="965200"/>
            <a:ext cx="10968566" cy="5346699"/>
          </a:xfrm>
        </p:spPr>
        <p:txBody>
          <a:bodyPr>
            <a:normAutofit/>
          </a:bodyPr>
          <a:lstStyle/>
          <a:p>
            <a:endParaRPr lang="en-US" dirty="0"/>
          </a:p>
          <a:p>
            <a:pPr algn="just"/>
            <a:r>
              <a:rPr lang="en-US" sz="2400" dirty="0"/>
              <a:t>Comparison with standards with other international standards (especially with that of developing countries with similar geographical conditions)</a:t>
            </a:r>
          </a:p>
          <a:p>
            <a:pPr algn="just"/>
            <a:r>
              <a:rPr lang="en-US" sz="2400" dirty="0"/>
              <a:t>Where no Ghana guidelines/standard exist, adoption of international standards were considered.</a:t>
            </a:r>
          </a:p>
          <a:p>
            <a:pPr algn="just"/>
            <a:r>
              <a:rPr lang="en-US" sz="2400" dirty="0"/>
              <a:t>National stakeholder workshop organized to review the draft standards</a:t>
            </a:r>
          </a:p>
          <a:p>
            <a:pPr algn="just"/>
            <a:r>
              <a:rPr lang="en-US" sz="2400" dirty="0"/>
              <a:t>National Technical review committee (NTC) formed and hosted by GSA to review the draft standards</a:t>
            </a:r>
          </a:p>
          <a:p>
            <a:pPr algn="just"/>
            <a:r>
              <a:rPr lang="en-US" sz="2400" dirty="0"/>
              <a:t>Draft standards from (NTC) sent back to selected independent experts for review</a:t>
            </a:r>
          </a:p>
          <a:p>
            <a:pPr algn="just"/>
            <a:r>
              <a:rPr lang="en-US" sz="2400" dirty="0"/>
              <a:t>Comments reviewed by NTC and incorporated into the Draft Standards, finalized and published</a:t>
            </a:r>
          </a:p>
          <a:p>
            <a:endParaRPr lang="en-US" dirty="0"/>
          </a:p>
        </p:txBody>
      </p:sp>
    </p:spTree>
    <p:extLst>
      <p:ext uri="{BB962C8B-B14F-4D97-AF65-F5344CB8AC3E}">
        <p14:creationId xmlns:p14="http://schemas.microsoft.com/office/powerpoint/2010/main" val="704720490"/>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975</TotalTime>
  <Words>2450</Words>
  <Application>Microsoft Office PowerPoint</Application>
  <PresentationFormat>Widescreen</PresentationFormat>
  <Paragraphs>261</Paragraphs>
  <Slides>23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23</vt:i4>
      </vt:variant>
    </vt:vector>
  </HeadingPairs>
  <TitlesOfParts>
    <vt:vector size="30" baseType="lpstr">
      <vt:lpstr>Arial</vt:lpstr>
      <vt:lpstr>Calibri</vt:lpstr>
      <vt:lpstr>Times New Roman</vt:lpstr>
      <vt:lpstr>Trebuchet MS</vt:lpstr>
      <vt:lpstr>Wingdings</vt:lpstr>
      <vt:lpstr>Wingdings 3</vt:lpstr>
      <vt:lpstr>Facet</vt:lpstr>
      <vt:lpstr>CLEAN AIR -KNUST SUMMER SCHOOL:   AIR POLLUTION AND EMISSIONS STANDARD AND REGULATIONS IN GHANA </vt:lpstr>
      <vt:lpstr>Presentation Outline</vt:lpstr>
      <vt:lpstr>What is a Standard &amp; why are they Important? </vt:lpstr>
      <vt:lpstr>EPA’S Mandate </vt:lpstr>
      <vt:lpstr>EPA’S Mandate (11) </vt:lpstr>
      <vt:lpstr>Why the need for Environmental Quality Standards</vt:lpstr>
      <vt:lpstr>Burden of Disease- Cont’n</vt:lpstr>
      <vt:lpstr>Technical Guidance Used to Derive the Environmental Quality Standards</vt:lpstr>
      <vt:lpstr>Standard Processes- Cont’n</vt:lpstr>
      <vt:lpstr>The Ghana Environmental Quality Standards</vt:lpstr>
      <vt:lpstr>Ghana Standard for Environment and Health protection-Requirements for Ambient Air Quality and Point Source/Stack Emissions Standards (GS 1236, 2019)</vt:lpstr>
      <vt:lpstr>Requirements for point source/stack emissions  </vt:lpstr>
      <vt:lpstr>Typical pollutants and text methods</vt:lpstr>
      <vt:lpstr>Requirements for Ambient Air quality &amp; Fenceline AQ </vt:lpstr>
      <vt:lpstr>Requirements for AAQ and Point Source Emissions- Cont’n</vt:lpstr>
      <vt:lpstr>Motor vehicle emissions Standard (GS 1219, 2018) </vt:lpstr>
      <vt:lpstr>Motor Vehicle Emission Standard- Cont’n</vt:lpstr>
      <vt:lpstr>Emission requirements for vehicles based on fuel type </vt:lpstr>
      <vt:lpstr>Emission requirements for motorcycles</vt:lpstr>
      <vt:lpstr>MVES and GRTR, 2012. LI 2180</vt:lpstr>
      <vt:lpstr>Regulations</vt:lpstr>
      <vt:lpstr>Conclusions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ENVIRONMENTAL QUALITY STANDARDS AND REGULATIONS IN GHANA</dc:title>
  <dc:creator>EQ</dc:creator>
  <cp:lastModifiedBy>Emmanuel Appoh</cp:lastModifiedBy>
  <cp:revision>64</cp:revision>
  <dcterms:created xsi:type="dcterms:W3CDTF">2019-08-04T17:14:09Z</dcterms:created>
  <dcterms:modified xsi:type="dcterms:W3CDTF">2023-10-28T18:50:34Z</dcterms:modified>
</cp:coreProperties>
</file>