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276" r:id="rId3"/>
    <p:sldId id="257" r:id="rId4"/>
    <p:sldId id="283" r:id="rId5"/>
    <p:sldId id="278" r:id="rId6"/>
    <p:sldId id="284" r:id="rId7"/>
    <p:sldId id="281" r:id="rId8"/>
    <p:sldId id="286" r:id="rId9"/>
    <p:sldId id="282" r:id="rId10"/>
    <p:sldId id="287" r:id="rId11"/>
    <p:sldId id="288" r:id="rId12"/>
    <p:sldId id="289" r:id="rId13"/>
    <p:sldId id="290" r:id="rId14"/>
    <p:sldId id="291" r:id="rId15"/>
    <p:sldId id="295" r:id="rId16"/>
    <p:sldId id="293" r:id="rId17"/>
    <p:sldId id="294" r:id="rId18"/>
    <p:sldId id="292" r:id="rId19"/>
    <p:sldId id="29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515"/>
    <a:srgbClr val="080808"/>
    <a:srgbClr val="CF7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8" autoAdjust="0"/>
    <p:restoredTop sz="94660"/>
  </p:normalViewPr>
  <p:slideViewPr>
    <p:cSldViewPr snapToGrid="0">
      <p:cViewPr varScale="1">
        <p:scale>
          <a:sx n="82" d="100"/>
          <a:sy n="82" d="100"/>
        </p:scale>
        <p:origin x="533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B569DF-F99C-43DF-8FF0-2174E3419092}" type="doc">
      <dgm:prSet loTypeId="urn:microsoft.com/office/officeart/2005/8/layout/matrix1" loCatId="matrix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533FC2-2CE9-4F4A-965D-152EEBF9D8AC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Specific Objectives</a:t>
          </a:r>
        </a:p>
      </dgm:t>
    </dgm:pt>
    <dgm:pt modelId="{217E8FBD-7539-4287-9CAC-9B7E29D75945}" type="parTrans" cxnId="{D20322DB-833D-4FB2-9DEB-58635349DBAE}">
      <dgm:prSet/>
      <dgm:spPr/>
      <dgm:t>
        <a:bodyPr/>
        <a:lstStyle/>
        <a:p>
          <a:pPr algn="ctr"/>
          <a:endParaRPr lang="en-US"/>
        </a:p>
      </dgm:t>
    </dgm:pt>
    <dgm:pt modelId="{B2BF1082-2D40-4E7F-AE34-74DB9ED690EB}" type="sibTrans" cxnId="{D20322DB-833D-4FB2-9DEB-58635349DBAE}">
      <dgm:prSet/>
      <dgm:spPr/>
      <dgm:t>
        <a:bodyPr/>
        <a:lstStyle/>
        <a:p>
          <a:pPr algn="ctr"/>
          <a:endParaRPr lang="en-US"/>
        </a:p>
      </dgm:t>
    </dgm:pt>
    <dgm:pt modelId="{4D32E9BE-2353-47A7-BDA5-3964D2244A8B}">
      <dgm:prSet phldrT="[Text]"/>
      <dgm:spPr>
        <a:solidFill>
          <a:schemeClr val="accent2"/>
        </a:solidFill>
      </dgm:spPr>
      <dgm:t>
        <a:bodyPr/>
        <a:lstStyle/>
        <a:p>
          <a:pPr algn="ctr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Identify the (CA) practices used by smallholder farmers in the study district to mitigate the adverse impacts of climate change</a:t>
          </a:r>
        </a:p>
      </dgm:t>
    </dgm:pt>
    <dgm:pt modelId="{EF2BF06C-FA30-417D-A797-B5FC0C83229B}" type="parTrans" cxnId="{92605B6B-68A5-4895-A175-46BEB7208B7A}">
      <dgm:prSet/>
      <dgm:spPr/>
      <dgm:t>
        <a:bodyPr/>
        <a:lstStyle/>
        <a:p>
          <a:pPr algn="ctr"/>
          <a:endParaRPr lang="en-US"/>
        </a:p>
      </dgm:t>
    </dgm:pt>
    <dgm:pt modelId="{8E8CA13C-9E41-43AD-A1C1-3375B4B044DD}" type="sibTrans" cxnId="{92605B6B-68A5-4895-A175-46BEB7208B7A}">
      <dgm:prSet/>
      <dgm:spPr/>
      <dgm:t>
        <a:bodyPr/>
        <a:lstStyle/>
        <a:p>
          <a:pPr algn="ctr"/>
          <a:endParaRPr lang="en-US"/>
        </a:p>
      </dgm:t>
    </dgm:pt>
    <dgm:pt modelId="{13DF49DA-DB8B-43C1-9D6E-6AACB6C9740F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</a:p>
        <a:p>
          <a:pPr algn="ctr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Assess the effectiveness of the identified CA practices used by smallholder farmers in the study district.</a:t>
          </a:r>
        </a:p>
      </dgm:t>
    </dgm:pt>
    <dgm:pt modelId="{90C24B88-631D-4065-9827-C63FD9BE9149}" type="parTrans" cxnId="{BAB01A4D-2363-4314-A421-B5A04875BFC3}">
      <dgm:prSet/>
      <dgm:spPr/>
      <dgm:t>
        <a:bodyPr/>
        <a:lstStyle/>
        <a:p>
          <a:pPr algn="ctr"/>
          <a:endParaRPr lang="en-US"/>
        </a:p>
      </dgm:t>
    </dgm:pt>
    <dgm:pt modelId="{76FE87C1-EBEB-4065-9A3C-635330C00A75}" type="sibTrans" cxnId="{BAB01A4D-2363-4314-A421-B5A04875BFC3}">
      <dgm:prSet/>
      <dgm:spPr/>
      <dgm:t>
        <a:bodyPr/>
        <a:lstStyle/>
        <a:p>
          <a:pPr algn="ctr"/>
          <a:endParaRPr lang="en-US"/>
        </a:p>
      </dgm:t>
    </dgm:pt>
    <dgm:pt modelId="{499840D6-5154-4D12-9891-96503570924A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 algn="ctr">
            <a:buFont typeface="+mj-lt"/>
            <a:buAutoNum type="arabicPeriod"/>
          </a:pP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>
            <a:buFont typeface="+mj-lt"/>
            <a:buAutoNum type="arabicPeriod"/>
          </a:pP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Assess the socioeconomic factors affecting the adoption of the CA practices.</a:t>
          </a:r>
        </a:p>
      </dgm:t>
    </dgm:pt>
    <dgm:pt modelId="{49215579-1038-4B0D-9C16-F8C776EC2284}" type="parTrans" cxnId="{0EBAF3C9-BF35-444A-B78E-57C3D4BFD3B5}">
      <dgm:prSet/>
      <dgm:spPr/>
      <dgm:t>
        <a:bodyPr/>
        <a:lstStyle/>
        <a:p>
          <a:pPr algn="ctr"/>
          <a:endParaRPr lang="en-US"/>
        </a:p>
      </dgm:t>
    </dgm:pt>
    <dgm:pt modelId="{42891462-CC2F-416D-B18C-4B0C842B44BB}" type="sibTrans" cxnId="{0EBAF3C9-BF35-444A-B78E-57C3D4BFD3B5}">
      <dgm:prSet/>
      <dgm:spPr/>
      <dgm:t>
        <a:bodyPr/>
        <a:lstStyle/>
        <a:p>
          <a:pPr algn="ctr"/>
          <a:endParaRPr lang="en-US"/>
        </a:p>
      </dgm:t>
    </dgm:pt>
    <dgm:pt modelId="{CFB7C205-DBED-4F74-91D1-EE3BB3A9D659}">
      <dgm:prSet phldrT="[Text]"/>
      <dgm:spPr/>
      <dgm:t>
        <a:bodyPr/>
        <a:lstStyle/>
        <a:p>
          <a:pPr algn="ctr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Determine the barriers militating against the adoption of the CA practices. </a:t>
          </a:r>
        </a:p>
      </dgm:t>
    </dgm:pt>
    <dgm:pt modelId="{DA48EED4-FB62-43CF-9F43-801DCDEFF239}" type="parTrans" cxnId="{206762CD-726C-4C72-9065-A3D5C454E6A8}">
      <dgm:prSet/>
      <dgm:spPr/>
      <dgm:t>
        <a:bodyPr/>
        <a:lstStyle/>
        <a:p>
          <a:pPr algn="ctr"/>
          <a:endParaRPr lang="en-US"/>
        </a:p>
      </dgm:t>
    </dgm:pt>
    <dgm:pt modelId="{C68004DD-12BF-4BFB-A744-F4321880ACBC}" type="sibTrans" cxnId="{206762CD-726C-4C72-9065-A3D5C454E6A8}">
      <dgm:prSet/>
      <dgm:spPr/>
      <dgm:t>
        <a:bodyPr/>
        <a:lstStyle/>
        <a:p>
          <a:pPr algn="ctr"/>
          <a:endParaRPr lang="en-US"/>
        </a:p>
      </dgm:t>
    </dgm:pt>
    <dgm:pt modelId="{8B2B232D-A20C-4C25-AC5F-6DF635C0523E}" type="pres">
      <dgm:prSet presAssocID="{EBB569DF-F99C-43DF-8FF0-2174E341909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688542-FBEE-4671-AF62-0336EC5E0545}" type="pres">
      <dgm:prSet presAssocID="{EBB569DF-F99C-43DF-8FF0-2174E3419092}" presName="matrix" presStyleCnt="0"/>
      <dgm:spPr/>
    </dgm:pt>
    <dgm:pt modelId="{D0B007B3-B986-4BCD-B659-8569D3F3F870}" type="pres">
      <dgm:prSet presAssocID="{EBB569DF-F99C-43DF-8FF0-2174E3419092}" presName="tile1" presStyleLbl="node1" presStyleIdx="0" presStyleCnt="4" custLinFactNeighborX="-4524" custLinFactNeighborY="-13499"/>
      <dgm:spPr/>
    </dgm:pt>
    <dgm:pt modelId="{FE240D2F-D969-4FA2-A3AB-C8B99F29DF9D}" type="pres">
      <dgm:prSet presAssocID="{EBB569DF-F99C-43DF-8FF0-2174E341909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02B70C4-0769-42A5-A0E6-6C7B4ED4E3D2}" type="pres">
      <dgm:prSet presAssocID="{EBB569DF-F99C-43DF-8FF0-2174E3419092}" presName="tile2" presStyleLbl="node1" presStyleIdx="1" presStyleCnt="4"/>
      <dgm:spPr/>
    </dgm:pt>
    <dgm:pt modelId="{4C7DC79D-BDB7-4CAA-A08F-D45AFEBE8B13}" type="pres">
      <dgm:prSet presAssocID="{EBB569DF-F99C-43DF-8FF0-2174E341909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FF0648D-D9A5-4D06-94B1-26475E6C03E1}" type="pres">
      <dgm:prSet presAssocID="{EBB569DF-F99C-43DF-8FF0-2174E3419092}" presName="tile3" presStyleLbl="node1" presStyleIdx="2" presStyleCnt="4"/>
      <dgm:spPr/>
    </dgm:pt>
    <dgm:pt modelId="{8C0C5AF9-28B9-4C6D-8397-189BB4E90CA8}" type="pres">
      <dgm:prSet presAssocID="{EBB569DF-F99C-43DF-8FF0-2174E341909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32A5198-7614-4BD2-82A2-BC0578C77ED7}" type="pres">
      <dgm:prSet presAssocID="{EBB569DF-F99C-43DF-8FF0-2174E3419092}" presName="tile4" presStyleLbl="node1" presStyleIdx="3" presStyleCnt="4" custLinFactNeighborX="4130" custLinFactNeighborY="27929"/>
      <dgm:spPr/>
    </dgm:pt>
    <dgm:pt modelId="{7CD880CE-3407-475C-9DEF-6F9BBDB4CB6D}" type="pres">
      <dgm:prSet presAssocID="{EBB569DF-F99C-43DF-8FF0-2174E341909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F08B153-8771-4805-B3D5-9D0B00FD649E}" type="pres">
      <dgm:prSet presAssocID="{EBB569DF-F99C-43DF-8FF0-2174E3419092}" presName="centerTile" presStyleLbl="fgShp" presStyleIdx="0" presStyleCnt="1" custLinFactNeighborY="0">
        <dgm:presLayoutVars>
          <dgm:chMax val="0"/>
          <dgm:chPref val="0"/>
        </dgm:presLayoutVars>
      </dgm:prSet>
      <dgm:spPr/>
    </dgm:pt>
  </dgm:ptLst>
  <dgm:cxnLst>
    <dgm:cxn modelId="{0C1DEA0D-92FC-4F83-91DE-C020C1B14EA0}" type="presOf" srcId="{CFB7C205-DBED-4F74-91D1-EE3BB3A9D659}" destId="{7CD880CE-3407-475C-9DEF-6F9BBDB4CB6D}" srcOrd="1" destOrd="0" presId="urn:microsoft.com/office/officeart/2005/8/layout/matrix1"/>
    <dgm:cxn modelId="{10455C5C-63B2-466F-B672-C06799249E03}" type="presOf" srcId="{FF533FC2-2CE9-4F4A-965D-152EEBF9D8AC}" destId="{EF08B153-8771-4805-B3D5-9D0B00FD649E}" srcOrd="0" destOrd="0" presId="urn:microsoft.com/office/officeart/2005/8/layout/matrix1"/>
    <dgm:cxn modelId="{06558B41-7CCB-47B4-A17C-C099A59F40FB}" type="presOf" srcId="{499840D6-5154-4D12-9891-96503570924A}" destId="{4FF0648D-D9A5-4D06-94B1-26475E6C03E1}" srcOrd="0" destOrd="0" presId="urn:microsoft.com/office/officeart/2005/8/layout/matrix1"/>
    <dgm:cxn modelId="{92605B6B-68A5-4895-A175-46BEB7208B7A}" srcId="{FF533FC2-2CE9-4F4A-965D-152EEBF9D8AC}" destId="{4D32E9BE-2353-47A7-BDA5-3964D2244A8B}" srcOrd="0" destOrd="0" parTransId="{EF2BF06C-FA30-417D-A797-B5FC0C83229B}" sibTransId="{8E8CA13C-9E41-43AD-A1C1-3375B4B044DD}"/>
    <dgm:cxn modelId="{CD35FA6C-463A-481C-936C-62D8E3DBD745}" type="presOf" srcId="{4D32E9BE-2353-47A7-BDA5-3964D2244A8B}" destId="{D0B007B3-B986-4BCD-B659-8569D3F3F870}" srcOrd="0" destOrd="0" presId="urn:microsoft.com/office/officeart/2005/8/layout/matrix1"/>
    <dgm:cxn modelId="{BAB01A4D-2363-4314-A421-B5A04875BFC3}" srcId="{FF533FC2-2CE9-4F4A-965D-152EEBF9D8AC}" destId="{13DF49DA-DB8B-43C1-9D6E-6AACB6C9740F}" srcOrd="1" destOrd="0" parTransId="{90C24B88-631D-4065-9827-C63FD9BE9149}" sibTransId="{76FE87C1-EBEB-4065-9A3C-635330C00A75}"/>
    <dgm:cxn modelId="{B88CA353-2E2B-4288-BA1B-887C8ED0DD75}" type="presOf" srcId="{EBB569DF-F99C-43DF-8FF0-2174E3419092}" destId="{8B2B232D-A20C-4C25-AC5F-6DF635C0523E}" srcOrd="0" destOrd="0" presId="urn:microsoft.com/office/officeart/2005/8/layout/matrix1"/>
    <dgm:cxn modelId="{20BB3989-C442-49F4-AB42-418D41CCEE14}" type="presOf" srcId="{13DF49DA-DB8B-43C1-9D6E-6AACB6C9740F}" destId="{4C7DC79D-BDB7-4CAA-A08F-D45AFEBE8B13}" srcOrd="1" destOrd="0" presId="urn:microsoft.com/office/officeart/2005/8/layout/matrix1"/>
    <dgm:cxn modelId="{CD2733B5-8353-4B7B-80D9-2AEC4A977CD9}" type="presOf" srcId="{499840D6-5154-4D12-9891-96503570924A}" destId="{8C0C5AF9-28B9-4C6D-8397-189BB4E90CA8}" srcOrd="1" destOrd="0" presId="urn:microsoft.com/office/officeart/2005/8/layout/matrix1"/>
    <dgm:cxn modelId="{98C6BBC4-6532-4922-9845-F74DBC86B754}" type="presOf" srcId="{4D32E9BE-2353-47A7-BDA5-3964D2244A8B}" destId="{FE240D2F-D969-4FA2-A3AB-C8B99F29DF9D}" srcOrd="1" destOrd="0" presId="urn:microsoft.com/office/officeart/2005/8/layout/matrix1"/>
    <dgm:cxn modelId="{0EBAF3C9-BF35-444A-B78E-57C3D4BFD3B5}" srcId="{FF533FC2-2CE9-4F4A-965D-152EEBF9D8AC}" destId="{499840D6-5154-4D12-9891-96503570924A}" srcOrd="2" destOrd="0" parTransId="{49215579-1038-4B0D-9C16-F8C776EC2284}" sibTransId="{42891462-CC2F-416D-B18C-4B0C842B44BB}"/>
    <dgm:cxn modelId="{206762CD-726C-4C72-9065-A3D5C454E6A8}" srcId="{FF533FC2-2CE9-4F4A-965D-152EEBF9D8AC}" destId="{CFB7C205-DBED-4F74-91D1-EE3BB3A9D659}" srcOrd="3" destOrd="0" parTransId="{DA48EED4-FB62-43CF-9F43-801DCDEFF239}" sibTransId="{C68004DD-12BF-4BFB-A744-F4321880ACBC}"/>
    <dgm:cxn modelId="{D20322DB-833D-4FB2-9DEB-58635349DBAE}" srcId="{EBB569DF-F99C-43DF-8FF0-2174E3419092}" destId="{FF533FC2-2CE9-4F4A-965D-152EEBF9D8AC}" srcOrd="0" destOrd="0" parTransId="{217E8FBD-7539-4287-9CAC-9B7E29D75945}" sibTransId="{B2BF1082-2D40-4E7F-AE34-74DB9ED690EB}"/>
    <dgm:cxn modelId="{D2AE07EB-7137-4A78-A18C-9FEE5D95FDA0}" type="presOf" srcId="{CFB7C205-DBED-4F74-91D1-EE3BB3A9D659}" destId="{032A5198-7614-4BD2-82A2-BC0578C77ED7}" srcOrd="0" destOrd="0" presId="urn:microsoft.com/office/officeart/2005/8/layout/matrix1"/>
    <dgm:cxn modelId="{316A61F3-3D16-44B8-BB73-AEEA96578D22}" type="presOf" srcId="{13DF49DA-DB8B-43C1-9D6E-6AACB6C9740F}" destId="{402B70C4-0769-42A5-A0E6-6C7B4ED4E3D2}" srcOrd="0" destOrd="0" presId="urn:microsoft.com/office/officeart/2005/8/layout/matrix1"/>
    <dgm:cxn modelId="{65FBBB44-7ABF-4058-B8F5-812C3514DE97}" type="presParOf" srcId="{8B2B232D-A20C-4C25-AC5F-6DF635C0523E}" destId="{30688542-FBEE-4671-AF62-0336EC5E0545}" srcOrd="0" destOrd="0" presId="urn:microsoft.com/office/officeart/2005/8/layout/matrix1"/>
    <dgm:cxn modelId="{F0DB9A28-2A4E-477B-A83C-0E58B9301F2B}" type="presParOf" srcId="{30688542-FBEE-4671-AF62-0336EC5E0545}" destId="{D0B007B3-B986-4BCD-B659-8569D3F3F870}" srcOrd="0" destOrd="0" presId="urn:microsoft.com/office/officeart/2005/8/layout/matrix1"/>
    <dgm:cxn modelId="{34190A88-2E2B-4ADE-A206-10D87D9C7443}" type="presParOf" srcId="{30688542-FBEE-4671-AF62-0336EC5E0545}" destId="{FE240D2F-D969-4FA2-A3AB-C8B99F29DF9D}" srcOrd="1" destOrd="0" presId="urn:microsoft.com/office/officeart/2005/8/layout/matrix1"/>
    <dgm:cxn modelId="{D76F52A0-67BA-4B43-8281-2830EEE7DA3D}" type="presParOf" srcId="{30688542-FBEE-4671-AF62-0336EC5E0545}" destId="{402B70C4-0769-42A5-A0E6-6C7B4ED4E3D2}" srcOrd="2" destOrd="0" presId="urn:microsoft.com/office/officeart/2005/8/layout/matrix1"/>
    <dgm:cxn modelId="{FC52F530-3077-4EA3-A74B-FFD391886AE8}" type="presParOf" srcId="{30688542-FBEE-4671-AF62-0336EC5E0545}" destId="{4C7DC79D-BDB7-4CAA-A08F-D45AFEBE8B13}" srcOrd="3" destOrd="0" presId="urn:microsoft.com/office/officeart/2005/8/layout/matrix1"/>
    <dgm:cxn modelId="{4A93AE51-3C7B-4900-B5F7-05925542BDC5}" type="presParOf" srcId="{30688542-FBEE-4671-AF62-0336EC5E0545}" destId="{4FF0648D-D9A5-4D06-94B1-26475E6C03E1}" srcOrd="4" destOrd="0" presId="urn:microsoft.com/office/officeart/2005/8/layout/matrix1"/>
    <dgm:cxn modelId="{F7F20F5E-5A9B-42E0-989B-37E8C1DCB942}" type="presParOf" srcId="{30688542-FBEE-4671-AF62-0336EC5E0545}" destId="{8C0C5AF9-28B9-4C6D-8397-189BB4E90CA8}" srcOrd="5" destOrd="0" presId="urn:microsoft.com/office/officeart/2005/8/layout/matrix1"/>
    <dgm:cxn modelId="{1E8144AA-4676-4607-A38F-BDA3E20B93AA}" type="presParOf" srcId="{30688542-FBEE-4671-AF62-0336EC5E0545}" destId="{032A5198-7614-4BD2-82A2-BC0578C77ED7}" srcOrd="6" destOrd="0" presId="urn:microsoft.com/office/officeart/2005/8/layout/matrix1"/>
    <dgm:cxn modelId="{578BEAA5-3105-4435-8C71-DEB38D05904B}" type="presParOf" srcId="{30688542-FBEE-4671-AF62-0336EC5E0545}" destId="{7CD880CE-3407-475C-9DEF-6F9BBDB4CB6D}" srcOrd="7" destOrd="0" presId="urn:microsoft.com/office/officeart/2005/8/layout/matrix1"/>
    <dgm:cxn modelId="{1B6A76FB-E0B4-484C-B5AE-1F561FCC8D68}" type="presParOf" srcId="{8B2B232D-A20C-4C25-AC5F-6DF635C0523E}" destId="{EF08B153-8771-4805-B3D5-9D0B00FD649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2D5908-6DCA-477A-9FAE-A145B73F92B3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75226-4D2C-4762-BD29-860DD5D8FEAC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Objective 1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: Relative Importance Index, RII </a:t>
          </a:r>
        </a:p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	       (used to rank CA practices adopted by farmers)</a:t>
          </a:r>
        </a:p>
      </dgm:t>
    </dgm:pt>
    <dgm:pt modelId="{55C78B6A-8179-4DEE-98BA-8E432C3F139D}" type="parTrans" cxnId="{4B44B8C2-B588-48D3-AEDC-1262E7723690}">
      <dgm:prSet/>
      <dgm:spPr/>
      <dgm:t>
        <a:bodyPr/>
        <a:lstStyle/>
        <a:p>
          <a:endParaRPr lang="en-US"/>
        </a:p>
      </dgm:t>
    </dgm:pt>
    <dgm:pt modelId="{4EEA581C-01BE-4AC8-B2E2-E0E21010E20A}" type="sibTrans" cxnId="{4B44B8C2-B588-48D3-AEDC-1262E7723690}">
      <dgm:prSet/>
      <dgm:spPr/>
      <dgm:t>
        <a:bodyPr/>
        <a:lstStyle/>
        <a:p>
          <a:endParaRPr lang="en-US"/>
        </a:p>
      </dgm:t>
    </dgm:pt>
    <dgm:pt modelId="{5E436D81-9CA3-4357-B44A-00342DB0AFD7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Objective 2: </a:t>
          </a: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Weighted Average Index and Hybrid  Decision Support Tool 	       	       	       (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used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to quantify farme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rs’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perceptions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on the effectiveness of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CA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		       practices as well as Deterministic and probabilistic model approach)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D4BF72-6C7F-4012-8802-CFFCBA7DB9D2}" type="parTrans" cxnId="{F390C904-B15C-40E5-BA27-4416149FFB26}">
      <dgm:prSet/>
      <dgm:spPr/>
      <dgm:t>
        <a:bodyPr/>
        <a:lstStyle/>
        <a:p>
          <a:endParaRPr lang="en-US"/>
        </a:p>
      </dgm:t>
    </dgm:pt>
    <dgm:pt modelId="{1FC7B27C-BC34-41D2-9E94-82E6EED63943}" type="sibTrans" cxnId="{F390C904-B15C-40E5-BA27-4416149FFB26}">
      <dgm:prSet/>
      <dgm:spPr/>
      <dgm:t>
        <a:bodyPr/>
        <a:lstStyle/>
        <a:p>
          <a:endParaRPr lang="en-US"/>
        </a:p>
      </dgm:t>
    </dgm:pt>
    <dgm:pt modelId="{A9CF2206-D9D3-43C2-8672-5F28FC63E2F1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Objective 3: Binary Logistic Regression, BLR</a:t>
          </a:r>
        </a:p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	       (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analyze the influence of socioeconomic factors on farmer CA adoption)</a:t>
          </a:r>
        </a:p>
      </dgm:t>
    </dgm:pt>
    <dgm:pt modelId="{31F1A3E2-565D-4B9E-B436-EE1E2AB4B38B}" type="parTrans" cxnId="{25ECB744-B14D-4EB6-AE3B-444CDEBCAC9E}">
      <dgm:prSet/>
      <dgm:spPr/>
      <dgm:t>
        <a:bodyPr/>
        <a:lstStyle/>
        <a:p>
          <a:endParaRPr lang="en-US"/>
        </a:p>
      </dgm:t>
    </dgm:pt>
    <dgm:pt modelId="{6283EEDE-C239-4631-B9DF-1D22DAEAC4F4}" type="sibTrans" cxnId="{25ECB744-B14D-4EB6-AE3B-444CDEBCAC9E}">
      <dgm:prSet/>
      <dgm:spPr/>
      <dgm:t>
        <a:bodyPr/>
        <a:lstStyle/>
        <a:p>
          <a:endParaRPr lang="en-US"/>
        </a:p>
      </dgm:t>
    </dgm:pt>
    <dgm:pt modelId="{C00462E0-EED6-4456-AD91-20B2C70C1319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Objective 4: </a:t>
          </a: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Problem Confrontation Index, PCI</a:t>
          </a:r>
        </a:p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	       (used to d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etermine the barriers militating against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CA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adoption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3D726-7B5B-493F-A851-C5E18F385684}" type="parTrans" cxnId="{44792280-50CB-4BAF-BE11-F01B87C8CE07}">
      <dgm:prSet/>
      <dgm:spPr/>
      <dgm:t>
        <a:bodyPr/>
        <a:lstStyle/>
        <a:p>
          <a:endParaRPr lang="en-US"/>
        </a:p>
      </dgm:t>
    </dgm:pt>
    <dgm:pt modelId="{591A478C-C883-48A8-865D-522BCD108DC4}" type="sibTrans" cxnId="{44792280-50CB-4BAF-BE11-F01B87C8CE07}">
      <dgm:prSet/>
      <dgm:spPr/>
      <dgm:t>
        <a:bodyPr/>
        <a:lstStyle/>
        <a:p>
          <a:endParaRPr lang="en-US"/>
        </a:p>
      </dgm:t>
    </dgm:pt>
    <dgm:pt modelId="{A6491115-BA1C-4A16-AE5D-1CEB1900CF30}" type="pres">
      <dgm:prSet presAssocID="{672D5908-6DCA-477A-9FAE-A145B73F92B3}" presName="outerComposite" presStyleCnt="0">
        <dgm:presLayoutVars>
          <dgm:chMax val="5"/>
          <dgm:dir/>
          <dgm:resizeHandles val="exact"/>
        </dgm:presLayoutVars>
      </dgm:prSet>
      <dgm:spPr/>
    </dgm:pt>
    <dgm:pt modelId="{FAEA761B-D9B6-4884-B281-E5562C6A3AE1}" type="pres">
      <dgm:prSet presAssocID="{672D5908-6DCA-477A-9FAE-A145B73F92B3}" presName="dummyMaxCanvas" presStyleCnt="0">
        <dgm:presLayoutVars/>
      </dgm:prSet>
      <dgm:spPr/>
    </dgm:pt>
    <dgm:pt modelId="{BE538C25-F82F-4A07-9E5B-54B658DA978D}" type="pres">
      <dgm:prSet presAssocID="{672D5908-6DCA-477A-9FAE-A145B73F92B3}" presName="FourNodes_1" presStyleLbl="node1" presStyleIdx="0" presStyleCnt="4">
        <dgm:presLayoutVars>
          <dgm:bulletEnabled val="1"/>
        </dgm:presLayoutVars>
      </dgm:prSet>
      <dgm:spPr/>
    </dgm:pt>
    <dgm:pt modelId="{F37DE930-3F99-49C8-A15A-36BB406CDA08}" type="pres">
      <dgm:prSet presAssocID="{672D5908-6DCA-477A-9FAE-A145B73F92B3}" presName="FourNodes_2" presStyleLbl="node1" presStyleIdx="1" presStyleCnt="4" custLinFactNeighborX="333" custLinFactNeighborY="-506">
        <dgm:presLayoutVars>
          <dgm:bulletEnabled val="1"/>
        </dgm:presLayoutVars>
      </dgm:prSet>
      <dgm:spPr/>
    </dgm:pt>
    <dgm:pt modelId="{4305F5C6-771D-4AA0-9F27-0B7FAC671F92}" type="pres">
      <dgm:prSet presAssocID="{672D5908-6DCA-477A-9FAE-A145B73F92B3}" presName="FourNodes_3" presStyleLbl="node1" presStyleIdx="2" presStyleCnt="4">
        <dgm:presLayoutVars>
          <dgm:bulletEnabled val="1"/>
        </dgm:presLayoutVars>
      </dgm:prSet>
      <dgm:spPr/>
    </dgm:pt>
    <dgm:pt modelId="{83316817-F070-4EB5-87A9-48AB14534384}" type="pres">
      <dgm:prSet presAssocID="{672D5908-6DCA-477A-9FAE-A145B73F92B3}" presName="FourNodes_4" presStyleLbl="node1" presStyleIdx="3" presStyleCnt="4">
        <dgm:presLayoutVars>
          <dgm:bulletEnabled val="1"/>
        </dgm:presLayoutVars>
      </dgm:prSet>
      <dgm:spPr/>
    </dgm:pt>
    <dgm:pt modelId="{EE6180AF-70C1-4580-B1F1-AFC028353453}" type="pres">
      <dgm:prSet presAssocID="{672D5908-6DCA-477A-9FAE-A145B73F92B3}" presName="FourConn_1-2" presStyleLbl="fgAccFollowNode1" presStyleIdx="0" presStyleCnt="3">
        <dgm:presLayoutVars>
          <dgm:bulletEnabled val="1"/>
        </dgm:presLayoutVars>
      </dgm:prSet>
      <dgm:spPr/>
    </dgm:pt>
    <dgm:pt modelId="{63D631DF-9153-43EB-907B-5BA219F274B1}" type="pres">
      <dgm:prSet presAssocID="{672D5908-6DCA-477A-9FAE-A145B73F92B3}" presName="FourConn_2-3" presStyleLbl="fgAccFollowNode1" presStyleIdx="1" presStyleCnt="3">
        <dgm:presLayoutVars>
          <dgm:bulletEnabled val="1"/>
        </dgm:presLayoutVars>
      </dgm:prSet>
      <dgm:spPr/>
    </dgm:pt>
    <dgm:pt modelId="{3F4827CA-C257-49A2-9F78-79DD28F2A694}" type="pres">
      <dgm:prSet presAssocID="{672D5908-6DCA-477A-9FAE-A145B73F92B3}" presName="FourConn_3-4" presStyleLbl="fgAccFollowNode1" presStyleIdx="2" presStyleCnt="3">
        <dgm:presLayoutVars>
          <dgm:bulletEnabled val="1"/>
        </dgm:presLayoutVars>
      </dgm:prSet>
      <dgm:spPr/>
    </dgm:pt>
    <dgm:pt modelId="{A35EAB8A-D0CE-4555-ACF1-E259B17A4082}" type="pres">
      <dgm:prSet presAssocID="{672D5908-6DCA-477A-9FAE-A145B73F92B3}" presName="FourNodes_1_text" presStyleLbl="node1" presStyleIdx="3" presStyleCnt="4">
        <dgm:presLayoutVars>
          <dgm:bulletEnabled val="1"/>
        </dgm:presLayoutVars>
      </dgm:prSet>
      <dgm:spPr/>
    </dgm:pt>
    <dgm:pt modelId="{43CAF573-7672-44E9-A82E-4CA9526C9BCB}" type="pres">
      <dgm:prSet presAssocID="{672D5908-6DCA-477A-9FAE-A145B73F92B3}" presName="FourNodes_2_text" presStyleLbl="node1" presStyleIdx="3" presStyleCnt="4">
        <dgm:presLayoutVars>
          <dgm:bulletEnabled val="1"/>
        </dgm:presLayoutVars>
      </dgm:prSet>
      <dgm:spPr/>
    </dgm:pt>
    <dgm:pt modelId="{E73B6096-170D-4BC2-B9EE-956C36BE80F9}" type="pres">
      <dgm:prSet presAssocID="{672D5908-6DCA-477A-9FAE-A145B73F92B3}" presName="FourNodes_3_text" presStyleLbl="node1" presStyleIdx="3" presStyleCnt="4">
        <dgm:presLayoutVars>
          <dgm:bulletEnabled val="1"/>
        </dgm:presLayoutVars>
      </dgm:prSet>
      <dgm:spPr/>
    </dgm:pt>
    <dgm:pt modelId="{31708105-2264-40F5-9F42-FCF75068284E}" type="pres">
      <dgm:prSet presAssocID="{672D5908-6DCA-477A-9FAE-A145B73F92B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390C904-B15C-40E5-BA27-4416149FFB26}" srcId="{672D5908-6DCA-477A-9FAE-A145B73F92B3}" destId="{5E436D81-9CA3-4357-B44A-00342DB0AFD7}" srcOrd="1" destOrd="0" parTransId="{8AD4BF72-6C7F-4012-8802-CFFCBA7DB9D2}" sibTransId="{1FC7B27C-BC34-41D2-9E94-82E6EED63943}"/>
    <dgm:cxn modelId="{106A210A-1569-48CA-82E9-4E0948E90C8D}" type="presOf" srcId="{8B175226-4D2C-4762-BD29-860DD5D8FEAC}" destId="{BE538C25-F82F-4A07-9E5B-54B658DA978D}" srcOrd="0" destOrd="0" presId="urn:microsoft.com/office/officeart/2005/8/layout/vProcess5"/>
    <dgm:cxn modelId="{8CF4EF10-8282-4AF7-BAD4-08558D9EB691}" type="presOf" srcId="{A9CF2206-D9D3-43C2-8672-5F28FC63E2F1}" destId="{4305F5C6-771D-4AA0-9F27-0B7FAC671F92}" srcOrd="0" destOrd="0" presId="urn:microsoft.com/office/officeart/2005/8/layout/vProcess5"/>
    <dgm:cxn modelId="{56B1EE28-0880-48AB-9B96-15DDDBCFD52F}" type="presOf" srcId="{4EEA581C-01BE-4AC8-B2E2-E0E21010E20A}" destId="{EE6180AF-70C1-4580-B1F1-AFC028353453}" srcOrd="0" destOrd="0" presId="urn:microsoft.com/office/officeart/2005/8/layout/vProcess5"/>
    <dgm:cxn modelId="{DF7DC429-C7CD-4CF1-A66C-5A3C093315C8}" type="presOf" srcId="{C00462E0-EED6-4456-AD91-20B2C70C1319}" destId="{31708105-2264-40F5-9F42-FCF75068284E}" srcOrd="1" destOrd="0" presId="urn:microsoft.com/office/officeart/2005/8/layout/vProcess5"/>
    <dgm:cxn modelId="{1DF31942-B3F7-4C30-A353-CCE17E7566F8}" type="presOf" srcId="{5E436D81-9CA3-4357-B44A-00342DB0AFD7}" destId="{F37DE930-3F99-49C8-A15A-36BB406CDA08}" srcOrd="0" destOrd="0" presId="urn:microsoft.com/office/officeart/2005/8/layout/vProcess5"/>
    <dgm:cxn modelId="{25ECB744-B14D-4EB6-AE3B-444CDEBCAC9E}" srcId="{672D5908-6DCA-477A-9FAE-A145B73F92B3}" destId="{A9CF2206-D9D3-43C2-8672-5F28FC63E2F1}" srcOrd="2" destOrd="0" parTransId="{31F1A3E2-565D-4B9E-B436-EE1E2AB4B38B}" sibTransId="{6283EEDE-C239-4631-B9DF-1D22DAEAC4F4}"/>
    <dgm:cxn modelId="{916FF565-D861-437A-89FA-61D16A1AF0AE}" type="presOf" srcId="{5E436D81-9CA3-4357-B44A-00342DB0AFD7}" destId="{43CAF573-7672-44E9-A82E-4CA9526C9BCB}" srcOrd="1" destOrd="0" presId="urn:microsoft.com/office/officeart/2005/8/layout/vProcess5"/>
    <dgm:cxn modelId="{0594B954-301F-4E31-8E10-90CBA9377F8B}" type="presOf" srcId="{C00462E0-EED6-4456-AD91-20B2C70C1319}" destId="{83316817-F070-4EB5-87A9-48AB14534384}" srcOrd="0" destOrd="0" presId="urn:microsoft.com/office/officeart/2005/8/layout/vProcess5"/>
    <dgm:cxn modelId="{44792280-50CB-4BAF-BE11-F01B87C8CE07}" srcId="{672D5908-6DCA-477A-9FAE-A145B73F92B3}" destId="{C00462E0-EED6-4456-AD91-20B2C70C1319}" srcOrd="3" destOrd="0" parTransId="{F663D726-7B5B-493F-A851-C5E18F385684}" sibTransId="{591A478C-C883-48A8-865D-522BCD108DC4}"/>
    <dgm:cxn modelId="{F4642F80-394C-4016-B70A-D8CB6D59E05D}" type="presOf" srcId="{A9CF2206-D9D3-43C2-8672-5F28FC63E2F1}" destId="{E73B6096-170D-4BC2-B9EE-956C36BE80F9}" srcOrd="1" destOrd="0" presId="urn:microsoft.com/office/officeart/2005/8/layout/vProcess5"/>
    <dgm:cxn modelId="{6BE49B86-B6E5-4510-A4C7-E298A56BAA82}" type="presOf" srcId="{6283EEDE-C239-4631-B9DF-1D22DAEAC4F4}" destId="{3F4827CA-C257-49A2-9F78-79DD28F2A694}" srcOrd="0" destOrd="0" presId="urn:microsoft.com/office/officeart/2005/8/layout/vProcess5"/>
    <dgm:cxn modelId="{08621193-192B-4D7D-BCE4-C79D7F2FA5F3}" type="presOf" srcId="{672D5908-6DCA-477A-9FAE-A145B73F92B3}" destId="{A6491115-BA1C-4A16-AE5D-1CEB1900CF30}" srcOrd="0" destOrd="0" presId="urn:microsoft.com/office/officeart/2005/8/layout/vProcess5"/>
    <dgm:cxn modelId="{4B44B8C2-B588-48D3-AEDC-1262E7723690}" srcId="{672D5908-6DCA-477A-9FAE-A145B73F92B3}" destId="{8B175226-4D2C-4762-BD29-860DD5D8FEAC}" srcOrd="0" destOrd="0" parTransId="{55C78B6A-8179-4DEE-98BA-8E432C3F139D}" sibTransId="{4EEA581C-01BE-4AC8-B2E2-E0E21010E20A}"/>
    <dgm:cxn modelId="{66FAACCE-50A8-4017-A09E-E22FDEA20F3C}" type="presOf" srcId="{1FC7B27C-BC34-41D2-9E94-82E6EED63943}" destId="{63D631DF-9153-43EB-907B-5BA219F274B1}" srcOrd="0" destOrd="0" presId="urn:microsoft.com/office/officeart/2005/8/layout/vProcess5"/>
    <dgm:cxn modelId="{EE9AEFDC-75C3-448B-9E24-546FCD6B7DF8}" type="presOf" srcId="{8B175226-4D2C-4762-BD29-860DD5D8FEAC}" destId="{A35EAB8A-D0CE-4555-ACF1-E259B17A4082}" srcOrd="1" destOrd="0" presId="urn:microsoft.com/office/officeart/2005/8/layout/vProcess5"/>
    <dgm:cxn modelId="{767A9B56-1B3F-4D3F-86CA-E2E74A7040B9}" type="presParOf" srcId="{A6491115-BA1C-4A16-AE5D-1CEB1900CF30}" destId="{FAEA761B-D9B6-4884-B281-E5562C6A3AE1}" srcOrd="0" destOrd="0" presId="urn:microsoft.com/office/officeart/2005/8/layout/vProcess5"/>
    <dgm:cxn modelId="{7D2B23E5-AFDE-4447-82E8-19586189DC72}" type="presParOf" srcId="{A6491115-BA1C-4A16-AE5D-1CEB1900CF30}" destId="{BE538C25-F82F-4A07-9E5B-54B658DA978D}" srcOrd="1" destOrd="0" presId="urn:microsoft.com/office/officeart/2005/8/layout/vProcess5"/>
    <dgm:cxn modelId="{AF93F141-ED48-4974-A412-CA59E49B90B5}" type="presParOf" srcId="{A6491115-BA1C-4A16-AE5D-1CEB1900CF30}" destId="{F37DE930-3F99-49C8-A15A-36BB406CDA08}" srcOrd="2" destOrd="0" presId="urn:microsoft.com/office/officeart/2005/8/layout/vProcess5"/>
    <dgm:cxn modelId="{7603C716-1192-4461-BCDD-153A9297289A}" type="presParOf" srcId="{A6491115-BA1C-4A16-AE5D-1CEB1900CF30}" destId="{4305F5C6-771D-4AA0-9F27-0B7FAC671F92}" srcOrd="3" destOrd="0" presId="urn:microsoft.com/office/officeart/2005/8/layout/vProcess5"/>
    <dgm:cxn modelId="{6410A71E-D046-4B37-8DE1-A398BA717009}" type="presParOf" srcId="{A6491115-BA1C-4A16-AE5D-1CEB1900CF30}" destId="{83316817-F070-4EB5-87A9-48AB14534384}" srcOrd="4" destOrd="0" presId="urn:microsoft.com/office/officeart/2005/8/layout/vProcess5"/>
    <dgm:cxn modelId="{64E063FA-673D-4B0B-999A-43BBF60282AD}" type="presParOf" srcId="{A6491115-BA1C-4A16-AE5D-1CEB1900CF30}" destId="{EE6180AF-70C1-4580-B1F1-AFC028353453}" srcOrd="5" destOrd="0" presId="urn:microsoft.com/office/officeart/2005/8/layout/vProcess5"/>
    <dgm:cxn modelId="{FC385F27-6590-4D17-881F-386662FD24F9}" type="presParOf" srcId="{A6491115-BA1C-4A16-AE5D-1CEB1900CF30}" destId="{63D631DF-9153-43EB-907B-5BA219F274B1}" srcOrd="6" destOrd="0" presId="urn:microsoft.com/office/officeart/2005/8/layout/vProcess5"/>
    <dgm:cxn modelId="{ED2B5C98-9201-4E8A-B9B1-6145369FAC0E}" type="presParOf" srcId="{A6491115-BA1C-4A16-AE5D-1CEB1900CF30}" destId="{3F4827CA-C257-49A2-9F78-79DD28F2A694}" srcOrd="7" destOrd="0" presId="urn:microsoft.com/office/officeart/2005/8/layout/vProcess5"/>
    <dgm:cxn modelId="{4A81106B-244B-4431-9BDC-F678956F27DA}" type="presParOf" srcId="{A6491115-BA1C-4A16-AE5D-1CEB1900CF30}" destId="{A35EAB8A-D0CE-4555-ACF1-E259B17A4082}" srcOrd="8" destOrd="0" presId="urn:microsoft.com/office/officeart/2005/8/layout/vProcess5"/>
    <dgm:cxn modelId="{DCAB8827-975B-4CA9-A383-359A5772A5CB}" type="presParOf" srcId="{A6491115-BA1C-4A16-AE5D-1CEB1900CF30}" destId="{43CAF573-7672-44E9-A82E-4CA9526C9BCB}" srcOrd="9" destOrd="0" presId="urn:microsoft.com/office/officeart/2005/8/layout/vProcess5"/>
    <dgm:cxn modelId="{2D89422B-01D1-481B-A718-1632D88AC21A}" type="presParOf" srcId="{A6491115-BA1C-4A16-AE5D-1CEB1900CF30}" destId="{E73B6096-170D-4BC2-B9EE-956C36BE80F9}" srcOrd="10" destOrd="0" presId="urn:microsoft.com/office/officeart/2005/8/layout/vProcess5"/>
    <dgm:cxn modelId="{9BCDC7D1-D0A6-4B9D-8AAB-317F157852D7}" type="presParOf" srcId="{A6491115-BA1C-4A16-AE5D-1CEB1900CF30}" destId="{31708105-2264-40F5-9F42-FCF75068284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007B3-B986-4BCD-B659-8569D3F3F870}">
      <dsp:nvSpPr>
        <dsp:cNvPr id="0" name=""/>
        <dsp:cNvSpPr/>
      </dsp:nvSpPr>
      <dsp:spPr>
        <a:xfrm rot="16200000">
          <a:off x="1369656" y="-1369656"/>
          <a:ext cx="2004526" cy="4743839"/>
        </a:xfrm>
        <a:prstGeom prst="round1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Identify the (CA) practices used by smallholder farmers in the study district to mitigate the adverse impacts of climate change</a:t>
          </a:r>
        </a:p>
      </dsp:txBody>
      <dsp:txXfrm rot="5400000">
        <a:off x="0" y="0"/>
        <a:ext cx="4743839" cy="1503394"/>
      </dsp:txXfrm>
    </dsp:sp>
    <dsp:sp modelId="{402B70C4-0769-42A5-A0E6-6C7B4ED4E3D2}">
      <dsp:nvSpPr>
        <dsp:cNvPr id="0" name=""/>
        <dsp:cNvSpPr/>
      </dsp:nvSpPr>
      <dsp:spPr>
        <a:xfrm>
          <a:off x="4743839" y="0"/>
          <a:ext cx="4743839" cy="2004526"/>
        </a:xfrm>
        <a:prstGeom prst="round1Rect">
          <a:avLst/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Assess the effectiveness of the identified CA practices used by smallholder farmers in the study district.</a:t>
          </a:r>
        </a:p>
      </dsp:txBody>
      <dsp:txXfrm>
        <a:off x="4743839" y="0"/>
        <a:ext cx="4743839" cy="1503394"/>
      </dsp:txXfrm>
    </dsp:sp>
    <dsp:sp modelId="{4FF0648D-D9A5-4D06-94B1-26475E6C03E1}">
      <dsp:nvSpPr>
        <dsp:cNvPr id="0" name=""/>
        <dsp:cNvSpPr/>
      </dsp:nvSpPr>
      <dsp:spPr>
        <a:xfrm rot="10800000">
          <a:off x="0" y="2004526"/>
          <a:ext cx="4743839" cy="2004526"/>
        </a:xfrm>
        <a:prstGeom prst="round1Rec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Assess the socioeconomic factors affecting the adoption of the CA practices.</a:t>
          </a:r>
        </a:p>
      </dsp:txBody>
      <dsp:txXfrm rot="10800000">
        <a:off x="0" y="2505658"/>
        <a:ext cx="4743839" cy="1503394"/>
      </dsp:txXfrm>
    </dsp:sp>
    <dsp:sp modelId="{032A5198-7614-4BD2-82A2-BC0578C77ED7}">
      <dsp:nvSpPr>
        <dsp:cNvPr id="0" name=""/>
        <dsp:cNvSpPr/>
      </dsp:nvSpPr>
      <dsp:spPr>
        <a:xfrm rot="5400000">
          <a:off x="6113495" y="634870"/>
          <a:ext cx="2004526" cy="4743839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Determine the barriers militating against the adoption of the CA practices. </a:t>
          </a:r>
        </a:p>
      </dsp:txBody>
      <dsp:txXfrm rot="-5400000">
        <a:off x="4743839" y="2505658"/>
        <a:ext cx="4743839" cy="1503394"/>
      </dsp:txXfrm>
    </dsp:sp>
    <dsp:sp modelId="{EF08B153-8771-4805-B3D5-9D0B00FD649E}">
      <dsp:nvSpPr>
        <dsp:cNvPr id="0" name=""/>
        <dsp:cNvSpPr/>
      </dsp:nvSpPr>
      <dsp:spPr>
        <a:xfrm>
          <a:off x="3320687" y="1503394"/>
          <a:ext cx="2846303" cy="1002263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Specific Objectives</a:t>
          </a:r>
        </a:p>
      </dsp:txBody>
      <dsp:txXfrm>
        <a:off x="3369613" y="1552320"/>
        <a:ext cx="2748451" cy="904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38C25-F82F-4A07-9E5B-54B658DA978D}">
      <dsp:nvSpPr>
        <dsp:cNvPr id="0" name=""/>
        <dsp:cNvSpPr/>
      </dsp:nvSpPr>
      <dsp:spPr>
        <a:xfrm>
          <a:off x="0" y="0"/>
          <a:ext cx="8412480" cy="940879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Objective 1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Relative Importance Index, RII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	       (used to rank CA practices adopted by farmers)</a:t>
          </a:r>
        </a:p>
      </dsp:txBody>
      <dsp:txXfrm>
        <a:off x="27557" y="27557"/>
        <a:ext cx="7317694" cy="885765"/>
      </dsp:txXfrm>
    </dsp:sp>
    <dsp:sp modelId="{F37DE930-3F99-49C8-A15A-36BB406CDA08}">
      <dsp:nvSpPr>
        <dsp:cNvPr id="0" name=""/>
        <dsp:cNvSpPr/>
      </dsp:nvSpPr>
      <dsp:spPr>
        <a:xfrm>
          <a:off x="732558" y="1107187"/>
          <a:ext cx="8412480" cy="940879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Objective 2: </a:t>
          </a:r>
          <a:r>
            <a:rPr lang="en-US" sz="1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Weighted Average Index and Hybrid  Decision Support Tool 	       	       	       (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used </a:t>
          </a: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to quantify farme</a:t>
          </a:r>
          <a:r>
            <a:rPr lang="en-US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rs’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perceptions 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on the effectiveness of </a:t>
          </a: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		       practices as well as Deterministic and probabilistic model approach)</a:t>
          </a:r>
          <a:endParaRPr lang="en-US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0115" y="1134744"/>
        <a:ext cx="7041249" cy="885765"/>
      </dsp:txXfrm>
    </dsp:sp>
    <dsp:sp modelId="{4305F5C6-771D-4AA0-9F27-0B7FAC671F92}">
      <dsp:nvSpPr>
        <dsp:cNvPr id="0" name=""/>
        <dsp:cNvSpPr/>
      </dsp:nvSpPr>
      <dsp:spPr>
        <a:xfrm>
          <a:off x="1398574" y="2223897"/>
          <a:ext cx="8412480" cy="94087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Objective 3: Binary Logistic Regression, BLR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	       (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analyze the influence of socioeconomic factors on farmer CA adoption)</a:t>
          </a:r>
        </a:p>
      </dsp:txBody>
      <dsp:txXfrm>
        <a:off x="1426131" y="2251454"/>
        <a:ext cx="7051764" cy="885765"/>
      </dsp:txXfrm>
    </dsp:sp>
    <dsp:sp modelId="{83316817-F070-4EB5-87A9-48AB14534384}">
      <dsp:nvSpPr>
        <dsp:cNvPr id="0" name=""/>
        <dsp:cNvSpPr/>
      </dsp:nvSpPr>
      <dsp:spPr>
        <a:xfrm>
          <a:off x="2103119" y="3335845"/>
          <a:ext cx="8412480" cy="940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Objective 4: </a:t>
          </a:r>
          <a:r>
            <a:rPr lang="en-US" sz="1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Problem Confrontation Index, PCI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	       (used to d</a:t>
          </a: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etermine the barriers militating against 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</a:t>
          </a: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adoption</a:t>
          </a: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0676" y="3363402"/>
        <a:ext cx="7041249" cy="885765"/>
      </dsp:txXfrm>
    </dsp:sp>
    <dsp:sp modelId="{EE6180AF-70C1-4580-B1F1-AFC028353453}">
      <dsp:nvSpPr>
        <dsp:cNvPr id="0" name=""/>
        <dsp:cNvSpPr/>
      </dsp:nvSpPr>
      <dsp:spPr>
        <a:xfrm>
          <a:off x="7800908" y="720628"/>
          <a:ext cx="611571" cy="611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938511" y="720628"/>
        <a:ext cx="336365" cy="460207"/>
      </dsp:txXfrm>
    </dsp:sp>
    <dsp:sp modelId="{63D631DF-9153-43EB-907B-5BA219F274B1}">
      <dsp:nvSpPr>
        <dsp:cNvPr id="0" name=""/>
        <dsp:cNvSpPr/>
      </dsp:nvSpPr>
      <dsp:spPr>
        <a:xfrm>
          <a:off x="8505453" y="1832576"/>
          <a:ext cx="611571" cy="611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643056" y="1832576"/>
        <a:ext cx="336365" cy="460207"/>
      </dsp:txXfrm>
    </dsp:sp>
    <dsp:sp modelId="{3F4827CA-C257-49A2-9F78-79DD28F2A694}">
      <dsp:nvSpPr>
        <dsp:cNvPr id="0" name=""/>
        <dsp:cNvSpPr/>
      </dsp:nvSpPr>
      <dsp:spPr>
        <a:xfrm>
          <a:off x="9199483" y="2944525"/>
          <a:ext cx="611571" cy="611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337086" y="2944525"/>
        <a:ext cx="336365" cy="460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0DD05-5C22-4042-BC61-19BF2A31D88D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7051A-324C-43D5-9D83-899263613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81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C4D8-7267-481C-97FB-88531F8E7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45EB4-C8E9-4276-9892-A8BD1C24C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952CF-CF54-495A-A737-C76F22C53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7AE7-E5F9-4446-B315-92CBCD8A5F8F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F82B9-480E-49D4-AFD3-A3BC21B8A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CFFCE-F9B6-482C-816E-091792F2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7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024C-8551-48EC-85CB-36598BBE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669F4-208D-4BAB-82BE-F275945E2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81D84-11A2-4845-9DEE-21A1FB2F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BE80-933A-434B-979C-F8FDAD333E45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461C0-7A06-45C8-A0F8-23FAD46F3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6CCC8-2ED3-42E3-8030-B0E9DF796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9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05E5C2-3281-4A33-88C5-C97138BFA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B8C3E-19EC-4156-82C4-FA8E3ACF7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8D120-4C33-4D5C-A088-1E777963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0DAB-E1CE-4EFD-8C1E-15574B7E0ABF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8C907-51F8-4CCC-8671-CA5B649EB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80B0B-A14D-4BA5-A718-F6E7ADBC4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36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7FC0-FF7C-4F6B-A842-ECAEDD755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F3BD4-EEBC-444E-88DB-259F6F33A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BFAAB-6BAC-4D88-8AF7-FC846BF0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3A3E-13E0-4315-B11B-A0FB6C4E6816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DD7F4-E6AC-4CB6-B687-556E6DB5B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A703C-113A-46CC-AC65-292EB067D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4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E7A4B-0F44-4E42-939A-CDE6C4A4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440" y="307011"/>
            <a:ext cx="6787025" cy="29860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B6593-CC60-4C4A-B097-A7D3799BD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440" y="3883454"/>
            <a:ext cx="6787025" cy="79228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6C689-8E98-4045-AAAC-AC66298D8C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3411" y="5266097"/>
            <a:ext cx="1482526" cy="365125"/>
          </a:xfrm>
        </p:spPr>
        <p:txBody>
          <a:bodyPr/>
          <a:lstStyle/>
          <a:p>
            <a:fld id="{B877CE1A-4571-491F-A8A6-414E18278528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7DCE6-A108-4CE1-BB08-97701D34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1167" y="5266096"/>
            <a:ext cx="20265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8B96D-492C-4CC3-A033-5EA3A2F3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62931" y="5266095"/>
            <a:ext cx="2026534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6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1157-304E-4446-9FA2-A0D0F7A50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4CE9E-70A6-48AD-A24A-13D574383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BE2C5-1B89-4EE8-A540-906472A1F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BB858-CDD0-459B-8AA4-9272BD26A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C3A70-35CE-443A-BC6F-2789F82997C8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7E86D-82BE-4E26-A9C3-95CC0F49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D830B-C931-46B1-8F17-16243BFD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7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ABEE-5ED7-4733-B755-CB96ADE7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A0618-A658-46BD-AB6D-8208DA7FC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7DBE-C48C-42A1-94A3-9527A0944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27F4C-4D8F-4F03-9881-DADD3BC80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7925D-369F-411F-B885-734AB70D29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643A2-98F3-42F1-9A82-FA5FFD7F8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6FA2-9751-4E48-921B-704A875500DA}" type="datetime1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162CF4-4E17-4D39-8E8E-8949A9CD9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DEEB83-1757-489A-8EE3-E5F48A35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8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650B1-6BD1-4645-81EE-9AC7858D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856AC-1564-422B-A261-A405B221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15BA4-D5C9-45F7-B23D-33A8DEE76900}" type="datetime1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EC8FB-F905-4A5D-AB53-12C1AADB9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74DBB-D2BA-424E-A50D-E0D78897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88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992351-298C-4CA7-A9E3-56F637FA4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D7EE-9EE5-4C9F-A694-DFDD0DC60A6A}" type="datetime1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F81D90-C9C0-4B17-89C3-13DA3A911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E314D-FD1B-4975-AE16-9CDCC634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0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9E3F-372A-407D-B334-3FD27755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40B83-8870-4B46-9F59-5CC84DEFB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CC3D7-7F10-42DA-8696-266C3AE69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E5CF6-7F8D-4850-9864-97DA86EA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5386-40C5-4B0E-AEA8-211070F88E13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46AFE-B880-46F5-B5C6-2DEC8AAF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75EDA-D7C7-4D5B-8ADA-2C4C0D16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9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A279-B977-4A7C-87E5-62231D946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C0D755-8571-44A5-AE1A-89C9201F5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734A2E-AFFE-48A4-A1FD-8FC6BEE61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5560A-540C-47FC-A6B0-665522069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BDBB-6AE2-490F-A885-8EB679B601A3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A1103-4151-4737-9D9F-ECB366AA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0B3C5-F017-4E10-86F3-4C24DEFA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5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EBDDA-E62D-4396-A585-79909DF6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1B46D-FE47-4863-91F5-8DF27DBA3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71081"/>
            <a:ext cx="10515600" cy="4277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7AB05-0A06-4E1C-9ABC-94BB04320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440B9-06AC-4687-91E2-DC0EDAF0E29A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3E9AF-D197-4E5B-86F0-EB12503E8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37BCB-A864-4AA7-AA0C-5BBFBA97E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AFD5A-4082-4BE4-96FC-4C4C60762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dpr.12243" TargetMode="External"/><Relationship Id="rId7" Type="http://schemas.openxmlformats.org/officeDocument/2006/relationships/hyperlink" Target="https://doi.org/10.1080/1389224X.2015.1026363" TargetMode="External"/><Relationship Id="rId2" Type="http://schemas.openxmlformats.org/officeDocument/2006/relationships/hyperlink" Target="https://doi.org/10.1007/978-3-030-45106-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22004/ag.econ.126747" TargetMode="External"/><Relationship Id="rId5" Type="http://schemas.openxmlformats.org/officeDocument/2006/relationships/hyperlink" Target="https://doi.org/10.1007/978-94-017-8616-4" TargetMode="External"/><Relationship Id="rId4" Type="http://schemas.openxmlformats.org/officeDocument/2006/relationships/hyperlink" Target="https://doi.org/10.5897/ajar2021.15765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E126-A573-1D84-4218-09A477F5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769" y="1603765"/>
            <a:ext cx="8022536" cy="27506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H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EVALUATING THE EFFECTIVENESS OF CONSERVATION AGRICULTURE AS A CLIMATE CHANGE ADAPTATION STRATEGY FOR SMALLHOLDER FARMERS 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IN THE 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ATWIMA MPONUA DISTRICT, GHANA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68C0E-9B9D-9792-9819-CA023A37D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2451" y="4620573"/>
            <a:ext cx="6787025" cy="792283"/>
          </a:xfrm>
        </p:spPr>
        <p:txBody>
          <a:bodyPr>
            <a:no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 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Owusu Abebrese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November, 2025</a:t>
            </a:r>
          </a:p>
        </p:txBody>
      </p:sp>
    </p:spTree>
    <p:extLst>
      <p:ext uri="{BB962C8B-B14F-4D97-AF65-F5344CB8AC3E}">
        <p14:creationId xmlns:p14="http://schemas.microsoft.com/office/powerpoint/2010/main" val="3981058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C7685-4A71-EF25-FC07-C01938470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D68A-1212-25EF-574F-9FE0649BD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5"/>
            <a:ext cx="10515600" cy="5914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 – Data Analysis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4AF7BE-A779-A248-7AB6-68F501D30E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941158"/>
              </p:ext>
            </p:extLst>
          </p:nvPr>
        </p:nvGraphicFramePr>
        <p:xfrm>
          <a:off x="754225" y="1380931"/>
          <a:ext cx="10515600" cy="427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E845B6-A04F-F456-1DEF-32EBA2A0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38242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60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7FF4C-5304-821A-70B1-E0CF7015F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0463D2C-7030-E152-26F8-89DF2AAE91FD}"/>
              </a:ext>
            </a:extLst>
          </p:cNvPr>
          <p:cNvSpPr/>
          <p:nvPr/>
        </p:nvSpPr>
        <p:spPr>
          <a:xfrm>
            <a:off x="8080310" y="2677886"/>
            <a:ext cx="354563" cy="14929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D9E7B-1B6B-3309-1410-821CCA70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4"/>
            <a:ext cx="10515600" cy="66003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74AA5F3-4C60-2513-2534-81B3D3AF8A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966036"/>
              </p:ext>
            </p:extLst>
          </p:nvPr>
        </p:nvGraphicFramePr>
        <p:xfrm>
          <a:off x="1101013" y="1570461"/>
          <a:ext cx="9918441" cy="4276720"/>
        </p:xfrm>
        <a:graphic>
          <a:graphicData uri="http://schemas.openxmlformats.org/drawingml/2006/table">
            <a:tbl>
              <a:tblPr firstRow="1" firstCol="1" bandRow="1"/>
              <a:tblGrid>
                <a:gridCol w="1971674">
                  <a:extLst>
                    <a:ext uri="{9D8B030D-6E8A-4147-A177-3AD203B41FA5}">
                      <a16:colId xmlns:a16="http://schemas.microsoft.com/office/drawing/2014/main" val="3247426713"/>
                    </a:ext>
                  </a:extLst>
                </a:gridCol>
                <a:gridCol w="1077707">
                  <a:extLst>
                    <a:ext uri="{9D8B030D-6E8A-4147-A177-3AD203B41FA5}">
                      <a16:colId xmlns:a16="http://schemas.microsoft.com/office/drawing/2014/main" val="2093916340"/>
                    </a:ext>
                  </a:extLst>
                </a:gridCol>
                <a:gridCol w="1144843">
                  <a:extLst>
                    <a:ext uri="{9D8B030D-6E8A-4147-A177-3AD203B41FA5}">
                      <a16:colId xmlns:a16="http://schemas.microsoft.com/office/drawing/2014/main" val="3667397616"/>
                    </a:ext>
                  </a:extLst>
                </a:gridCol>
                <a:gridCol w="1208446">
                  <a:extLst>
                    <a:ext uri="{9D8B030D-6E8A-4147-A177-3AD203B41FA5}">
                      <a16:colId xmlns:a16="http://schemas.microsoft.com/office/drawing/2014/main" val="2653086550"/>
                    </a:ext>
                  </a:extLst>
                </a:gridCol>
                <a:gridCol w="1144843">
                  <a:extLst>
                    <a:ext uri="{9D8B030D-6E8A-4147-A177-3AD203B41FA5}">
                      <a16:colId xmlns:a16="http://schemas.microsoft.com/office/drawing/2014/main" val="878524222"/>
                    </a:ext>
                  </a:extLst>
                </a:gridCol>
                <a:gridCol w="1208446">
                  <a:extLst>
                    <a:ext uri="{9D8B030D-6E8A-4147-A177-3AD203B41FA5}">
                      <a16:colId xmlns:a16="http://schemas.microsoft.com/office/drawing/2014/main" val="3797643776"/>
                    </a:ext>
                  </a:extLst>
                </a:gridCol>
                <a:gridCol w="1144843">
                  <a:extLst>
                    <a:ext uri="{9D8B030D-6E8A-4147-A177-3AD203B41FA5}">
                      <a16:colId xmlns:a16="http://schemas.microsoft.com/office/drawing/2014/main" val="1838184710"/>
                    </a:ext>
                  </a:extLst>
                </a:gridCol>
                <a:gridCol w="1017639">
                  <a:extLst>
                    <a:ext uri="{9D8B030D-6E8A-4147-A177-3AD203B41FA5}">
                      <a16:colId xmlns:a16="http://schemas.microsoft.com/office/drawing/2014/main" val="2514687877"/>
                    </a:ext>
                  </a:extLst>
                </a:gridCol>
              </a:tblGrid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Gender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5252747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Survey questions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Male (</a:t>
                      </a: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Female (</a:t>
                      </a: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 67)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(</a:t>
                      </a: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900" kern="1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p-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RII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Rank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511369"/>
                  </a:ext>
                </a:extLst>
              </a:tr>
              <a:tr h="475192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Which conservation agriculture (CA) practice do you use?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594065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Agroforestry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 (61.7)</a:t>
                      </a:r>
                      <a:endParaRPr lang="en-US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(59.7)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 (61.0)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0.071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0.789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0.805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17748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Mulching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 (54.9)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(58.2)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 (56.0)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0.200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0.655</a:t>
                      </a:r>
                      <a:endParaRPr lang="en-US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0.780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253339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Minimum Tillage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(47.4)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 (62.7)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 (52.5)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4.192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0.041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0.763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84236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Integrated Pest Management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(25.6)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(40.3)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(30.5)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0.929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0.335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0.643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8709057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Crop Rotation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(27.8)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(25.4)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 (27.0)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0.135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0.713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0.635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431571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Cover Cropping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(16.5)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(19.4)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(17.5)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0.615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0.588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349254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(9.8)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(14.9)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(11.5)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1.162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0.281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0.558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162444"/>
                  </a:ext>
                </a:extLst>
              </a:tr>
              <a:tr h="316794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 long have you been using these (CA) practices?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790258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Less than 1 year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(2.3)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(1.5)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(2.0)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42375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– 3 years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(6.0)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(6.0)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(6.0)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2.416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0.491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872263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– 6 years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(12.8)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(6.0)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(10.5)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537119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More than 6 years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 (78.9)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 (86.6)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 (81.5)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047889"/>
                  </a:ext>
                </a:extLst>
              </a:tr>
              <a:tr h="316794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motivated you to adopt CA practices?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521422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Benefits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 (92.5)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 (92.5)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 (92.5)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0.000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0.989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0.963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559123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Training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(12.8)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(10.4)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(12.0)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0.230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0.632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0.560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999767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Peer Influence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(11.3)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(11.9)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(11.5)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0.019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0.890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0.558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6545992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 Concern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(9.8)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(6.0)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(8.5)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0.829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0.363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0.543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204873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(3.0)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(6.0)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(4.0)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1.018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0.313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0.520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316318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Access to Resources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(3.8)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(1.5)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(3.0)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0.787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0.375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0.515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933997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 Support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(0.8)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(1.5)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(1.0)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0.247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0.619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0.505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345880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D1D9893A-9915-EA2D-BCAB-BCFFE3456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20" y="5847181"/>
            <a:ext cx="86669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Numbers in parentheses indicate percentages while numbers without parentheses indicate frequencies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Pearson Chi-square</a:t>
            </a:r>
            <a:r>
              <a:rPr kumimoji="0" lang="ru-RU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86B91-B256-19D2-0D44-46B319E19F98}"/>
              </a:ext>
            </a:extLst>
          </p:cNvPr>
          <p:cNvSpPr txBox="1"/>
          <p:nvPr/>
        </p:nvSpPr>
        <p:spPr>
          <a:xfrm>
            <a:off x="1101013" y="1281212"/>
            <a:ext cx="7688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Table 1: Adoption of Conservation Agriculture Practices by smallholder farmers in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Atwima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Mponua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District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0C74FF-B74E-436E-4AFF-D1B7E81C9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47181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09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95606-6F78-EBDA-77A7-E5B564A7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1CF75-08D9-9609-FE73-D70EE18C6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4"/>
            <a:ext cx="10515600" cy="8653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 Cont’d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860A3F-1764-CD4B-5D61-D23444F3B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4237"/>
            <a:ext cx="4749721" cy="4702726"/>
          </a:xfrm>
        </p:spPr>
        <p:txBody>
          <a:bodyPr>
            <a:norm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predominance aligns with existing research that highlights them as cornerstones of CA in Sub-Saharan Africa (Komarek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2021).</a:t>
            </a:r>
          </a:p>
          <a:p>
            <a:pPr algn="just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gender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difference (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0.041) was observed in the adoption of minimum tillage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4EACB5-F2D4-23CE-5CE0-BC09C44A13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45898" y="1371599"/>
            <a:ext cx="5649925" cy="47027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51B0011-0FAC-64C1-E5A2-EB03782C40EB}"/>
              </a:ext>
            </a:extLst>
          </p:cNvPr>
          <p:cNvSpPr/>
          <p:nvPr/>
        </p:nvSpPr>
        <p:spPr>
          <a:xfrm>
            <a:off x="9974419" y="2183366"/>
            <a:ext cx="559841" cy="2519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B04EB09-6B2A-1E27-C3B0-A86B8E941888}"/>
              </a:ext>
            </a:extLst>
          </p:cNvPr>
          <p:cNvSpPr/>
          <p:nvPr/>
        </p:nvSpPr>
        <p:spPr>
          <a:xfrm>
            <a:off x="9116011" y="4963882"/>
            <a:ext cx="1362270" cy="38255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D3064-E205-4D94-3386-8DE8B2DDCA12}"/>
              </a:ext>
            </a:extLst>
          </p:cNvPr>
          <p:cNvSpPr txBox="1"/>
          <p:nvPr/>
        </p:nvSpPr>
        <p:spPr>
          <a:xfrm>
            <a:off x="5554381" y="5833797"/>
            <a:ext cx="6097554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000"/>
              </a:spcAft>
              <a:buNone/>
            </a:pPr>
            <a:r>
              <a:rPr lang="ru-RU" sz="1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</a:t>
            </a:r>
            <a:r>
              <a:rPr lang="en-US" sz="1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shows the adoption distribution of CA practices among farmers</a:t>
            </a:r>
            <a:endParaRPr lang="en-US" sz="12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b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38DBD0-F797-F869-30C7-7E4219F55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76220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8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42587-CA8E-1E43-FBB0-4177A0568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5D885-1B2F-6604-1FA2-B2BD891FB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4"/>
            <a:ext cx="10515600" cy="5229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46B8633-F57E-918A-F64B-14041B210F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035187"/>
              </p:ext>
            </p:extLst>
          </p:nvPr>
        </p:nvGraphicFramePr>
        <p:xfrm>
          <a:off x="838200" y="1374742"/>
          <a:ext cx="10515599" cy="4276721"/>
        </p:xfrm>
        <a:graphic>
          <a:graphicData uri="http://schemas.openxmlformats.org/drawingml/2006/table">
            <a:tbl>
              <a:tblPr firstRow="1" firstCol="1" bandRow="1"/>
              <a:tblGrid>
                <a:gridCol w="2360109">
                  <a:extLst>
                    <a:ext uri="{9D8B030D-6E8A-4147-A177-3AD203B41FA5}">
                      <a16:colId xmlns:a16="http://schemas.microsoft.com/office/drawing/2014/main" val="2805143243"/>
                    </a:ext>
                  </a:extLst>
                </a:gridCol>
                <a:gridCol w="1078907">
                  <a:extLst>
                    <a:ext uri="{9D8B030D-6E8A-4147-A177-3AD203B41FA5}">
                      <a16:colId xmlns:a16="http://schemas.microsoft.com/office/drawing/2014/main" val="1309960091"/>
                    </a:ext>
                  </a:extLst>
                </a:gridCol>
                <a:gridCol w="1213771">
                  <a:extLst>
                    <a:ext uri="{9D8B030D-6E8A-4147-A177-3AD203B41FA5}">
                      <a16:colId xmlns:a16="http://schemas.microsoft.com/office/drawing/2014/main" val="1852053410"/>
                    </a:ext>
                  </a:extLst>
                </a:gridCol>
                <a:gridCol w="1281202">
                  <a:extLst>
                    <a:ext uri="{9D8B030D-6E8A-4147-A177-3AD203B41FA5}">
                      <a16:colId xmlns:a16="http://schemas.microsoft.com/office/drawing/2014/main" val="3898906585"/>
                    </a:ext>
                  </a:extLst>
                </a:gridCol>
                <a:gridCol w="1007730">
                  <a:extLst>
                    <a:ext uri="{9D8B030D-6E8A-4147-A177-3AD203B41FA5}">
                      <a16:colId xmlns:a16="http://schemas.microsoft.com/office/drawing/2014/main" val="2458614818"/>
                    </a:ext>
                  </a:extLst>
                </a:gridCol>
                <a:gridCol w="1281202">
                  <a:extLst>
                    <a:ext uri="{9D8B030D-6E8A-4147-A177-3AD203B41FA5}">
                      <a16:colId xmlns:a16="http://schemas.microsoft.com/office/drawing/2014/main" val="1210529796"/>
                    </a:ext>
                  </a:extLst>
                </a:gridCol>
                <a:gridCol w="1213771">
                  <a:extLst>
                    <a:ext uri="{9D8B030D-6E8A-4147-A177-3AD203B41FA5}">
                      <a16:colId xmlns:a16="http://schemas.microsoft.com/office/drawing/2014/main" val="2266525587"/>
                    </a:ext>
                  </a:extLst>
                </a:gridCol>
                <a:gridCol w="1078907">
                  <a:extLst>
                    <a:ext uri="{9D8B030D-6E8A-4147-A177-3AD203B41FA5}">
                      <a16:colId xmlns:a16="http://schemas.microsoft.com/office/drawing/2014/main" val="368037755"/>
                    </a:ext>
                  </a:extLst>
                </a:gridCol>
              </a:tblGrid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Gender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012153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Survey questions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Male (</a:t>
                      </a: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Female (</a:t>
                      </a: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 67)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(</a:t>
                      </a: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i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900" kern="1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p-</a:t>
                      </a: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WAI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Rank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589586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 effective are the CA practices in mitigating the adverse impacts of climate change in your farm?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795764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Very Effective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 (57.9)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 (68.7)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 (61.5)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00357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 (33.1)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(16.4)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(27.5)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9.289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0.054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069501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Neutral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(7.5)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(10.4)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(8.5)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0.26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362237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Ineffective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(1.5)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(0.0)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(1.0)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72391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Very Ineffective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(0.0)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(1.5)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(0.5)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101931"/>
                  </a:ext>
                </a:extLst>
              </a:tr>
              <a:tr h="316794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Have CA practices helped improve your crop yields?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039073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 (94.7)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 (91.0)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 (93.5)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1.038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0.595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174169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(3.8)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(6.0)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(4.5)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871696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sure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(1.5)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(3.0)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(2.0)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975410"/>
                  </a:ext>
                </a:extLst>
              </a:tr>
              <a:tr h="316794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Have CA practices helped improve your soil health?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329100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 (88.7)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 (80.6)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 (86.0)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2.939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0.230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849217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(8.3)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(11.9)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(9.5)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088328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sure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(3.0)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(7.5)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(4.5)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821755"/>
                  </a:ext>
                </a:extLst>
              </a:tr>
              <a:tr h="475192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Have CA practices helped reduce the impact of climate-related hazards on your farm?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289305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 (61.2)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 (61.2)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(64.5)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0.831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0.660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057150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(8.3)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(11.9)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(9.5)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952688"/>
                  </a:ext>
                </a:extLst>
              </a:tr>
              <a:tr h="158397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sure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(11.3)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(26.9)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 (26.0)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99" marR="647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01402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911C0DD6-0ACE-433B-17B8-173378C59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057148"/>
            <a:ext cx="86790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Tabel 2: Effectiveness of CA practices of smallholder farmers in the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Atwima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Mponua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District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1F5F5-7C25-4BAC-B983-5DF2C71296D0}"/>
              </a:ext>
            </a:extLst>
          </p:cNvPr>
          <p:cNvSpPr txBox="1"/>
          <p:nvPr/>
        </p:nvSpPr>
        <p:spPr>
          <a:xfrm>
            <a:off x="753446" y="5609217"/>
            <a:ext cx="9799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Numbers in parentheses indicate percentages while numbers without parentheses indicate frequencies</a:t>
            </a:r>
            <a:r>
              <a:rPr lang="en-US" alt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Pearson Chi-square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95430C-C6E5-D5BF-D0CE-F25AEA21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5814843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0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BC903-CDA7-5E67-181E-917C05B38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13A3-A59F-E815-BEFD-A144C3C2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4"/>
            <a:ext cx="10515600" cy="63204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 – Cont’d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B819C8-22F7-F14F-6CEF-A592904C0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03679"/>
            <a:ext cx="5181600" cy="4473284"/>
          </a:xfrm>
        </p:spPr>
        <p:txBody>
          <a:bodyPr>
            <a:no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probabilistic variability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introduced into the yield prediction. The simulation considered various uncertainty factors.</a:t>
            </a:r>
          </a:p>
          <a:p>
            <a:pPr algn="just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Y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∑ (RII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∆Y) * F * G * C </a:t>
            </a:r>
          </a:p>
          <a:p>
            <a:pPr marL="0" indent="0"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where;</a:t>
            </a:r>
          </a:p>
          <a:p>
            <a:pPr marL="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= gender impact</a:t>
            </a:r>
          </a:p>
          <a:p>
            <a:pPr marL="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combined climate and financial factor</a:t>
            </a:r>
          </a:p>
          <a:p>
            <a:pPr marL="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Probabilistic Crop Yield</a:t>
            </a:r>
          </a:p>
          <a:p>
            <a:pPr marL="0" indent="0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F41BE96-C531-71A6-2299-94A676D9BD7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703679"/>
                <a:ext cx="5181600" cy="4473284"/>
              </a:xfrm>
            </p:spPr>
            <p:txBody>
              <a:bodyPr>
                <a:normAutofit fontScale="70000" lnSpcReduction="20000"/>
              </a:bodyPr>
              <a:lstStyle/>
              <a:p>
                <a:pPr algn="just"/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 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deterministic model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was first used to establish a baseline yield based on fixed parameters representing the perceived effectiveness of adopted practices.</a:t>
                </a:r>
              </a:p>
              <a:p>
                <a:pPr algn="just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Y</a:t>
                </a:r>
                <a:r>
                  <a:rPr lang="en-US" sz="3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∑ (RII</a:t>
                </a:r>
                <a:r>
                  <a:rPr lang="en-US" sz="34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* </a:t>
                </a:r>
                <a:r>
                  <a:rPr lang="en-US" sz="3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∆Y) * F</a:t>
                </a:r>
              </a:p>
              <a:p>
                <a:pPr algn="just"/>
                <a:endPara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𝑅𝑎𝑖𝑛𝑓𝑎𝑙𝑙</m:t>
                        </m:r>
                      </m:num>
                      <m:den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* soil health factor *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𝑊𝐴𝐼</m:t>
                        </m:r>
                      </m:num>
                      <m:den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where;</a:t>
                </a:r>
              </a:p>
              <a:p>
                <a:pPr marL="0" indent="0">
                  <a:buNone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7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 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Deterministic Crop Yield</a:t>
                </a:r>
              </a:p>
              <a:p>
                <a:pPr marL="0" indent="0">
                  <a:buNone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</a:t>
                </a:r>
                <a:r>
                  <a:rPr lang="en-US" sz="17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Baseline yield</a:t>
                </a:r>
              </a:p>
              <a:p>
                <a:pPr marL="0" indent="0">
                  <a:buNone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RII</a:t>
                </a:r>
                <a:r>
                  <a:rPr lang="en-US" sz="17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= 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RII score for practice </a:t>
                </a:r>
                <a:r>
                  <a:rPr lang="en-US" sz="17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lang="en-US" sz="17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∆Y = yield change per RII unit (initially 500kg/ha, refined with literature)</a:t>
                </a:r>
              </a:p>
              <a:p>
                <a:pPr marL="0" indent="0">
                  <a:buNone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= adjustment factor</a:t>
                </a:r>
                <a:endPara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F41BE96-C531-71A6-2299-94A676D9BD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703679"/>
                <a:ext cx="5181600" cy="4473284"/>
              </a:xfrm>
              <a:blipFill>
                <a:blip r:embed="rId2"/>
                <a:stretch>
                  <a:fillRect l="-1647" t="-2316" r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9FA33BD-CB73-32D4-6A7C-638C6833FAA2}"/>
              </a:ext>
            </a:extLst>
          </p:cNvPr>
          <p:cNvSpPr txBox="1"/>
          <p:nvPr/>
        </p:nvSpPr>
        <p:spPr>
          <a:xfrm>
            <a:off x="3047223" y="1127618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Decision Support Tool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F2C10-D592-06DC-0BAC-0C36E713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83951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7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65F76-7AEE-76B9-D9B6-6ADD896DC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BA707-01FA-FB76-CFAC-C8F414512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4"/>
            <a:ext cx="10515600" cy="63204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5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 – Cont’d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FC07FB-596B-2320-470E-8E82D7DA8E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212979"/>
            <a:ext cx="5181600" cy="441644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630C60-85BE-8896-840A-49BA6B256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12977"/>
            <a:ext cx="5181600" cy="4963985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APSIM model predicts a yield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2632.03 kg/ha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representing a theoretical maximum yield under idealized conditions with the given parameters and adopted practices.</a:t>
            </a:r>
          </a:p>
          <a:p>
            <a:pPr algn="just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Monte Carlo Simulator simulated yield is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2017.22 kg/ha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is notably lower than the deterministic yield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Suggests the combined effects of the probabilistic factors significantly reduce the expected yield compared to the deterministic scenario.</a:t>
            </a:r>
          </a:p>
          <a:p>
            <a:pPr algn="just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67C46-EC08-6708-08B5-6500B8AE09C8}"/>
              </a:ext>
            </a:extLst>
          </p:cNvPr>
          <p:cNvSpPr txBox="1"/>
          <p:nvPr/>
        </p:nvSpPr>
        <p:spPr>
          <a:xfrm>
            <a:off x="734790" y="5629423"/>
            <a:ext cx="5396982" cy="988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illustrates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visual display of a hybrid model on the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of simulated yields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b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5FA073-BD83-5751-6794-32F9DC5B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59462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9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AAFB-0FFA-1BE4-AA50-947220192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A1F7-C12B-5127-D546-04D46628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4"/>
            <a:ext cx="10515600" cy="66003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5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 – Cont’d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0DB3752-25EB-A57F-4C4B-09A9C5B678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268560"/>
              </p:ext>
            </p:extLst>
          </p:nvPr>
        </p:nvGraphicFramePr>
        <p:xfrm>
          <a:off x="838200" y="1541907"/>
          <a:ext cx="10515601" cy="2055749"/>
        </p:xfrm>
        <a:graphic>
          <a:graphicData uri="http://schemas.openxmlformats.org/drawingml/2006/table">
            <a:tbl>
              <a:tblPr firstRow="1" firstCol="1" bandRow="1"/>
              <a:tblGrid>
                <a:gridCol w="1901131">
                  <a:extLst>
                    <a:ext uri="{9D8B030D-6E8A-4147-A177-3AD203B41FA5}">
                      <a16:colId xmlns:a16="http://schemas.microsoft.com/office/drawing/2014/main" val="1052442242"/>
                    </a:ext>
                  </a:extLst>
                </a:gridCol>
                <a:gridCol w="1199307">
                  <a:extLst>
                    <a:ext uri="{9D8B030D-6E8A-4147-A177-3AD203B41FA5}">
                      <a16:colId xmlns:a16="http://schemas.microsoft.com/office/drawing/2014/main" val="3530939261"/>
                    </a:ext>
                  </a:extLst>
                </a:gridCol>
                <a:gridCol w="1199307">
                  <a:extLst>
                    <a:ext uri="{9D8B030D-6E8A-4147-A177-3AD203B41FA5}">
                      <a16:colId xmlns:a16="http://schemas.microsoft.com/office/drawing/2014/main" val="2607588848"/>
                    </a:ext>
                  </a:extLst>
                </a:gridCol>
                <a:gridCol w="1241032">
                  <a:extLst>
                    <a:ext uri="{9D8B030D-6E8A-4147-A177-3AD203B41FA5}">
                      <a16:colId xmlns:a16="http://schemas.microsoft.com/office/drawing/2014/main" val="927041709"/>
                    </a:ext>
                  </a:extLst>
                </a:gridCol>
                <a:gridCol w="1288105">
                  <a:extLst>
                    <a:ext uri="{9D8B030D-6E8A-4147-A177-3AD203B41FA5}">
                      <a16:colId xmlns:a16="http://schemas.microsoft.com/office/drawing/2014/main" val="330509844"/>
                    </a:ext>
                  </a:extLst>
                </a:gridCol>
                <a:gridCol w="1288105">
                  <a:extLst>
                    <a:ext uri="{9D8B030D-6E8A-4147-A177-3AD203B41FA5}">
                      <a16:colId xmlns:a16="http://schemas.microsoft.com/office/drawing/2014/main" val="3111548770"/>
                    </a:ext>
                  </a:extLst>
                </a:gridCol>
                <a:gridCol w="1199307">
                  <a:extLst>
                    <a:ext uri="{9D8B030D-6E8A-4147-A177-3AD203B41FA5}">
                      <a16:colId xmlns:a16="http://schemas.microsoft.com/office/drawing/2014/main" val="388789696"/>
                    </a:ext>
                  </a:extLst>
                </a:gridCol>
                <a:gridCol w="1199307">
                  <a:extLst>
                    <a:ext uri="{9D8B030D-6E8A-4147-A177-3AD203B41FA5}">
                      <a16:colId xmlns:a16="http://schemas.microsoft.com/office/drawing/2014/main" val="366913599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Socio-demographic Characteristics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Coefficient (β)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2073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CAP1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CAP3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CAP5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CAP6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CAP7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418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Gender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1.868**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1.050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0.945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0.896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1.036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0.702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0.650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548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0.800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1.299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0.992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1.092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0.737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1.030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0.803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448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Household Size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1.112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0.834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0.736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1.038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1.522**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1.272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0.955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444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 Level 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0.797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0.949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1.519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1.195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0.607**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0.879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1.021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969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 Occupation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0.583**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0.760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0.698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1.154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0.764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0.571**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0.492**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685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Year of Farming Experience 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1.193**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1.292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1.444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1.017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0.762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1.149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1.527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127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Nagelkerke R</a:t>
                      </a:r>
                      <a:r>
                        <a:rPr lang="en-US" sz="1200" kern="1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values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0.165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0.158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0.222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0.158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0.189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86306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7B8C2E0-582A-37BC-8036-DFCD4089DEB3}"/>
              </a:ext>
            </a:extLst>
          </p:cNvPr>
          <p:cNvSpPr/>
          <p:nvPr/>
        </p:nvSpPr>
        <p:spPr>
          <a:xfrm>
            <a:off x="2771192" y="1968759"/>
            <a:ext cx="597159" cy="167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78232C-4C24-445B-4B52-20BF5B738868}"/>
              </a:ext>
            </a:extLst>
          </p:cNvPr>
          <p:cNvSpPr/>
          <p:nvPr/>
        </p:nvSpPr>
        <p:spPr>
          <a:xfrm>
            <a:off x="2733870" y="2936789"/>
            <a:ext cx="597159" cy="167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8B297B-1732-12A0-A4B9-5827AA64DD62}"/>
              </a:ext>
            </a:extLst>
          </p:cNvPr>
          <p:cNvSpPr/>
          <p:nvPr/>
        </p:nvSpPr>
        <p:spPr>
          <a:xfrm>
            <a:off x="2733870" y="3181740"/>
            <a:ext cx="597159" cy="167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93E452-07E3-565B-9061-64B3F64C2B14}"/>
              </a:ext>
            </a:extLst>
          </p:cNvPr>
          <p:cNvSpPr/>
          <p:nvPr/>
        </p:nvSpPr>
        <p:spPr>
          <a:xfrm>
            <a:off x="7644882" y="2448484"/>
            <a:ext cx="597159" cy="167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C4A25-E409-2566-EB39-DA4B2420E1DB}"/>
              </a:ext>
            </a:extLst>
          </p:cNvPr>
          <p:cNvSpPr/>
          <p:nvPr/>
        </p:nvSpPr>
        <p:spPr>
          <a:xfrm>
            <a:off x="7644884" y="2693435"/>
            <a:ext cx="597159" cy="167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E66CD8-1F6C-87A7-FFCD-47EC36DCD7E5}"/>
              </a:ext>
            </a:extLst>
          </p:cNvPr>
          <p:cNvSpPr/>
          <p:nvPr/>
        </p:nvSpPr>
        <p:spPr>
          <a:xfrm>
            <a:off x="8943393" y="2936788"/>
            <a:ext cx="597159" cy="167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8E092D-8CD3-DFCB-CC53-44692E48DE20}"/>
              </a:ext>
            </a:extLst>
          </p:cNvPr>
          <p:cNvSpPr/>
          <p:nvPr/>
        </p:nvSpPr>
        <p:spPr>
          <a:xfrm>
            <a:off x="10148597" y="2936788"/>
            <a:ext cx="597159" cy="167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375830-2000-7FE5-C73A-1E67C13F1CA0}"/>
              </a:ext>
            </a:extLst>
          </p:cNvPr>
          <p:cNvSpPr txBox="1"/>
          <p:nvPr/>
        </p:nvSpPr>
        <p:spPr>
          <a:xfrm>
            <a:off x="819537" y="1236588"/>
            <a:ext cx="9329060" cy="320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 3: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Socioeconomic factors influencing the Conservation agricultural adoption practices of the respondents.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8B45E-D5AD-BCC6-530E-BA7FC2FDC605}"/>
              </a:ext>
            </a:extLst>
          </p:cNvPr>
          <p:cNvSpPr txBox="1"/>
          <p:nvPr/>
        </p:nvSpPr>
        <p:spPr>
          <a:xfrm>
            <a:off x="894185" y="3616318"/>
            <a:ext cx="7347856" cy="2418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NB: Asterisk (**) means significant at 95% confidence interval; Numbers with/without asterisk = Beta Coefficients.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CAP1 = Minimum Tillage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(Ragasa, 2012),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(Kassie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2015) &amp; (Andersson &amp; D’Souza, 2014)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 algn="just">
              <a:spcAft>
                <a:spcPts val="800"/>
              </a:spcAft>
              <a:buNone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CAP2 = Crop Rotation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800"/>
              </a:spcAft>
              <a:buNone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CAP3 = Cover Cropping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800"/>
              </a:spcAft>
              <a:buNone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CAP4 = Mulching</a:t>
            </a:r>
          </a:p>
          <a:p>
            <a:pPr algn="just">
              <a:spcAft>
                <a:spcPts val="8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CAP5 = Agroforestry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(Sileshi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2007)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800"/>
              </a:spcAft>
              <a:buNone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CAP6 = Integrated Pest Management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CAP7 = Other Practices 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D29CC-A016-3C91-A04C-D7418B9F9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5850" y="5852238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37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C0185-1FB4-A974-0D53-152444D82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DF00-3B25-282B-FE78-BB86D3AC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4"/>
            <a:ext cx="10515600" cy="66003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5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594BFC5-6A33-0ECE-907C-3E1E1C0370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830448"/>
              </p:ext>
            </p:extLst>
          </p:nvPr>
        </p:nvGraphicFramePr>
        <p:xfrm>
          <a:off x="838200" y="1363027"/>
          <a:ext cx="10515600" cy="4526280"/>
        </p:xfrm>
        <a:graphic>
          <a:graphicData uri="http://schemas.openxmlformats.org/drawingml/2006/table">
            <a:tbl>
              <a:tblPr firstRow="1" firstCol="1" bandRow="1"/>
              <a:tblGrid>
                <a:gridCol w="2157819">
                  <a:extLst>
                    <a:ext uri="{9D8B030D-6E8A-4147-A177-3AD203B41FA5}">
                      <a16:colId xmlns:a16="http://schemas.microsoft.com/office/drawing/2014/main" val="2398596776"/>
                    </a:ext>
                  </a:extLst>
                </a:gridCol>
                <a:gridCol w="1203225">
                  <a:extLst>
                    <a:ext uri="{9D8B030D-6E8A-4147-A177-3AD203B41FA5}">
                      <a16:colId xmlns:a16="http://schemas.microsoft.com/office/drawing/2014/main" val="2720819413"/>
                    </a:ext>
                  </a:extLst>
                </a:gridCol>
                <a:gridCol w="1182129">
                  <a:extLst>
                    <a:ext uri="{9D8B030D-6E8A-4147-A177-3AD203B41FA5}">
                      <a16:colId xmlns:a16="http://schemas.microsoft.com/office/drawing/2014/main" val="3602669690"/>
                    </a:ext>
                  </a:extLst>
                </a:gridCol>
                <a:gridCol w="1220554">
                  <a:extLst>
                    <a:ext uri="{9D8B030D-6E8A-4147-A177-3AD203B41FA5}">
                      <a16:colId xmlns:a16="http://schemas.microsoft.com/office/drawing/2014/main" val="2504575864"/>
                    </a:ext>
                  </a:extLst>
                </a:gridCol>
                <a:gridCol w="787333">
                  <a:extLst>
                    <a:ext uri="{9D8B030D-6E8A-4147-A177-3AD203B41FA5}">
                      <a16:colId xmlns:a16="http://schemas.microsoft.com/office/drawing/2014/main" val="3104347276"/>
                    </a:ext>
                  </a:extLst>
                </a:gridCol>
                <a:gridCol w="784319">
                  <a:extLst>
                    <a:ext uri="{9D8B030D-6E8A-4147-A177-3AD203B41FA5}">
                      <a16:colId xmlns:a16="http://schemas.microsoft.com/office/drawing/2014/main" val="1954139956"/>
                    </a:ext>
                  </a:extLst>
                </a:gridCol>
                <a:gridCol w="738360">
                  <a:extLst>
                    <a:ext uri="{9D8B030D-6E8A-4147-A177-3AD203B41FA5}">
                      <a16:colId xmlns:a16="http://schemas.microsoft.com/office/drawing/2014/main" val="810709560"/>
                    </a:ext>
                  </a:extLst>
                </a:gridCol>
                <a:gridCol w="776032">
                  <a:extLst>
                    <a:ext uri="{9D8B030D-6E8A-4147-A177-3AD203B41FA5}">
                      <a16:colId xmlns:a16="http://schemas.microsoft.com/office/drawing/2014/main" val="3512672180"/>
                    </a:ext>
                  </a:extLst>
                </a:gridCol>
                <a:gridCol w="779044">
                  <a:extLst>
                    <a:ext uri="{9D8B030D-6E8A-4147-A177-3AD203B41FA5}">
                      <a16:colId xmlns:a16="http://schemas.microsoft.com/office/drawing/2014/main" val="203018123"/>
                    </a:ext>
                  </a:extLst>
                </a:gridCol>
                <a:gridCol w="886785">
                  <a:extLst>
                    <a:ext uri="{9D8B030D-6E8A-4147-A177-3AD203B41FA5}">
                      <a16:colId xmlns:a16="http://schemas.microsoft.com/office/drawing/2014/main" val="27267943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Gender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706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Survey Questions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Male (</a:t>
                      </a:r>
                      <a:r>
                        <a:rPr lang="en-US" sz="10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r>
                        <a:rPr lang="en-US" sz="10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Female (</a:t>
                      </a:r>
                      <a:r>
                        <a:rPr lang="en-US" sz="10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 67)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(</a:t>
                      </a:r>
                      <a:r>
                        <a:rPr lang="en-US" sz="10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0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1000" kern="1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000" i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p-</a:t>
                      </a:r>
                      <a:r>
                        <a:rPr lang="en-US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RII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WAI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PCI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Rank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904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barriers have you encountered in adopting CA practices?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442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Financial constraints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 (63.3)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(74.6)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 (71.5)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0.483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0.487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266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Lack of government support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(42.9)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(49.3)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 (45.0)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0.737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0.391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42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Limited access to resource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 (44.4)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(35.8)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 (41.5)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1.338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0.247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889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 (23.3)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(23.9)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(23.5)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0.008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0.928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559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Lack of knowledge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(11.3)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(28.4)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(17.0)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9.212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0.002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5281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Resistance to change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(0.8)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(3.0)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(1.5)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1.504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0.220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835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 significant are these barriers in preventing the adoption of CA practice?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174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Very significant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 (77.4)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 (86.6)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 (80.5)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4.03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1538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Significant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(21.1)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(13.4)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(18.5)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2.897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0.413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3116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Neutral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(0.8)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(0.0)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(0.5)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094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Insignificant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(0.8)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(0.0)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(0.5)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887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Very insignificant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(0.0)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(0.0)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(0.0)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926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support or resources would help you to implement?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155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Financial resources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 (72.9)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 (77.6)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 (74.5)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0.514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0.474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353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Access to resource 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 (46.6)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(49.3)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 (47.5)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0.724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393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 support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(42.9)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(47.8)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 (44.5)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0.434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0.510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0.72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870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Training programs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(26.3)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(31.3)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 (28.0)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0.559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0.455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744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(13.5)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(22.4)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(16.5)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2.535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0.111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776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 policies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(13.5)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(13.4)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(13.5)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0.000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0.984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0.57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570995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DA36611-15D0-72A8-E066-DFD7F523EFD1}"/>
              </a:ext>
            </a:extLst>
          </p:cNvPr>
          <p:cNvSpPr/>
          <p:nvPr/>
        </p:nvSpPr>
        <p:spPr>
          <a:xfrm>
            <a:off x="7495594" y="2870717"/>
            <a:ext cx="597159" cy="167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09D0D0-7FCA-5E3F-81CD-6DA87244982B}"/>
              </a:ext>
            </a:extLst>
          </p:cNvPr>
          <p:cNvSpPr txBox="1"/>
          <p:nvPr/>
        </p:nvSpPr>
        <p:spPr>
          <a:xfrm>
            <a:off x="811764" y="1085269"/>
            <a:ext cx="76884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4: Barriers militating against the adoption of CA practices in the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Atwima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Mponua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District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7EA02-9BC2-57AA-73E6-F457037066DF}"/>
              </a:ext>
            </a:extLst>
          </p:cNvPr>
          <p:cNvSpPr txBox="1"/>
          <p:nvPr/>
        </p:nvSpPr>
        <p:spPr>
          <a:xfrm>
            <a:off x="949385" y="5861146"/>
            <a:ext cx="81479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Numbers in parentheses indicate percentages while numbers without parentheses indicate frequencies</a:t>
            </a:r>
            <a:r>
              <a:rPr lang="en-US" alt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Pearson Chi-square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0BEFB9-4217-6BC0-0521-AECFDB8ED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27589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10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4C742-0531-309B-3E84-86EF2FECC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1E925-F540-449D-B8BA-DB8A79CDD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5"/>
            <a:ext cx="10515600" cy="88397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15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490C9-E470-E388-17CE-92217D196A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practices contributed to improved crop yields, better soil health, and enhanced resilience to climate-related shocks.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Agroforestry emerged as the most valued and effective.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Adoption was constrained by some factors.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DCD88E-653C-3417-4D04-73C67C613D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 extension services to promote CA practices.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Government and institutional support.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 women-led farmer groups and youth engagement initiatives to ensure equitable access to resources and decision-making.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01195D-4A74-19BA-6563-03375255E333}"/>
              </a:ext>
            </a:extLst>
          </p:cNvPr>
          <p:cNvCxnSpPr/>
          <p:nvPr/>
        </p:nvCxnSpPr>
        <p:spPr>
          <a:xfrm>
            <a:off x="6096000" y="1595535"/>
            <a:ext cx="0" cy="45814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015615E-D3CB-011E-9C35-CB18F42B75FC}"/>
              </a:ext>
            </a:extLst>
          </p:cNvPr>
          <p:cNvSpPr txBox="1"/>
          <p:nvPr/>
        </p:nvSpPr>
        <p:spPr>
          <a:xfrm>
            <a:off x="2378140" y="1206080"/>
            <a:ext cx="2101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5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9901F-72F5-4DDA-BAA7-8B7A4B9DE38B}"/>
              </a:ext>
            </a:extLst>
          </p:cNvPr>
          <p:cNvSpPr txBox="1"/>
          <p:nvPr/>
        </p:nvSpPr>
        <p:spPr>
          <a:xfrm>
            <a:off x="7429696" y="1206079"/>
            <a:ext cx="26666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5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F2521F-C031-0E61-EF49-30860AFC7B36}"/>
              </a:ext>
            </a:extLst>
          </p:cNvPr>
          <p:cNvCxnSpPr/>
          <p:nvPr/>
        </p:nvCxnSpPr>
        <p:spPr>
          <a:xfrm>
            <a:off x="6047793" y="1595535"/>
            <a:ext cx="0" cy="45814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0936FF-4876-BD07-C818-9BA40EBA40C1}"/>
              </a:ext>
            </a:extLst>
          </p:cNvPr>
          <p:cNvCxnSpPr/>
          <p:nvPr/>
        </p:nvCxnSpPr>
        <p:spPr>
          <a:xfrm>
            <a:off x="942392" y="1602427"/>
            <a:ext cx="1041140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FC43E20-E020-6C8D-4465-D2FE16E2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83950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19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E19E7-93AA-6410-2DD5-C03EFAEE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5"/>
            <a:ext cx="10515600" cy="49208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15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93D1-5F34-6EC5-765F-074B2EBA9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013"/>
            <a:ext cx="10515600" cy="5148063"/>
          </a:xfrm>
        </p:spPr>
        <p:txBody>
          <a:bodyPr>
            <a:norm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Ambler, K., Gargano, N., &amp; Murphy, M. (2020).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Agriculture Evaluation Project in Northern Ghana : a formative evaluation using a framed field experiment Formative evaluation report Accepted by 3ie : July 2020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Awazi, N. P., Tchamba, M. N., Temgoua, F. L., &amp; Marie-Louise, T.-A. (2021). Farmers’ Adaptive Capacity to Climate Change in Africa: Small-Scale Farmers in Cameroon.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African Handbook of Climate Change Adaptation: With 610 Figures and 361 Tables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1–2838.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https://doi.org/10.1007/978-3-030-45106-6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Doss, C. R. (2018). Women and agricultural productivity: Reframing the Issues.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Policy Review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35–50.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https://doi.org/10.1111/dpr.12243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FAO Report. (2011).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5. Ethiopia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(November), 19.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Mohammed, D., Timothy, E., Abaka, S. S., &amp; Arubi, A. A. (2022). Analysis of climate change vulnerability and adaptation towards increase resilience among farmers in Borno State, Nigeria.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African Journal of Agricultural Research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(2), 80–88.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https://doi.org/10.5897/ajar2021.15765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Pretty, J. (2011). Interdisciplinary progress in approaches to address social-ecological and ecocultural systems.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Conservation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(2), 127–139.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Quisumbing, A. R., Meinzen-Dick, R., Raney, T. L., Croppenstedt, A., Behrman, J. A., &amp; Peterman, A. (2014). Gender in agriculture: Closing the knowledge gap.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 in Agriculture: Closing the Knowledge Gap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1–444.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https://doi.org/10.1007/978-94-017-8616-4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Ragasa, C. (2012). Gender and Institutional Dimensions of Agricultural Technology Adoption: A Review of Literature and Synthesis of 35 Case Studies.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AgEcon Search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https://doi.org/10.22004/ag.econ.126747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Ragasa, C., Ulimwengu, J., Randriamamonjy, J., &amp; Badibanga, T. (2016). Factors Affecting Performance of Agricultural Extension: Evidence from Democratic Republic of Congo.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Agricultural Education and Extension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(2), 113–143.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https://doi.org/10.1080/1389224X.2015.1026363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30204-E3D7-7C73-EDBA-3EB51C66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83950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27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73156-26FF-0ED3-73D6-EEA02705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DD6F6-B091-4085-4143-37BF067CF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2146"/>
            <a:ext cx="10515600" cy="427799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Sections of the Presentation</a:t>
            </a: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 and Objectives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Recommendation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1FC5B-E679-284E-7E62-327024AC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07578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447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3BEAE-AE0C-A113-CB6C-C6597B310E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62B1F-D6FF-AB78-AF36-5B72009ED0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80909-5ADA-E5FC-D9D8-5E1AE28B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AFD5A-4082-4BE4-96FC-4C4C6076294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44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1">
            <a:extLst>
              <a:ext uri="{FF2B5EF4-FFF2-40B4-BE49-F238E27FC236}">
                <a16:creationId xmlns:a16="http://schemas.microsoft.com/office/drawing/2014/main" id="{1A7242B4-7172-37B3-214A-183C13C2895E}"/>
              </a:ext>
            </a:extLst>
          </p:cNvPr>
          <p:cNvSpPr/>
          <p:nvPr/>
        </p:nvSpPr>
        <p:spPr>
          <a:xfrm>
            <a:off x="6631315" y="4122582"/>
            <a:ext cx="4684949" cy="101600"/>
          </a:xfrm>
          <a:prstGeom prst="roundRect">
            <a:avLst>
              <a:gd name="adj" fmla="val 78139"/>
            </a:avLst>
          </a:prstGeom>
          <a:solidFill>
            <a:srgbClr val="080808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4" name="Shape 1">
            <a:extLst>
              <a:ext uri="{FF2B5EF4-FFF2-40B4-BE49-F238E27FC236}">
                <a16:creationId xmlns:a16="http://schemas.microsoft.com/office/drawing/2014/main" id="{05F2B454-58CA-CFD6-7CFD-4698D848211E}"/>
              </a:ext>
            </a:extLst>
          </p:cNvPr>
          <p:cNvSpPr/>
          <p:nvPr/>
        </p:nvSpPr>
        <p:spPr>
          <a:xfrm>
            <a:off x="6517908" y="2093019"/>
            <a:ext cx="4684949" cy="101600"/>
          </a:xfrm>
          <a:prstGeom prst="roundRect">
            <a:avLst>
              <a:gd name="adj" fmla="val 78139"/>
            </a:avLst>
          </a:prstGeom>
          <a:solidFill>
            <a:srgbClr val="080808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B6716558-7153-BA98-AFC3-488EDA14E956}"/>
              </a:ext>
            </a:extLst>
          </p:cNvPr>
          <p:cNvSpPr/>
          <p:nvPr/>
        </p:nvSpPr>
        <p:spPr>
          <a:xfrm>
            <a:off x="988944" y="4122582"/>
            <a:ext cx="4684949" cy="101600"/>
          </a:xfrm>
          <a:prstGeom prst="roundRect">
            <a:avLst>
              <a:gd name="adj" fmla="val 78139"/>
            </a:avLst>
          </a:prstGeom>
          <a:solidFill>
            <a:srgbClr val="080808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" name="Text 0"/>
          <p:cNvSpPr/>
          <p:nvPr/>
        </p:nvSpPr>
        <p:spPr>
          <a:xfrm>
            <a:off x="905519" y="1102519"/>
            <a:ext cx="541893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Introduction - 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3" name="Shape 1"/>
          <p:cNvSpPr/>
          <p:nvPr/>
        </p:nvSpPr>
        <p:spPr>
          <a:xfrm>
            <a:off x="1016056" y="2085875"/>
            <a:ext cx="4684949" cy="101600"/>
          </a:xfrm>
          <a:prstGeom prst="roundRect">
            <a:avLst>
              <a:gd name="adj" fmla="val 78139"/>
            </a:avLst>
          </a:prstGeom>
          <a:solidFill>
            <a:srgbClr val="080808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Shape 2"/>
          <p:cNvSpPr/>
          <p:nvPr/>
        </p:nvSpPr>
        <p:spPr>
          <a:xfrm>
            <a:off x="3047950" y="1834952"/>
            <a:ext cx="567035" cy="567035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  <p:txBody>
          <a:bodyPr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218012" y="1976735"/>
            <a:ext cx="226814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33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53579" y="2432848"/>
            <a:ext cx="303162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080808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Global Food Security Threat</a:t>
            </a:r>
            <a:endParaRPr lang="en-US" sz="20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75853" y="2781961"/>
            <a:ext cx="491113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Climate change threatens global food security, especially for smallholder farmers, impacting yields and livelihoods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Chemura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2020).</a:t>
            </a:r>
          </a:p>
        </p:txBody>
      </p:sp>
      <p:sp>
        <p:nvSpPr>
          <p:cNvPr id="9" name="Shape 7"/>
          <p:cNvSpPr/>
          <p:nvPr/>
        </p:nvSpPr>
        <p:spPr>
          <a:xfrm>
            <a:off x="8576915" y="1834952"/>
            <a:ext cx="567035" cy="567035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8746976" y="1976735"/>
            <a:ext cx="226814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33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404869" y="2443115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Africa's Vulnerability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404918" y="2775204"/>
            <a:ext cx="491122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Sub-Saharan Africa, dependent on rain-fed agriculture, faces increased droughts and floods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(Malhi </a:t>
            </a:r>
            <a:r>
              <a:rPr lang="en-US" sz="20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2021;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Tahiru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2019).</a:t>
            </a:r>
          </a:p>
        </p:txBody>
      </p:sp>
      <p:sp>
        <p:nvSpPr>
          <p:cNvPr id="14" name="Shape 12"/>
          <p:cNvSpPr/>
          <p:nvPr/>
        </p:nvSpPr>
        <p:spPr>
          <a:xfrm>
            <a:off x="3047950" y="3895871"/>
            <a:ext cx="567035" cy="567035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5" name="Text 13"/>
          <p:cNvSpPr/>
          <p:nvPr/>
        </p:nvSpPr>
        <p:spPr>
          <a:xfrm>
            <a:off x="3218011" y="4029299"/>
            <a:ext cx="226814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33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898227" y="4489177"/>
            <a:ext cx="298698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Ghana's Agricultural Impact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75853" y="4810723"/>
            <a:ext cx="491113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Ghana's agriculture is affected by changing rainfall, rising temperatures and droughts, impacting crop yield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(Mohammed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2022).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8576915" y="3887515"/>
            <a:ext cx="567035" cy="567035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0" name="Text 18"/>
          <p:cNvSpPr/>
          <p:nvPr/>
        </p:nvSpPr>
        <p:spPr>
          <a:xfrm>
            <a:off x="8748967" y="3987832"/>
            <a:ext cx="226814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33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4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404869" y="442209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Adaptation is Key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404918" y="4810723"/>
            <a:ext cx="491122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Swift adaptation measures are of the essence in mitigating climate change threat to economic development in the district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(IPCC, 2014).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AB915-9A24-F7BF-7ED3-3F8BBEEFF2C1}"/>
              </a:ext>
            </a:extLst>
          </p:cNvPr>
          <p:cNvSpPr txBox="1"/>
          <p:nvPr/>
        </p:nvSpPr>
        <p:spPr>
          <a:xfrm>
            <a:off x="10162165" y="5863602"/>
            <a:ext cx="1153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3</a:t>
            </a:r>
            <a:endParaRPr lang="en-US" sz="16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37D34-6F00-6227-3EFA-54D50ACE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5253"/>
            <a:ext cx="7410060" cy="103326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- 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82FFC-68CD-07B0-D584-3186E73E6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00516"/>
            <a:ext cx="10515601" cy="439228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variability make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sector a risky venture for smallholder farmers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across the globe (Tessema &amp;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Simane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2021). 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Atwima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Mponua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vulnerable to the threats of climate change, particularly due to its agrarian nature with a significant portion of its population engaged in farming and related activities.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BAEE9-E34C-BFA2-A9E7-80C461D2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275" y="5784850"/>
            <a:ext cx="2743200" cy="365125"/>
          </a:xfrm>
        </p:spPr>
        <p:txBody>
          <a:bodyPr/>
          <a:lstStyle/>
          <a:p>
            <a:pPr algn="l"/>
            <a:fld id="{C52AFD5A-4082-4BE4-96FC-4C4C6076294A}" type="slidenum">
              <a:rPr lang="en-US" smtClean="0"/>
              <a:pPr algn="l"/>
              <a:t>4</a:t>
            </a:fld>
            <a:endParaRPr lang="en-US" dirty="0"/>
          </a:p>
        </p:txBody>
      </p:sp>
      <p:pic>
        <p:nvPicPr>
          <p:cNvPr id="7" name="Picture 6" descr="A person holding a shovel&#10;&#10;AI-generated content may be incorrect.">
            <a:extLst>
              <a:ext uri="{FF2B5EF4-FFF2-40B4-BE49-F238E27FC236}">
                <a16:creationId xmlns:a16="http://schemas.microsoft.com/office/drawing/2014/main" id="{153E1858-7C48-CE75-7D32-115E67BFE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5" y="3569283"/>
            <a:ext cx="3924300" cy="266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3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0E82-1A2A-0BFE-24E6-ACBBA069A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5"/>
            <a:ext cx="10515600" cy="10425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- Aim &amp; Objectives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A9568-491D-F4DD-156B-BA3AAF2BE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205"/>
            <a:ext cx="7324726" cy="4662872"/>
          </a:xfrm>
        </p:spPr>
        <p:txBody>
          <a:bodyPr>
            <a:norm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the effectiveness of conservation agriculture as a climate change adaptation strategy for smallholder farmers in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Atwima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Mponua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District in the Ashanti Region of Ghana.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3352A-74B5-5C92-DFD6-2141D7F1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125" y="5868987"/>
            <a:ext cx="2743200" cy="365125"/>
          </a:xfrm>
        </p:spPr>
        <p:txBody>
          <a:bodyPr/>
          <a:lstStyle/>
          <a:p>
            <a:pPr algn="l"/>
            <a:fld id="{C52AFD5A-4082-4BE4-96FC-4C4C6076294A}" type="slidenum">
              <a:rPr lang="en-US" smtClean="0"/>
              <a:pPr algn="l"/>
              <a:t>5</a:t>
            </a:fld>
            <a:endParaRPr lang="en-US" dirty="0"/>
          </a:p>
        </p:txBody>
      </p:sp>
      <p:pic>
        <p:nvPicPr>
          <p:cNvPr id="9" name="Picture 8" descr="A person digging in the dirt&#10;&#10;AI-generated content may be incorrect.">
            <a:extLst>
              <a:ext uri="{FF2B5EF4-FFF2-40B4-BE49-F238E27FC236}">
                <a16:creationId xmlns:a16="http://schemas.microsoft.com/office/drawing/2014/main" id="{F921D0F5-D516-74E6-C2A0-8B16C4CB6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25" y="1463755"/>
            <a:ext cx="3190874" cy="477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54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BE1FF62-BD64-60B6-0004-749AFB5AD7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544115"/>
              </p:ext>
            </p:extLst>
          </p:nvPr>
        </p:nvGraphicFramePr>
        <p:xfrm>
          <a:off x="1352161" y="1751044"/>
          <a:ext cx="9487678" cy="4009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B1F3547-0221-EB7D-A029-5D1BBC55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25"/>
            <a:ext cx="10515600" cy="10425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- Aim &amp; Objectives Cont’d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1C5DC3-8DC7-E846-D51C-5405FC0E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59622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4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24B0F-AC45-C074-63A6-05075FAD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2BB35-5444-B42D-552C-555FC5328D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956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Atwima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Mponua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District is located in the Ashanti Region of Ghana, approximately 45 kilometers northwest of Kumasi, the regional capital.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District’s vulnerability and reliance on smallholder farming as well as potential for CA adoption, an ideal location for the study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043A8-06D5-7E76-0049-1962F689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71380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FE7492F-0BB0-693A-49D5-3423C8601C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533524"/>
            <a:ext cx="5181600" cy="4543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76920-3B88-DD6F-642A-DC102E341C25}"/>
              </a:ext>
            </a:extLst>
          </p:cNvPr>
          <p:cNvSpPr txBox="1"/>
          <p:nvPr/>
        </p:nvSpPr>
        <p:spPr>
          <a:xfrm>
            <a:off x="5308600" y="5959945"/>
            <a:ext cx="6096000" cy="287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 of </a:t>
            </a:r>
            <a:r>
              <a:rPr lang="en-GB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twima</a:t>
            </a:r>
            <a:r>
              <a:rPr lang="en-GB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Mponua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502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6F3DE-73C6-4F83-49E4-B910D7A9F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05C59-F316-509B-B52F-76AC1B40F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8" y="546424"/>
            <a:ext cx="5449072" cy="8198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 – Cont’d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74608-0B31-1783-68E3-FC93A9D8A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992" y="1515058"/>
            <a:ext cx="10514015" cy="45580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study utilized;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pragmatic research philosophy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mixed-methods approach was employed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cross-sectional research design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communities selected for the study namely;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Anyinamso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Serebuoso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Kwankyeabo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Asamang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KBK.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(3) primary data collection methods were used.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3F812B-AF36-80E6-07D0-18E273AB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7" y="5856692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6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9AE1A4-581F-1072-4192-109D9740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56042"/>
            <a:ext cx="10515600" cy="77200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 – Cont</a:t>
            </a:r>
            <a:r>
              <a:rPr lang="en-US" sz="4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0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21905C7-1528-2D3A-28BB-AFC3DE92AF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1" y="1983798"/>
            <a:ext cx="5181600" cy="1857314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3D91B60-49B0-FEBA-66A0-BBE6153C06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1492" y="3992944"/>
            <a:ext cx="5181600" cy="18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0E9AD5-E875-17F0-0330-57FF68063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95" y="3887767"/>
            <a:ext cx="5209591" cy="1880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8C9192-525F-1B6F-F870-7BD9A50B2A56}"/>
              </a:ext>
            </a:extLst>
          </p:cNvPr>
          <p:cNvSpPr txBox="1"/>
          <p:nvPr/>
        </p:nvSpPr>
        <p:spPr>
          <a:xfrm>
            <a:off x="6408580" y="1018396"/>
            <a:ext cx="47912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151515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Questionnaire surveys (200 farmers)</a:t>
            </a:r>
          </a:p>
          <a:p>
            <a:endParaRPr lang="en-US" sz="2000" dirty="0">
              <a:solidFill>
                <a:srgbClr val="151515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15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FGDs</a:t>
            </a:r>
            <a:r>
              <a:rPr lang="en-US" sz="2000" b="1" dirty="0">
                <a:solidFill>
                  <a:srgbClr val="15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15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provided deeper insights into community-level perceptions.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1515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15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KII were conducted with individuals possessing expert knowledge on CA and climate change adaptation in the study area.</a:t>
            </a:r>
            <a:endParaRPr lang="en-US" sz="2400" dirty="0">
              <a:solidFill>
                <a:srgbClr val="1515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69F0E0-CFB1-89F7-FB77-B3A1AB73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5854084"/>
            <a:ext cx="2743200" cy="365125"/>
          </a:xfrm>
        </p:spPr>
        <p:txBody>
          <a:bodyPr/>
          <a:lstStyle/>
          <a:p>
            <a:fld id="{C52AFD5A-4082-4BE4-96FC-4C4C6076294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36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8201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2802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WC light.potx" id="{3AAB5C5D-F81D-415E-B016-C95F4778E009}" vid="{707FFEF3-20E4-4742-9351-C9F6B3F140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KWC light</Template>
  <TotalTime>3923</TotalTime>
  <Words>2920</Words>
  <Application>Microsoft Office PowerPoint</Application>
  <PresentationFormat>Widescreen</PresentationFormat>
  <Paragraphs>808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Cambria Math</vt:lpstr>
      <vt:lpstr>Times New Roman</vt:lpstr>
      <vt:lpstr>Wingdings</vt:lpstr>
      <vt:lpstr>Office Theme</vt:lpstr>
      <vt:lpstr>                            EVALUATING THE EFFECTIVENESS OF CONSERVATION AGRICULTURE AS A CLIMATE CHANGE ADAPTATION STRATEGY FOR SMALLHOLDER FARMERS  IN THE  ATWIMA MPONUA DISTRICT, GHANA </vt:lpstr>
      <vt:lpstr>Presentation Outline</vt:lpstr>
      <vt:lpstr>PowerPoint Presentation</vt:lpstr>
      <vt:lpstr>Introduction - Problem Statement</vt:lpstr>
      <vt:lpstr>Introduction - Aim &amp; Objectives</vt:lpstr>
      <vt:lpstr>Introduction - Aim &amp; Objectives Cont’d</vt:lpstr>
      <vt:lpstr>Materials and Methods </vt:lpstr>
      <vt:lpstr>Materials and Methods – Cont’d</vt:lpstr>
      <vt:lpstr>Materials and Methods – Cont’d</vt:lpstr>
      <vt:lpstr>Materials and Methods – Data Analysis</vt:lpstr>
      <vt:lpstr>Results and Discussion</vt:lpstr>
      <vt:lpstr>Results and Discussion Cont’d</vt:lpstr>
      <vt:lpstr>Results and Discussion</vt:lpstr>
      <vt:lpstr>Results and Discussion – Cont’d</vt:lpstr>
      <vt:lpstr>Results and Discussion – Cont’d</vt:lpstr>
      <vt:lpstr>Results and Discussion – Cont’d</vt:lpstr>
      <vt:lpstr>Results and Discussion</vt:lpstr>
      <vt:lpstr>Conclusion and Recommendations</vt:lpstr>
      <vt:lpstr>References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Hope</dc:creator>
  <cp:lastModifiedBy>Owusu Abebrese</cp:lastModifiedBy>
  <cp:revision>82</cp:revision>
  <dcterms:created xsi:type="dcterms:W3CDTF">2023-07-24T13:47:17Z</dcterms:created>
  <dcterms:modified xsi:type="dcterms:W3CDTF">2025-10-20T14:35:38Z</dcterms:modified>
</cp:coreProperties>
</file>