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28803600" cy="36009263"/>
  <p:notesSz cx="6858000" cy="9144000"/>
  <p:defaultTextStyle>
    <a:defPPr>
      <a:defRPr lang="en-US"/>
    </a:defPPr>
    <a:lvl1pPr marL="0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566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132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699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265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7831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398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0964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2531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90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02AE16"/>
    <a:srgbClr val="006C00"/>
    <a:srgbClr val="F1F5E7"/>
    <a:srgbClr val="02D01B"/>
    <a:srgbClr val="008F00"/>
    <a:srgbClr val="FCFC04"/>
    <a:srgbClr val="E1B205"/>
    <a:srgbClr val="2FFD48"/>
    <a:srgbClr val="FFF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>
        <p:scale>
          <a:sx n="25" d="100"/>
          <a:sy n="25" d="100"/>
        </p:scale>
        <p:origin x="-1416" y="-1716"/>
      </p:cViewPr>
      <p:guideLst>
        <p:guide orient="horz" pos="11342"/>
        <p:guide pos="90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11186214"/>
            <a:ext cx="24483061" cy="77186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1" y="20405250"/>
            <a:ext cx="20162520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2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2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043"/>
            <a:ext cx="6480810" cy="307245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0" y="1442043"/>
            <a:ext cx="18962370" cy="307245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6" y="23139288"/>
            <a:ext cx="24483061" cy="7151840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6" y="15262265"/>
            <a:ext cx="24483061" cy="7877024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56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13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69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2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783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39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096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253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2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0" y="8402165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0" y="8402165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060409"/>
            <a:ext cx="12726592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566" indent="0">
              <a:buNone/>
              <a:defRPr sz="8100" b="1"/>
            </a:lvl2pPr>
            <a:lvl3pPr marL="3703132" indent="0">
              <a:buNone/>
              <a:defRPr sz="7300" b="1"/>
            </a:lvl3pPr>
            <a:lvl4pPr marL="5554699" indent="0">
              <a:buNone/>
              <a:defRPr sz="6500" b="1"/>
            </a:lvl4pPr>
            <a:lvl5pPr marL="7406265" indent="0">
              <a:buNone/>
              <a:defRPr sz="6500" b="1"/>
            </a:lvl5pPr>
            <a:lvl6pPr marL="9257831" indent="0">
              <a:buNone/>
              <a:defRPr sz="6500" b="1"/>
            </a:lvl6pPr>
            <a:lvl7pPr marL="11109398" indent="0">
              <a:buNone/>
              <a:defRPr sz="6500" b="1"/>
            </a:lvl7pPr>
            <a:lvl8pPr marL="12960964" indent="0">
              <a:buNone/>
              <a:defRPr sz="6500" b="1"/>
            </a:lvl8pPr>
            <a:lvl9pPr marL="14812531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1" y="11419605"/>
            <a:ext cx="12726592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1" y="8060409"/>
            <a:ext cx="12731591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566" indent="0">
              <a:buNone/>
              <a:defRPr sz="8100" b="1"/>
            </a:lvl2pPr>
            <a:lvl3pPr marL="3703132" indent="0">
              <a:buNone/>
              <a:defRPr sz="7300" b="1"/>
            </a:lvl3pPr>
            <a:lvl4pPr marL="5554699" indent="0">
              <a:buNone/>
              <a:defRPr sz="6500" b="1"/>
            </a:lvl4pPr>
            <a:lvl5pPr marL="7406265" indent="0">
              <a:buNone/>
              <a:defRPr sz="6500" b="1"/>
            </a:lvl5pPr>
            <a:lvl6pPr marL="9257831" indent="0">
              <a:buNone/>
              <a:defRPr sz="6500" b="1"/>
            </a:lvl6pPr>
            <a:lvl7pPr marL="11109398" indent="0">
              <a:buNone/>
              <a:defRPr sz="6500" b="1"/>
            </a:lvl7pPr>
            <a:lvl8pPr marL="12960964" indent="0">
              <a:buNone/>
              <a:defRPr sz="6500" b="1"/>
            </a:lvl8pPr>
            <a:lvl9pPr marL="14812531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1" y="11419605"/>
            <a:ext cx="12731591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7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3" y="1433702"/>
            <a:ext cx="9476186" cy="6101570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7" y="1433705"/>
            <a:ext cx="16102013" cy="30732908"/>
          </a:xfrm>
        </p:spPr>
        <p:txBody>
          <a:bodyPr/>
          <a:lstStyle>
            <a:lvl1pPr>
              <a:defRPr sz="131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3" y="7535275"/>
            <a:ext cx="9476186" cy="24631339"/>
          </a:xfrm>
        </p:spPr>
        <p:txBody>
          <a:bodyPr/>
          <a:lstStyle>
            <a:lvl1pPr marL="0" indent="0">
              <a:buNone/>
              <a:defRPr sz="5700"/>
            </a:lvl1pPr>
            <a:lvl2pPr marL="1851566" indent="0">
              <a:buNone/>
              <a:defRPr sz="5000"/>
            </a:lvl2pPr>
            <a:lvl3pPr marL="3703132" indent="0">
              <a:buNone/>
              <a:defRPr sz="4100"/>
            </a:lvl3pPr>
            <a:lvl4pPr marL="5554699" indent="0">
              <a:buNone/>
              <a:defRPr sz="3600"/>
            </a:lvl4pPr>
            <a:lvl5pPr marL="7406265" indent="0">
              <a:buNone/>
              <a:defRPr sz="3600"/>
            </a:lvl5pPr>
            <a:lvl6pPr marL="9257831" indent="0">
              <a:buNone/>
              <a:defRPr sz="3600"/>
            </a:lvl6pPr>
            <a:lvl7pPr marL="11109398" indent="0">
              <a:buNone/>
              <a:defRPr sz="3600"/>
            </a:lvl7pPr>
            <a:lvl8pPr marL="12960964" indent="0">
              <a:buNone/>
              <a:defRPr sz="3600"/>
            </a:lvl8pPr>
            <a:lvl9pPr marL="14812531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6" y="25206484"/>
            <a:ext cx="17282160" cy="2975768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6" y="3217494"/>
            <a:ext cx="17282160" cy="21605558"/>
          </a:xfrm>
        </p:spPr>
        <p:txBody>
          <a:bodyPr/>
          <a:lstStyle>
            <a:lvl1pPr marL="0" indent="0">
              <a:buNone/>
              <a:defRPr sz="13100"/>
            </a:lvl1pPr>
            <a:lvl2pPr marL="1851566" indent="0">
              <a:buNone/>
              <a:defRPr sz="11300"/>
            </a:lvl2pPr>
            <a:lvl3pPr marL="3703132" indent="0">
              <a:buNone/>
              <a:defRPr sz="9700"/>
            </a:lvl3pPr>
            <a:lvl4pPr marL="5554699" indent="0">
              <a:buNone/>
              <a:defRPr sz="8100"/>
            </a:lvl4pPr>
            <a:lvl5pPr marL="7406265" indent="0">
              <a:buNone/>
              <a:defRPr sz="8100"/>
            </a:lvl5pPr>
            <a:lvl6pPr marL="9257831" indent="0">
              <a:buNone/>
              <a:defRPr sz="8100"/>
            </a:lvl6pPr>
            <a:lvl7pPr marL="11109398" indent="0">
              <a:buNone/>
              <a:defRPr sz="8100"/>
            </a:lvl7pPr>
            <a:lvl8pPr marL="12960964" indent="0">
              <a:buNone/>
              <a:defRPr sz="8100"/>
            </a:lvl8pPr>
            <a:lvl9pPr marL="14812531" indent="0">
              <a:buNone/>
              <a:defRPr sz="8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6" y="28182253"/>
            <a:ext cx="17282160" cy="4226084"/>
          </a:xfrm>
        </p:spPr>
        <p:txBody>
          <a:bodyPr/>
          <a:lstStyle>
            <a:lvl1pPr marL="0" indent="0">
              <a:buNone/>
              <a:defRPr sz="5700"/>
            </a:lvl1pPr>
            <a:lvl2pPr marL="1851566" indent="0">
              <a:buNone/>
              <a:defRPr sz="5000"/>
            </a:lvl2pPr>
            <a:lvl3pPr marL="3703132" indent="0">
              <a:buNone/>
              <a:defRPr sz="4100"/>
            </a:lvl3pPr>
            <a:lvl4pPr marL="5554699" indent="0">
              <a:buNone/>
              <a:defRPr sz="3600"/>
            </a:lvl4pPr>
            <a:lvl5pPr marL="7406265" indent="0">
              <a:buNone/>
              <a:defRPr sz="3600"/>
            </a:lvl5pPr>
            <a:lvl6pPr marL="9257831" indent="0">
              <a:buNone/>
              <a:defRPr sz="3600"/>
            </a:lvl6pPr>
            <a:lvl7pPr marL="11109398" indent="0">
              <a:buNone/>
              <a:defRPr sz="3600"/>
            </a:lvl7pPr>
            <a:lvl8pPr marL="12960964" indent="0">
              <a:buNone/>
              <a:defRPr sz="3600"/>
            </a:lvl8pPr>
            <a:lvl9pPr marL="14812531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3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1" y="1442040"/>
            <a:ext cx="25923240" cy="6001544"/>
          </a:xfrm>
          <a:prstGeom prst="rect">
            <a:avLst/>
          </a:prstGeom>
        </p:spPr>
        <p:txBody>
          <a:bodyPr vert="horz" lIns="370313" tIns="185157" rIns="370313" bIns="1851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402165"/>
            <a:ext cx="25923240" cy="23764449"/>
          </a:xfrm>
          <a:prstGeom prst="rect">
            <a:avLst/>
          </a:prstGeom>
        </p:spPr>
        <p:txBody>
          <a:bodyPr vert="horz" lIns="370313" tIns="185157" rIns="370313" bIns="185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58A4-0899-EC46-861B-345FD095F41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1" y="33375255"/>
            <a:ext cx="91211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9452-F86A-974C-B757-DB67CD12B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9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1566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675" indent="-1388675" algn="l" defTabSz="1851566" rtl="0" eaLnBrk="1" latinLnBrk="0" hangingPunct="1">
        <a:spcBef>
          <a:spcPct val="20000"/>
        </a:spcBef>
        <a:buFont typeface="Arial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796" indent="-1157229" algn="l" defTabSz="1851566" rtl="0" eaLnBrk="1" latinLnBrk="0" hangingPunct="1">
        <a:spcBef>
          <a:spcPct val="20000"/>
        </a:spcBef>
        <a:buFont typeface="Arial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8916" indent="-925784" algn="l" defTabSz="1851566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482" indent="-925784" algn="l" defTabSz="1851566" rtl="0" eaLnBrk="1" latinLnBrk="0" hangingPunct="1">
        <a:spcBef>
          <a:spcPct val="20000"/>
        </a:spcBef>
        <a:buFont typeface="Arial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048" indent="-925784" algn="l" defTabSz="1851566" rtl="0" eaLnBrk="1" latinLnBrk="0" hangingPunct="1">
        <a:spcBef>
          <a:spcPct val="20000"/>
        </a:spcBef>
        <a:buFont typeface="Arial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3615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180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6747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8314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566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132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699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265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7831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398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964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2531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emf"/><Relationship Id="rId7" Type="http://schemas.openxmlformats.org/officeDocument/2006/relationships/hyperlink" Target="mailto:pearlboso5@gmail.co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998" y="-1"/>
            <a:ext cx="28143905" cy="6147881"/>
          </a:xfrm>
          <a:prstGeom prst="rect">
            <a:avLst/>
          </a:prstGeom>
          <a:gradFill flip="none" rotWithShape="1">
            <a:gsLst>
              <a:gs pos="13000">
                <a:srgbClr val="02D01B"/>
              </a:gs>
              <a:gs pos="88000">
                <a:srgbClr val="006C00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325878" y="0"/>
            <a:ext cx="2387601" cy="6374700"/>
          </a:xfrm>
          <a:prstGeom prst="homePlate">
            <a:avLst>
              <a:gd name="adj" fmla="val 60638"/>
            </a:avLst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20513" b="24506"/>
          <a:stretch/>
        </p:blipFill>
        <p:spPr>
          <a:xfrm>
            <a:off x="421779" y="2329088"/>
            <a:ext cx="1578044" cy="17165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0998" y="6115037"/>
            <a:ext cx="28143905" cy="259663"/>
          </a:xfrm>
          <a:prstGeom prst="rect">
            <a:avLst/>
          </a:prstGeom>
          <a:solidFill>
            <a:srgbClr val="FCFC0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13479" y="845459"/>
            <a:ext cx="2354947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 Academic and Research Electives: </a:t>
            </a:r>
          </a:p>
          <a:p>
            <a:pPr algn="just"/>
            <a:r>
              <a:rPr lang="en-US" sz="7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Trends, Outcomes, and Policy Implications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13479" y="3459480"/>
            <a:ext cx="2374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Janet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Antwi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Boasiako</a:t>
            </a:r>
            <a:r>
              <a:rPr lang="en-US" sz="36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Marilyn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Asiedua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Opoku-Addo</a:t>
            </a:r>
            <a:r>
              <a:rPr lang="en-US" sz="36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Pearl </a:t>
            </a:r>
            <a:r>
              <a:rPr 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Awo</a:t>
            </a:r>
            <a:r>
              <a:rPr 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Akofa</a:t>
            </a:r>
            <a:r>
              <a:rPr 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Boso</a:t>
            </a:r>
            <a:r>
              <a:rPr lang="en-US" sz="3600" b="1" u="sng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Maxwelll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Akwasi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Boateng</a:t>
            </a:r>
            <a:r>
              <a:rPr lang="en-US" sz="36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Akoto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Yaw Omari- Sasu</a:t>
            </a:r>
            <a:r>
              <a:rPr lang="en-US" sz="36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Cynthia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Amaning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Danquah</a:t>
            </a:r>
            <a:r>
              <a:rPr lang="en-US" sz="36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13478" y="4801959"/>
            <a:ext cx="23749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Department of Pharmacology, College of Health Sciences, Kwame Nkrumah University of Science and Technology (KNUST), Ghana |  </a:t>
            </a:r>
            <a:r>
              <a:rPr lang="en-US" sz="2000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en-US" sz="20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Department of Mathematics, Kwame Nkrumah University of Science and Technology, Ghana | </a:t>
            </a:r>
            <a:r>
              <a:rPr lang="en-US" sz="2000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n-US" sz="20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Department of Statistics and Actuarial Sciences, KNUST, </a:t>
            </a:r>
            <a:r>
              <a:rPr lang="en-US" sz="2000" i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Ghana</a:t>
            </a:r>
            <a:r>
              <a:rPr lang="en-US" sz="2000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Department of Pharmacology, College of Health Sciences, Kwame Nkrumah University of Science and Technology (KNUST), Ghana |  </a:t>
            </a:r>
            <a:r>
              <a:rPr lang="en-US" sz="2000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en-US" sz="20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Department of Mathematics, Kwame Nkrumah University of Science and Technology, Ghana | </a:t>
            </a:r>
            <a:r>
              <a:rPr lang="en-US" sz="2000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n-US" sz="20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Department of Statistics and Actuarial Sciences, KNUST, </a:t>
            </a:r>
            <a:r>
              <a:rPr lang="en-US" sz="2000" i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Ghana</a:t>
            </a:r>
            <a:endParaRPr lang="en-US" sz="2000" i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 Diagonal Corner Rectangle 29"/>
          <p:cNvSpPr/>
          <p:nvPr/>
        </p:nvSpPr>
        <p:spPr>
          <a:xfrm>
            <a:off x="421779" y="6960496"/>
            <a:ext cx="28103124" cy="9759662"/>
          </a:xfrm>
          <a:prstGeom prst="round2DiagRect">
            <a:avLst/>
          </a:prstGeom>
          <a:solidFill>
            <a:srgbClr val="F1F5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 Diagonal Corner Rectangle 49"/>
          <p:cNvSpPr/>
          <p:nvPr/>
        </p:nvSpPr>
        <p:spPr>
          <a:xfrm>
            <a:off x="302287" y="16764227"/>
            <a:ext cx="28199025" cy="9380570"/>
          </a:xfrm>
          <a:prstGeom prst="round2DiagRect">
            <a:avLst/>
          </a:prstGeom>
          <a:solidFill>
            <a:srgbClr val="F1F5E7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06312" y="18155295"/>
            <a:ext cx="8035294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&amp; Challenges</a:t>
            </a: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77.2% reported significant gains in academic &amp; research skill development.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87296" y="7431932"/>
            <a:ext cx="7295744" cy="949912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123387" y="17087646"/>
            <a:ext cx="7295744" cy="949912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0825469" y="7420106"/>
            <a:ext cx="7295744" cy="949912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0040953" y="17098180"/>
            <a:ext cx="7295744" cy="949912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0467118" y="7392527"/>
            <a:ext cx="7295744" cy="949912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287296" y="7489006"/>
            <a:ext cx="729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849641" y="7463906"/>
            <a:ext cx="729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467118" y="7470037"/>
            <a:ext cx="729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FINDINGS 1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305" y="8483444"/>
            <a:ext cx="8213095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FPPS (KNUST)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offers an optional three-week credit-bearing academic elective program for its fifth-year students. </a:t>
            </a:r>
            <a:endParaRPr lang="en-US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The elective lacks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systematic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evaluation.</a:t>
            </a:r>
          </a:p>
          <a:p>
            <a:pPr algn="just"/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Gap: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Without data, we cannot create evidence-based policies to improve the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program.</a:t>
            </a:r>
          </a:p>
          <a:p>
            <a:pPr algn="just"/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To evaluate the program's structure, benefits, and challenges to inform impactful reforms</a:t>
            </a:r>
          </a:p>
          <a:p>
            <a:endParaRPr lang="en-US" sz="4000" dirty="0"/>
          </a:p>
        </p:txBody>
      </p:sp>
      <p:sp>
        <p:nvSpPr>
          <p:cNvPr id="64" name="TextBox 63"/>
          <p:cNvSpPr txBox="1"/>
          <p:nvPr/>
        </p:nvSpPr>
        <p:spPr>
          <a:xfrm>
            <a:off x="10346052" y="8544697"/>
            <a:ext cx="8213095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Additionally, reports from 200 students, written after completing the elective, were reviewed for feedback. Participants were selected by convenience sampling from 5th-year students who had undertaken the elective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539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student records (2017-2025)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post-elective reports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</a:p>
          <a:p>
            <a:pPr marL="2423066" lvl="1" indent="-571500" algn="just">
              <a:buFont typeface="Wingdings" panose="05000000000000000000" pitchFamily="2" charset="2"/>
              <a:buChar char="ü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Descriptive Statistics (SPSS)</a:t>
            </a:r>
          </a:p>
          <a:p>
            <a:pPr marL="2423066" lvl="1" indent="-571500" algn="just">
              <a:buFont typeface="Wingdings" panose="05000000000000000000" pitchFamily="2" charset="2"/>
              <a:buChar char="ü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Thematic Review</a:t>
            </a:r>
          </a:p>
          <a:p>
            <a:pPr marL="4274632" lvl="2" indent="-571500">
              <a:buFont typeface="Wingdings" panose="05000000000000000000" pitchFamily="2" charset="2"/>
              <a:buChar char="ü"/>
            </a:pPr>
            <a:endParaRPr lang="en-US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20040953" y="8483444"/>
            <a:ext cx="8213095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Surging participation</a:t>
            </a:r>
          </a:p>
          <a:p>
            <a:pPr algn="just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2025 alone accounted for 40% of total enrollment, signaling a rising demand.</a:t>
            </a:r>
          </a:p>
          <a:p>
            <a:pPr algn="just"/>
            <a:endParaRPr lang="en-US" sz="3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0998" y="33321720"/>
            <a:ext cx="28143905" cy="2687544"/>
          </a:xfrm>
          <a:prstGeom prst="rect">
            <a:avLst/>
          </a:prstGeom>
          <a:gradFill flip="none" rotWithShape="1">
            <a:gsLst>
              <a:gs pos="13000">
                <a:srgbClr val="02D01B"/>
              </a:gs>
              <a:gs pos="88000">
                <a:srgbClr val="006C00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7192" y="9575414"/>
            <a:ext cx="8626856" cy="5250008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853888" y="17142197"/>
            <a:ext cx="729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FINDINGS 2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9652000" y="8331811"/>
            <a:ext cx="50800" cy="786016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067769" y="8350780"/>
            <a:ext cx="50800" cy="786016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33" y="18869733"/>
            <a:ext cx="7100391" cy="499557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7266" y="18869733"/>
            <a:ext cx="7992956" cy="499558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9909590" y="24051635"/>
            <a:ext cx="774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44.7% identified time constraint as a primary challenge</a:t>
            </a:r>
            <a:r>
              <a:rPr lang="en-US" sz="4000" dirty="0" smtClean="0">
                <a:latin typeface="Arial Narrow" panose="020B0606020202030204" pitchFamily="34" charset="0"/>
              </a:rPr>
              <a:t>.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9125883" y="18155295"/>
            <a:ext cx="0" cy="703381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0500313" y="17097917"/>
            <a:ext cx="729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FINDINGS 3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627192" y="18128790"/>
            <a:ext cx="8213095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Evolving Disciplines</a:t>
            </a:r>
          </a:p>
          <a:p>
            <a:pPr algn="just"/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2021, participation has expanded into non-traditional, multidisciplinary fields.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2726" y="18869733"/>
            <a:ext cx="8581964" cy="499558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20467118" y="26127391"/>
            <a:ext cx="7295744" cy="949912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287296" y="26144797"/>
            <a:ext cx="7295744" cy="949912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0849641" y="26127391"/>
            <a:ext cx="7295744" cy="949912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169669" y="26188866"/>
            <a:ext cx="729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940106" y="26127391"/>
            <a:ext cx="729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557583" y="26171460"/>
            <a:ext cx="729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346052" y="27272237"/>
            <a:ext cx="82130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Evidence-Based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Reforms are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essential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acquisition and research capacity.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ALIGN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the evolving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curriculum.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STRENGTHEN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Ghana's health system.</a:t>
            </a:r>
          </a:p>
          <a:p>
            <a:pPr marL="4274632" lvl="2" indent="-571500">
              <a:buFont typeface="Wingdings" panose="05000000000000000000" pitchFamily="2" charset="2"/>
              <a:buChar char="ü"/>
            </a:pPr>
            <a:endParaRPr lang="en-US" sz="4000" dirty="0"/>
          </a:p>
        </p:txBody>
      </p:sp>
      <p:sp>
        <p:nvSpPr>
          <p:cNvPr id="95" name="TextBox 94"/>
          <p:cNvSpPr txBox="1"/>
          <p:nvPr/>
        </p:nvSpPr>
        <p:spPr>
          <a:xfrm>
            <a:off x="850312" y="27289643"/>
            <a:ext cx="821309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The study recommends modifications;</a:t>
            </a:r>
          </a:p>
          <a:p>
            <a:pPr algn="just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Extend program duration.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 research workshops.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structured mentorship.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06312" y="34005211"/>
            <a:ext cx="164633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CONTACT:</a:t>
            </a:r>
          </a:p>
          <a:p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Pearl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PharmD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| </a:t>
            </a:r>
            <a:r>
              <a:rPr lang="en-US" sz="3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pearlboso5@gmail.com</a:t>
            </a:r>
            <a:endParaRPr lang="en-US" sz="38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25662" y="34442482"/>
            <a:ext cx="5537200" cy="673100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5981125" y="75429"/>
            <a:ext cx="10823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KNUST RESEARCH WEEK|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 ID #295.0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0" y="27614102"/>
            <a:ext cx="3074062" cy="3074062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24841201" y="30903576"/>
            <a:ext cx="269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Scan for full abstract &amp; author list.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9562915" y="27603933"/>
            <a:ext cx="41221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Baia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(2012)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Surratt et al. (2005)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Ramsaeur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 (2011</a:t>
            </a:r>
            <a:r>
              <a:rPr lang="en-US" sz="38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)</a:t>
            </a:r>
          </a:p>
          <a:p>
            <a:pPr marL="4274632" lvl="2" indent="-571500">
              <a:buFont typeface="Wingdings" panose="05000000000000000000" pitchFamily="2" charset="2"/>
              <a:buChar char="ü"/>
            </a:pPr>
            <a:endParaRPr lang="en-US" sz="40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9609909" y="27094709"/>
            <a:ext cx="0" cy="53385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275961" y="27247109"/>
            <a:ext cx="0" cy="53385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040953" y="14391562"/>
            <a:ext cx="781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Fig.1. A Bar Graph Illustrating Annual Trends in Elective Participation (2017–2025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20040953" y="23493835"/>
            <a:ext cx="7812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Fig.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Bar Graph Illustrating Elective Placement by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Sub-department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037266" y="23490452"/>
            <a:ext cx="7992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Fig.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A Bar Chart Illustrating Challenges Encountered During the Academic Elective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07689" y="23490452"/>
            <a:ext cx="7992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Pie Chart Illustrating Student-Reported Benefits of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</TotalTime>
  <Words>413</Words>
  <Application>Microsoft Office PowerPoint</Application>
  <PresentationFormat>Custom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Narrow</vt:lpstr>
      <vt:lpstr>Calibri</vt:lpstr>
      <vt:lpstr>Times New Roman</vt:lpstr>
      <vt:lpstr>Wingdings</vt:lpstr>
      <vt:lpstr>Office Theme</vt:lpstr>
      <vt:lpstr>PowerPoint Presentation</vt:lpstr>
    </vt:vector>
  </TitlesOfParts>
  <Company>UPK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KNUST Press</dc:creator>
  <cp:lastModifiedBy>AKOFA</cp:lastModifiedBy>
  <cp:revision>66</cp:revision>
  <dcterms:created xsi:type="dcterms:W3CDTF">2016-11-11T16:31:07Z</dcterms:created>
  <dcterms:modified xsi:type="dcterms:W3CDTF">2025-11-11T10:43:37Z</dcterms:modified>
</cp:coreProperties>
</file>