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28803600" cy="36009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D03"/>
    <a:srgbClr val="FF0066"/>
    <a:srgbClr val="3CDE4B"/>
    <a:srgbClr val="56C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p:scale>
          <a:sx n="75" d="100"/>
          <a:sy n="75" d="100"/>
        </p:scale>
        <p:origin x="108" y="-1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11/4/2025</a:t>
            </a:fld>
            <a:endParaRPr lang="en-US" dirty="0"/>
          </a:p>
        </p:txBody>
      </p:sp>
      <p:sp>
        <p:nvSpPr>
          <p:cNvPr id="4" name="Slide Image Placeholder 3"/>
          <p:cNvSpPr>
            <a:spLocks noGrp="1" noRot="1" noChangeAspect="1"/>
          </p:cNvSpPr>
          <p:nvPr>
            <p:ph type="sldImg" idx="2"/>
          </p:nvPr>
        </p:nvSpPr>
        <p:spPr>
          <a:xfrm>
            <a:off x="2194712" y="1143000"/>
            <a:ext cx="2468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95513" y="1143000"/>
            <a:ext cx="2466975" cy="3086100"/>
          </a:xfrm>
        </p:spPr>
        <p:txBody>
          <a:bodyPr/>
          <a:lstStyle/>
          <a:p>
            <a:endParaRPr lang="en-US"/>
          </a:p>
        </p:txBody>
      </p:sp>
      <p:sp>
        <p:nvSpPr>
          <p:cNvPr id="3" name="Text Placeholder 2"/>
          <p:cNvSpPr>
            <a:spLocks noGrp="1"/>
          </p:cNvSpPr>
          <p:nvPr>
            <p:ph type="body" idx="3"/>
          </p:nvPr>
        </p:nvSpPr>
        <p:spPr/>
        <p:txBody>
          <a:bodyPr/>
          <a:lstStyle/>
          <a:p>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5893185"/>
            <a:ext cx="24483060" cy="12536558"/>
          </a:xfrm>
        </p:spPr>
        <p:txBody>
          <a:bodyPr anchor="b"/>
          <a:lstStyle>
            <a:lvl1pPr algn="ctr">
              <a:defRPr sz="18900"/>
            </a:lvl1pPr>
          </a:lstStyle>
          <a:p>
            <a:r>
              <a:rPr lang="en-US"/>
              <a:t>Click to edit Master title style</a:t>
            </a:r>
            <a:endParaRPr lang="en-US" dirty="0"/>
          </a:p>
        </p:txBody>
      </p:sp>
      <p:sp>
        <p:nvSpPr>
          <p:cNvPr id="3" name="Subtitle 2"/>
          <p:cNvSpPr>
            <a:spLocks noGrp="1"/>
          </p:cNvSpPr>
          <p:nvPr>
            <p:ph type="subTitle" idx="1"/>
          </p:nvPr>
        </p:nvSpPr>
        <p:spPr>
          <a:xfrm>
            <a:off x="3600450" y="18913201"/>
            <a:ext cx="21602700" cy="8693900"/>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2578" y="1917160"/>
            <a:ext cx="6210776" cy="3051618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249" y="1917160"/>
            <a:ext cx="18272284" cy="305161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247" y="8977320"/>
            <a:ext cx="24843105" cy="14978851"/>
          </a:xfrm>
        </p:spPr>
        <p:txBody>
          <a:bodyPr anchor="b"/>
          <a:lstStyle>
            <a:lvl1pPr>
              <a:defRPr sz="18900"/>
            </a:lvl1pPr>
          </a:lstStyle>
          <a:p>
            <a:r>
              <a:rPr lang="en-US"/>
              <a:t>Click to edit Master title style</a:t>
            </a:r>
            <a:endParaRPr lang="en-US" dirty="0"/>
          </a:p>
        </p:txBody>
      </p:sp>
      <p:sp>
        <p:nvSpPr>
          <p:cNvPr id="3" name="Text Placeholder 2"/>
          <p:cNvSpPr>
            <a:spLocks noGrp="1"/>
          </p:cNvSpPr>
          <p:nvPr>
            <p:ph type="body" idx="1"/>
          </p:nvPr>
        </p:nvSpPr>
        <p:spPr>
          <a:xfrm>
            <a:off x="1965247" y="24097876"/>
            <a:ext cx="24843105" cy="7877024"/>
          </a:xfrm>
        </p:spPr>
        <p:txBody>
          <a:bodyPr/>
          <a:lstStyle>
            <a:lvl1pPr marL="0" indent="0">
              <a:buNone/>
              <a:defRPr sz="7560">
                <a:solidFill>
                  <a:schemeClr val="tx1"/>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248" y="9585799"/>
            <a:ext cx="12241530" cy="22847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1823" y="9585799"/>
            <a:ext cx="12241530" cy="22847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999" y="1917168"/>
            <a:ext cx="24843105" cy="6960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4002" y="8827273"/>
            <a:ext cx="12185271" cy="4326110"/>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1984002" y="13153384"/>
            <a:ext cx="12185271" cy="19346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1824" y="8827273"/>
            <a:ext cx="12245282" cy="4326110"/>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1824" y="13153384"/>
            <a:ext cx="12245282" cy="19346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400618"/>
            <a:ext cx="9289911" cy="8402161"/>
          </a:xfrm>
        </p:spPr>
        <p:txBody>
          <a:bodyPr anchor="b"/>
          <a:lstStyle>
            <a:lvl1pPr>
              <a:defRPr sz="10080"/>
            </a:lvl1pPr>
          </a:lstStyle>
          <a:p>
            <a:r>
              <a:rPr lang="en-US"/>
              <a:t>Click to edit Master title style</a:t>
            </a:r>
            <a:endParaRPr lang="en-US" dirty="0"/>
          </a:p>
        </p:txBody>
      </p:sp>
      <p:sp>
        <p:nvSpPr>
          <p:cNvPr id="3" name="Content Placeholder 2"/>
          <p:cNvSpPr>
            <a:spLocks noGrp="1"/>
          </p:cNvSpPr>
          <p:nvPr>
            <p:ph idx="1"/>
          </p:nvPr>
        </p:nvSpPr>
        <p:spPr>
          <a:xfrm>
            <a:off x="12245281" y="5184675"/>
            <a:ext cx="14581823" cy="25589916"/>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999" y="10802779"/>
            <a:ext cx="9289911" cy="20013484"/>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999" y="2400618"/>
            <a:ext cx="9289911" cy="8402161"/>
          </a:xfrm>
        </p:spPr>
        <p:txBody>
          <a:bodyPr anchor="b"/>
          <a:lstStyle>
            <a:lvl1pPr>
              <a:defRPr sz="10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5281" y="5184675"/>
            <a:ext cx="14581823" cy="25589916"/>
          </a:xfrm>
        </p:spPr>
        <p:txBody>
          <a:bodyPr anchor="t"/>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r>
              <a:rPr lang="en-US" dirty="0"/>
              <a:t>Click icon to add picture</a:t>
            </a:r>
          </a:p>
        </p:txBody>
      </p:sp>
      <p:sp>
        <p:nvSpPr>
          <p:cNvPr id="4" name="Text Placeholder 3"/>
          <p:cNvSpPr>
            <a:spLocks noGrp="1"/>
          </p:cNvSpPr>
          <p:nvPr>
            <p:ph type="body" sz="half" idx="2"/>
          </p:nvPr>
        </p:nvSpPr>
        <p:spPr>
          <a:xfrm>
            <a:off x="1983999" y="10802779"/>
            <a:ext cx="9289911" cy="20013484"/>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D615A5C3-7AF4-45E4-95B2-D7A6C6419CA3}" type="datetimeFigureOut">
              <a:rPr lang="en-US" smtClean="0"/>
              <a:t>11/4/2025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19D60F-59D8-463E-95A1-2F2C030490F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248" y="1917168"/>
            <a:ext cx="24843105" cy="6960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248" y="9585799"/>
            <a:ext cx="24843105" cy="22847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248" y="33375260"/>
            <a:ext cx="6480810" cy="1917160"/>
          </a:xfrm>
          <a:prstGeom prst="rect">
            <a:avLst/>
          </a:prstGeom>
        </p:spPr>
        <p:txBody>
          <a:bodyPr vert="horz" lIns="91440" tIns="45720" rIns="91440" bIns="45720" rtlCol="0" anchor="ctr"/>
          <a:lstStyle>
            <a:lvl1pPr algn="l">
              <a:defRPr sz="3780">
                <a:solidFill>
                  <a:schemeClr val="tx1">
                    <a:tint val="75000"/>
                  </a:schemeClr>
                </a:solidFill>
              </a:defRPr>
            </a:lvl1pPr>
          </a:lstStyle>
          <a:p>
            <a:fld id="{D615A5C3-7AF4-45E4-95B2-D7A6C6419CA3}" type="datetimeFigureOut">
              <a:rPr lang="en-US" smtClean="0"/>
              <a:t>11/4/2025</a:t>
            </a:fld>
            <a:endParaRPr lang="en-US" dirty="0"/>
          </a:p>
        </p:txBody>
      </p:sp>
      <p:sp>
        <p:nvSpPr>
          <p:cNvPr id="5" name="Footer Placeholder 4"/>
          <p:cNvSpPr>
            <a:spLocks noGrp="1"/>
          </p:cNvSpPr>
          <p:nvPr>
            <p:ph type="ftr" sz="quarter" idx="3"/>
          </p:nvPr>
        </p:nvSpPr>
        <p:spPr>
          <a:xfrm>
            <a:off x="9541193" y="33375260"/>
            <a:ext cx="9721215" cy="1917160"/>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0342543" y="33375260"/>
            <a:ext cx="6480810" cy="1917160"/>
          </a:xfrm>
          <a:prstGeom prst="rect">
            <a:avLst/>
          </a:prstGeom>
        </p:spPr>
        <p:txBody>
          <a:bodyPr vert="horz" lIns="91440" tIns="45720" rIns="91440" bIns="45720" rtlCol="0" anchor="ctr"/>
          <a:lstStyle>
            <a:lvl1pPr algn="r">
              <a:defRPr sz="3780">
                <a:solidFill>
                  <a:schemeClr val="tx1">
                    <a:tint val="75000"/>
                  </a:schemeClr>
                </a:solidFill>
              </a:defRPr>
            </a:lvl1pPr>
          </a:lstStyle>
          <a:p>
            <a:fld id="{4B19D60F-59D8-463E-95A1-2F2C030490F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emf"/><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liquidleveldevice"/>
          <p:cNvPicPr>
            <a:picLocks noChangeAspect="1"/>
          </p:cNvPicPr>
          <p:nvPr/>
        </p:nvPicPr>
        <p:blipFill>
          <a:blip r:embed="rId3"/>
          <a:stretch>
            <a:fillRect/>
          </a:stretch>
        </p:blipFill>
        <p:spPr>
          <a:xfrm>
            <a:off x="-120015" y="29845000"/>
            <a:ext cx="5125085" cy="5125085"/>
          </a:xfrm>
          <a:prstGeom prst="rect">
            <a:avLst/>
          </a:prstGeom>
        </p:spPr>
      </p:pic>
      <p:pic>
        <p:nvPicPr>
          <p:cNvPr id="38" name="Picture 37" descr="tankillustration"/>
          <p:cNvPicPr>
            <a:picLocks noChangeAspect="1"/>
          </p:cNvPicPr>
          <p:nvPr/>
        </p:nvPicPr>
        <p:blipFill>
          <a:blip r:embed="rId4"/>
          <a:stretch>
            <a:fillRect/>
          </a:stretch>
        </p:blipFill>
        <p:spPr>
          <a:xfrm>
            <a:off x="4566920" y="29552265"/>
            <a:ext cx="5120640" cy="5120640"/>
          </a:xfrm>
          <a:prstGeom prst="rect">
            <a:avLst/>
          </a:prstGeom>
        </p:spPr>
      </p:pic>
      <p:pic>
        <p:nvPicPr>
          <p:cNvPr id="21" name="Picture 20"/>
          <p:cNvPicPr>
            <a:picLocks noChangeAspect="1"/>
          </p:cNvPicPr>
          <p:nvPr/>
        </p:nvPicPr>
        <p:blipFill>
          <a:blip r:embed="rId5"/>
          <a:stretch>
            <a:fillRect/>
          </a:stretch>
        </p:blipFill>
        <p:spPr>
          <a:xfrm>
            <a:off x="1654810" y="20443190"/>
            <a:ext cx="5514975" cy="3771900"/>
          </a:xfrm>
          <a:prstGeom prst="rect">
            <a:avLst/>
          </a:prstGeom>
        </p:spPr>
      </p:pic>
      <p:pic>
        <p:nvPicPr>
          <p:cNvPr id="100" name="Picture 10" descr="waterlevel"/>
          <p:cNvPicPr>
            <a:picLocks noChangeAspect="1"/>
          </p:cNvPicPr>
          <p:nvPr/>
        </p:nvPicPr>
        <p:blipFill>
          <a:blip r:embed="rId6"/>
          <a:stretch>
            <a:fillRect/>
          </a:stretch>
        </p:blipFill>
        <p:spPr>
          <a:xfrm>
            <a:off x="11703050" y="13894435"/>
            <a:ext cx="4679315" cy="4577715"/>
          </a:xfrm>
          <a:prstGeom prst="rect">
            <a:avLst/>
          </a:prstGeom>
        </p:spPr>
      </p:pic>
      <p:sp>
        <p:nvSpPr>
          <p:cNvPr id="5" name="TextBox 4"/>
          <p:cNvSpPr txBox="1"/>
          <p:nvPr/>
        </p:nvSpPr>
        <p:spPr>
          <a:xfrm>
            <a:off x="0" y="0"/>
            <a:ext cx="28803600" cy="3044190"/>
          </a:xfrm>
          <a:prstGeom prst="rect">
            <a:avLst/>
          </a:prstGeom>
          <a:solidFill>
            <a:srgbClr val="00B050"/>
          </a:solidFill>
          <a:ln>
            <a:noFill/>
          </a:ln>
          <a:effectLst/>
        </p:spPr>
        <p:txBody>
          <a:bodyPr wrap="square" rtlCol="0">
            <a:spAutoFit/>
          </a:bodyPr>
          <a:lstStyle/>
          <a:p>
            <a:pPr algn="ctr">
              <a:spcAft>
                <a:spcPts val="800"/>
              </a:spcAft>
            </a:pPr>
            <a:r>
              <a:rPr lang="en-US" sz="3000" b="1" dirty="0">
                <a:solidFill>
                  <a:schemeClr val="bg1"/>
                </a:solidFill>
                <a:latin typeface="Times New Roman" panose="02020603050405020304" pitchFamily="18" charset="0"/>
                <a:cs typeface="Times New Roman" panose="02020603050405020304" pitchFamily="18" charset="0"/>
              </a:rPr>
              <a:t>DEVELOPMENT OF A LIQUID-LEVEL SENSING SYSTEM BASED ON LASER LIGHT REFLECTION</a:t>
            </a:r>
            <a:endParaRPr lang="en-US" sz="3000" dirty="0">
              <a:solidFill>
                <a:schemeClr val="bg1"/>
              </a:solidFill>
              <a:latin typeface="Times New Roman" panose="02020603050405020304" pitchFamily="18" charset="0"/>
              <a:cs typeface="Times New Roman" panose="02020603050405020304" pitchFamily="18" charset="0"/>
            </a:endParaRPr>
          </a:p>
          <a:p>
            <a:pPr algn="ctr">
              <a:spcAft>
                <a:spcPts val="800"/>
              </a:spcAft>
            </a:pPr>
            <a:r>
              <a:rPr lang="en-US" sz="3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Haruna S., John A.,</a:t>
            </a:r>
            <a:r>
              <a:rPr lang="en-US" sz="30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Yakubu B., Illias M., Britwum A., Donkor M. K. E., Nkrumah I.</a:t>
            </a:r>
          </a:p>
          <a:p>
            <a:pPr algn="ctr">
              <a:spcAft>
                <a:spcPts val="800"/>
              </a:spcAft>
            </a:pPr>
            <a:r>
              <a:rPr lang="en-US" sz="3000" baseline="30000" dirty="0">
                <a:solidFill>
                  <a:schemeClr val="bg1"/>
                </a:solidFill>
                <a:latin typeface="Times New Roman" panose="02020603050405020304" pitchFamily="18" charset="0"/>
                <a:cs typeface="Times New Roman" panose="02020603050405020304" pitchFamily="18" charset="0"/>
              </a:rPr>
              <a:t> </a:t>
            </a:r>
            <a:r>
              <a:rPr lang="en-US" sz="3000" dirty="0">
                <a:solidFill>
                  <a:schemeClr val="bg1"/>
                </a:solidFill>
                <a:latin typeface="Times New Roman" panose="02020603050405020304" pitchFamily="18" charset="0"/>
                <a:cs typeface="Times New Roman" panose="02020603050405020304" pitchFamily="18" charset="0"/>
              </a:rPr>
              <a:t>Department of Physics, Kwame Nkrumah University of Science and Technology, Kumasi, Ghana.</a:t>
            </a:r>
            <a:r>
              <a:rPr lang="en-US" sz="3000" dirty="0">
                <a:latin typeface="Times New Roman" panose="02020603050405020304" pitchFamily="18" charset="0"/>
                <a:cs typeface="Times New Roman" panose="02020603050405020304" pitchFamily="18" charset="0"/>
              </a:rPr>
              <a:t> </a:t>
            </a:r>
          </a:p>
          <a:p>
            <a:pPr algn="ctr">
              <a:lnSpc>
                <a:spcPct val="150000"/>
              </a:lnSpc>
              <a:spcAft>
                <a:spcPts val="800"/>
              </a:spcAft>
            </a:pPr>
            <a:endParaRPr lang="en-US" sz="3005" dirty="0">
              <a:latin typeface="Times New Roman" panose="02020603050405020304" pitchFamily="18" charset="0"/>
              <a:ea typeface="Calibri" panose="020F0502020204030204" pitchFamily="34" charset="0"/>
              <a:cs typeface="Times New Roman" panose="02020603050405020304" pitchFamily="18" charset="0"/>
            </a:endParaRPr>
          </a:p>
          <a:p>
            <a:endParaRPr lang="en-US" sz="3005"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440671" y="3856028"/>
            <a:ext cx="6138353" cy="707886"/>
          </a:xfrm>
          <a:prstGeom prst="rect">
            <a:avLst/>
          </a:prstGeom>
          <a:solidFill>
            <a:srgbClr val="00B050"/>
          </a:solid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ABSTRACT</a:t>
            </a:r>
          </a:p>
        </p:txBody>
      </p:sp>
      <p:sp>
        <p:nvSpPr>
          <p:cNvPr id="8" name="TextBox 7"/>
          <p:cNvSpPr txBox="1"/>
          <p:nvPr/>
        </p:nvSpPr>
        <p:spPr>
          <a:xfrm>
            <a:off x="184148" y="6242327"/>
            <a:ext cx="9235440" cy="706755"/>
          </a:xfrm>
          <a:prstGeom prst="rect">
            <a:avLst/>
          </a:prstGeom>
          <a:solidFill>
            <a:srgbClr val="00B05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4000" b="1" dirty="0">
                <a:solidFill>
                  <a:schemeClr val="tx1"/>
                </a:solidFill>
                <a:latin typeface="Century Gothic" panose="020B0502020202020204" pitchFamily="34" charset="0"/>
                <a:cs typeface="Times New Roman" panose="02020603050405020304" pitchFamily="18" charset="0"/>
              </a:rPr>
              <a:t>INTRODUCTION</a:t>
            </a:r>
          </a:p>
        </p:txBody>
      </p:sp>
      <p:sp>
        <p:nvSpPr>
          <p:cNvPr id="9" name="TextBox 8"/>
          <p:cNvSpPr txBox="1"/>
          <p:nvPr/>
        </p:nvSpPr>
        <p:spPr>
          <a:xfrm>
            <a:off x="184952" y="18476595"/>
            <a:ext cx="9235440" cy="706755"/>
          </a:xfrm>
          <a:prstGeom prst="rect">
            <a:avLst/>
          </a:prstGeom>
          <a:solidFill>
            <a:srgbClr val="00B050"/>
          </a:solidFill>
        </p:spPr>
        <p:txBody>
          <a:bodyPr wrap="square" rtlCol="0">
            <a:spAutoFit/>
          </a:bodyPr>
          <a:lstStyle/>
          <a:p>
            <a:pPr algn="ctr"/>
            <a:r>
              <a:rPr lang="en-US" sz="4000" b="1" dirty="0">
                <a:latin typeface="Century Gothic" panose="020B0502020202020204" pitchFamily="34" charset="0"/>
                <a:cs typeface="Times New Roman" panose="02020603050405020304" pitchFamily="18" charset="0"/>
              </a:rPr>
              <a:t>METHODOLOGY</a:t>
            </a:r>
          </a:p>
        </p:txBody>
      </p:sp>
      <p:sp>
        <p:nvSpPr>
          <p:cNvPr id="10" name="TextBox 9"/>
          <p:cNvSpPr txBox="1"/>
          <p:nvPr/>
        </p:nvSpPr>
        <p:spPr>
          <a:xfrm>
            <a:off x="9770389" y="19269710"/>
            <a:ext cx="9343385" cy="706755"/>
          </a:xfrm>
          <a:prstGeom prst="rect">
            <a:avLst/>
          </a:prstGeom>
          <a:solidFill>
            <a:srgbClr val="00B050"/>
          </a:solidFill>
        </p:spPr>
        <p:txBody>
          <a:bodyPr wrap="square" rtlCol="0">
            <a:spAutoFit/>
          </a:bodyPr>
          <a:lstStyle/>
          <a:p>
            <a:pPr algn="ctr"/>
            <a:r>
              <a:rPr lang="en-US" sz="4000" b="1" dirty="0">
                <a:latin typeface="Century Gothic" panose="020B0502020202020204" pitchFamily="34" charset="0"/>
                <a:cs typeface="Times New Roman" panose="02020603050405020304" pitchFamily="18" charset="0"/>
              </a:rPr>
              <a:t>RESULTS</a:t>
            </a:r>
          </a:p>
        </p:txBody>
      </p:sp>
      <p:sp>
        <p:nvSpPr>
          <p:cNvPr id="11" name="TextBox 10"/>
          <p:cNvSpPr txBox="1"/>
          <p:nvPr/>
        </p:nvSpPr>
        <p:spPr>
          <a:xfrm>
            <a:off x="19494471" y="19269709"/>
            <a:ext cx="9144000" cy="706755"/>
          </a:xfrm>
          <a:prstGeom prst="rect">
            <a:avLst/>
          </a:prstGeom>
          <a:solidFill>
            <a:srgbClr val="00B050"/>
          </a:solidFill>
        </p:spPr>
        <p:txBody>
          <a:bodyPr wrap="square" rtlCol="0">
            <a:spAutoFit/>
          </a:bodyPr>
          <a:lstStyle/>
          <a:p>
            <a:pPr algn="ctr"/>
            <a:r>
              <a:rPr lang="en-US" sz="4000" b="1" dirty="0">
                <a:solidFill>
                  <a:schemeClr val="tx1"/>
                </a:solidFill>
                <a:latin typeface="Century Gothic" panose="020B0502020202020204" pitchFamily="34" charset="0"/>
                <a:cs typeface="Times New Roman" panose="02020603050405020304" pitchFamily="18" charset="0"/>
              </a:rPr>
              <a:t>SYSTEM SIGNIFICANCE </a:t>
            </a:r>
          </a:p>
        </p:txBody>
      </p:sp>
      <p:sp>
        <p:nvSpPr>
          <p:cNvPr id="12" name="TextBox 11"/>
          <p:cNvSpPr txBox="1"/>
          <p:nvPr/>
        </p:nvSpPr>
        <p:spPr>
          <a:xfrm>
            <a:off x="19479065" y="23295319"/>
            <a:ext cx="9144000" cy="706755"/>
          </a:xfrm>
          <a:prstGeom prst="rect">
            <a:avLst/>
          </a:prstGeom>
          <a:solidFill>
            <a:srgbClr val="00B050"/>
          </a:solidFill>
        </p:spPr>
        <p:txBody>
          <a:bodyPr wrap="square" rtlCol="0">
            <a:spAutoFit/>
          </a:bodyPr>
          <a:lstStyle/>
          <a:p>
            <a:pPr algn="ctr"/>
            <a:r>
              <a:rPr lang="en-US" sz="4000" b="1" dirty="0">
                <a:latin typeface="Century Gothic" panose="020B0502020202020204" pitchFamily="34" charset="0"/>
                <a:cs typeface="Times New Roman" panose="02020603050405020304" pitchFamily="18" charset="0"/>
              </a:rPr>
              <a:t>CONCLUSION</a:t>
            </a:r>
          </a:p>
        </p:txBody>
      </p:sp>
      <p:sp>
        <p:nvSpPr>
          <p:cNvPr id="13" name="TextBox 12"/>
          <p:cNvSpPr txBox="1"/>
          <p:nvPr/>
        </p:nvSpPr>
        <p:spPr>
          <a:xfrm>
            <a:off x="19494471" y="30491591"/>
            <a:ext cx="9144000" cy="706755"/>
          </a:xfrm>
          <a:prstGeom prst="rect">
            <a:avLst/>
          </a:prstGeom>
          <a:solidFill>
            <a:srgbClr val="00B050"/>
          </a:solidFill>
        </p:spPr>
        <p:txBody>
          <a:bodyPr wrap="square" rtlCol="0">
            <a:spAutoFit/>
          </a:bodyPr>
          <a:lstStyle/>
          <a:p>
            <a:pPr algn="ctr"/>
            <a:r>
              <a:rPr lang="en-US" sz="4000" b="1" dirty="0">
                <a:latin typeface="Century Gothic" panose="020B0502020202020204" pitchFamily="34" charset="0"/>
                <a:cs typeface="Times New Roman" panose="02020603050405020304" pitchFamily="18" charset="0"/>
              </a:rPr>
              <a:t>REFERENCES</a:t>
            </a:r>
          </a:p>
        </p:txBody>
      </p:sp>
      <p:sp>
        <p:nvSpPr>
          <p:cNvPr id="2" name="TextBox 1"/>
          <p:cNvSpPr txBox="1"/>
          <p:nvPr/>
        </p:nvSpPr>
        <p:spPr>
          <a:xfrm rot="10800000" flipV="1">
            <a:off x="170264" y="3191694"/>
            <a:ext cx="28444954" cy="2785378"/>
          </a:xfrm>
          <a:prstGeom prst="rect">
            <a:avLst/>
          </a:prstGeom>
          <a:solidFill>
            <a:schemeClr val="lt1"/>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500" dirty="0">
                <a:latin typeface="Arial Narrow" panose="020B0606020202030204" pitchFamily="34" charset="0"/>
              </a:rPr>
              <a:t>In critical industries such as water treatment centers, pharmaceuticals and chemical industries, a mistake in the measurement of liquid level can result in overflow, leakage, or pump failures. These can lead to explosions, contaminations, and costly downtime. Also, in many households, the absence of an accurate liquid level monitoring system in water tanks often leads to water overflow and wastage creating a need for a more reliable sensing solution. However, current sensing methods still suffer from limited accuracy, sensitivity to environmental factors, and restricted applicability to liquid types and container geometries, highlighting the demand for more robust, versatile, and cost-effective solutions. This project introduced the development of a laser based non-contact and continuous liquid level sensing system. A photodetector and a 940nm laser diode are integrated into a single unit and mounted at the top of the liquid container. The time taken by the emitted laser pulse to travel from the sensor unit to the liquid surface and get reflected to the detector is used in the time-of-flight equation to calculate for the liquid level in the container. The developed device is experimented with frytol oil and clean water to evaluate its accuracy. A mean percentage error of 0.58% and 3.83% was obtained for the frytol oil and clean water respectively. The achieved results indicate the systems accuracy for liquid level measurement, demonstrating higher accuracy for liquids of relatively higher refractive index. </a:t>
            </a:r>
            <a:endParaRPr lang="en-US" sz="2500" dirty="0">
              <a:latin typeface="Arial Narrow" panose="020B0606020202030204" pitchFamily="34" charset="0"/>
              <a:cs typeface="Arial" panose="020B0604020202020204" pitchFamily="34" charset="0"/>
            </a:endParaRPr>
          </a:p>
        </p:txBody>
      </p:sp>
      <p:sp>
        <p:nvSpPr>
          <p:cNvPr id="3" name="TextBox 2"/>
          <p:cNvSpPr txBox="1"/>
          <p:nvPr/>
        </p:nvSpPr>
        <p:spPr>
          <a:xfrm rot="10800000" flipV="1">
            <a:off x="212889" y="6911936"/>
            <a:ext cx="9153996" cy="4324261"/>
          </a:xfrm>
          <a:prstGeom prst="rect">
            <a:avLst/>
          </a:prstGeom>
          <a:noFill/>
        </p:spPr>
        <p:txBody>
          <a:bodyPr wrap="square" rtlCol="0">
            <a:spAutoFit/>
          </a:bodyPr>
          <a:lstStyle/>
          <a:p>
            <a:pPr algn="just"/>
            <a:r>
              <a:rPr lang="en-US" sz="2500" dirty="0">
                <a:latin typeface="Arial Narrow" panose="020B0606020202030204" pitchFamily="34" charset="0"/>
              </a:rPr>
              <a:t>Liquid level sensing is very essential in </a:t>
            </a:r>
            <a:r>
              <a:rPr lang="en-US" altLang="en-GB" sz="2500" dirty="0">
                <a:latin typeface="Arial Narrow" panose="020B0606020202030204" pitchFamily="34" charset="0"/>
                <a:cs typeface="Times New Roman" panose="02020603050405020304" pitchFamily="18" charset="0"/>
              </a:rPr>
              <a:t>domestic and industrial applications ensuring high-quality production and improving daily life. A </a:t>
            </a:r>
            <a:r>
              <a:rPr lang="en-US" sz="2500" dirty="0">
                <a:latin typeface="Arial Narrow" panose="020B0606020202030204" pitchFamily="34" charset="0"/>
              </a:rPr>
              <a:t>variety of techniques have been used for this purpose, including float-type, ultrasonic, capacitive, and pressure-based sensors. </a:t>
            </a:r>
            <a:r>
              <a:rPr lang="en-US" altLang="en-GB" sz="2500" dirty="0">
                <a:latin typeface="Arial Narrow" panose="020B0606020202030204" pitchFamily="34" charset="0"/>
                <a:cs typeface="Times New Roman" panose="02020603050405020304" pitchFamily="18" charset="0"/>
              </a:rPr>
              <a:t>They are classified into contact vs. non-contact and point vs. continuous </a:t>
            </a:r>
            <a:r>
              <a:rPr lang="en-US" sz="2500" dirty="0">
                <a:latin typeface="Arial Narrow" panose="020B0606020202030204" pitchFamily="34" charset="0"/>
              </a:rPr>
              <a:t>(Mohindru, 2023)</a:t>
            </a:r>
            <a:r>
              <a:rPr lang="en-US" altLang="en-GB" sz="2500" dirty="0">
                <a:latin typeface="Arial Narrow" panose="020B0606020202030204" pitchFamily="34" charset="0"/>
                <a:cs typeface="Times New Roman" panose="02020603050405020304" pitchFamily="18" charset="0"/>
              </a:rPr>
              <a:t>. Point level sensors provide binary information while continuous level sensors provide real-time quantitative readings of liquid. </a:t>
            </a:r>
            <a:r>
              <a:rPr lang="en-US" sz="2500" dirty="0">
                <a:latin typeface="Arial Narrow" panose="020B0606020202030204" pitchFamily="34" charset="0"/>
              </a:rPr>
              <a:t>However, each of these methods has limitations in terms of  Accuracy, complexity, liquid type and container geometries(</a:t>
            </a:r>
            <a:r>
              <a:rPr lang="en-US" altLang="en-GB" sz="2500" dirty="0">
                <a:latin typeface="Arial Narrow" panose="020B0606020202030204" pitchFamily="34" charset="0"/>
                <a:cs typeface="Times New Roman" panose="02020603050405020304" pitchFamily="18" charset="0"/>
              </a:rPr>
              <a:t>Suemori et al., 2023</a:t>
            </a:r>
            <a:r>
              <a:rPr lang="en-US" sz="2500" dirty="0">
                <a:latin typeface="Arial Narrow" panose="020B0606020202030204" pitchFamily="34" charset="0"/>
              </a:rPr>
              <a:t>). </a:t>
            </a:r>
            <a:r>
              <a:rPr lang="en-US" altLang="en-GB" sz="2500" dirty="0">
                <a:latin typeface="Arial Narrow" panose="020B0606020202030204" pitchFamily="34" charset="0"/>
                <a:cs typeface="Times New Roman" panose="02020603050405020304" pitchFamily="18" charset="0"/>
              </a:rPr>
              <a:t>This research focuses on developing a non-contact, continuous liquid-level sensing system that is based on laser light reflection.</a:t>
            </a:r>
          </a:p>
        </p:txBody>
      </p:sp>
      <p:sp>
        <p:nvSpPr>
          <p:cNvPr id="14" name="TextBox 13"/>
          <p:cNvSpPr txBox="1"/>
          <p:nvPr/>
        </p:nvSpPr>
        <p:spPr>
          <a:xfrm>
            <a:off x="177249" y="13762037"/>
            <a:ext cx="9235440" cy="706755"/>
          </a:xfrm>
          <a:prstGeom prst="rect">
            <a:avLst/>
          </a:prstGeom>
          <a:solidFill>
            <a:srgbClr val="00B05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4000" b="1" dirty="0">
                <a:solidFill>
                  <a:schemeClr val="tx1"/>
                </a:solidFill>
                <a:latin typeface="Century Gothic" panose="020B0502020202020204" pitchFamily="34" charset="0"/>
                <a:cs typeface="Times New Roman" panose="02020603050405020304" pitchFamily="18" charset="0"/>
              </a:rPr>
              <a:t>OBJECTIVES</a:t>
            </a:r>
          </a:p>
        </p:txBody>
      </p:sp>
      <p:sp>
        <p:nvSpPr>
          <p:cNvPr id="15" name="TextBox 14"/>
          <p:cNvSpPr txBox="1"/>
          <p:nvPr/>
        </p:nvSpPr>
        <p:spPr>
          <a:xfrm>
            <a:off x="421367" y="14383067"/>
            <a:ext cx="8784590" cy="4123055"/>
          </a:xfrm>
          <a:prstGeom prst="rect">
            <a:avLst/>
          </a:prstGeom>
          <a:noFill/>
        </p:spPr>
        <p:txBody>
          <a:bodyPr wrap="square" rtlCol="0">
            <a:noAutofit/>
          </a:bodyPr>
          <a:lstStyle/>
          <a:p>
            <a:r>
              <a:rPr lang="en-US" sz="2500" dirty="0">
                <a:solidFill>
                  <a:srgbClr val="FF0000"/>
                </a:solidFill>
                <a:latin typeface="Arial Narrow" panose="020B0606020202030204" pitchFamily="34" charset="0"/>
                <a:cs typeface="Times New Roman" panose="02020603050405020304" pitchFamily="18" charset="0"/>
              </a:rPr>
              <a:t>Main</a:t>
            </a:r>
          </a:p>
          <a:p>
            <a:pPr>
              <a:lnSpc>
                <a:spcPct val="110000"/>
              </a:lnSpc>
            </a:pPr>
            <a:r>
              <a:rPr lang="en-US" sz="2400" dirty="0">
                <a:latin typeface="Arial Narrow" panose="020B0606020202030204" pitchFamily="34" charset="0"/>
                <a:cs typeface="Times New Roman" panose="02020603050405020304" pitchFamily="18" charset="0"/>
              </a:rPr>
              <a:t>Design and develop a</a:t>
            </a:r>
            <a:r>
              <a:rPr lang="en-US" altLang="en-GB" sz="2400" dirty="0">
                <a:latin typeface="Arial Narrow" panose="020B0606020202030204" pitchFamily="34" charset="0"/>
                <a:ea typeface="+mn-lt"/>
                <a:cs typeface="+mn-lt"/>
              </a:rPr>
              <a:t> simple, cost-effective and versatile liquid-level sensing system</a:t>
            </a:r>
            <a:r>
              <a:rPr lang="en-US" altLang="en-GB" sz="2400" dirty="0">
                <a:latin typeface="Arial Narrow" panose="020B0606020202030204" pitchFamily="34" charset="0"/>
                <a:ea typeface="+mn-lt"/>
                <a:cs typeface="Times New Roman" panose="02020603050405020304" pitchFamily="18" charset="0"/>
              </a:rPr>
              <a:t> </a:t>
            </a:r>
            <a:r>
              <a:rPr lang="en-US" sz="2400" dirty="0">
                <a:latin typeface="Arial Narrow" panose="020B0606020202030204" pitchFamily="34" charset="0"/>
                <a:cs typeface="Times New Roman" panose="02020603050405020304" pitchFamily="18" charset="0"/>
              </a:rPr>
              <a:t>based on laser light reflection, capable of accurately and reliably measuring liquid levels in various containers and compatible to different liquids and environments .</a:t>
            </a:r>
          </a:p>
          <a:p>
            <a:pPr algn="just"/>
            <a:r>
              <a:rPr lang="en-US" sz="2500" dirty="0">
                <a:solidFill>
                  <a:srgbClr val="FF0000"/>
                </a:solidFill>
                <a:latin typeface="Arial Narrow" panose="020B0606020202030204" pitchFamily="34" charset="0"/>
                <a:cs typeface="Times New Roman" panose="02020603050405020304" pitchFamily="18" charset="0"/>
              </a:rPr>
              <a:t>Specific</a:t>
            </a:r>
          </a:p>
          <a:p>
            <a:pPr marL="342900" indent="-342900">
              <a:lnSpc>
                <a:spcPct val="110000"/>
              </a:lnSpc>
              <a:buFont typeface="Courier New" panose="02070309020205020404" pitchFamily="49" charset="0"/>
              <a:buChar char="o"/>
            </a:pPr>
            <a:r>
              <a:rPr lang="en-US" sz="2500" dirty="0">
                <a:latin typeface="Arial Narrow" panose="020B0606020202030204" pitchFamily="34" charset="0"/>
                <a:ea typeface="+mn-lt"/>
                <a:cs typeface="Times New Roman" panose="02020603050405020304" pitchFamily="18" charset="0"/>
              </a:rPr>
              <a:t>Investigate the physics of laser light reflection in liquid environments.</a:t>
            </a:r>
          </a:p>
          <a:p>
            <a:pPr marL="342900" indent="-342900">
              <a:lnSpc>
                <a:spcPct val="110000"/>
              </a:lnSpc>
              <a:buFont typeface="Courier New" panose="02070309020205020404" pitchFamily="49" charset="0"/>
              <a:buChar char="o"/>
            </a:pPr>
            <a:r>
              <a:rPr lang="en-US" sz="2500" dirty="0">
                <a:latin typeface="Arial Narrow" panose="020B0606020202030204" pitchFamily="34" charset="0"/>
                <a:ea typeface="+mn-lt"/>
                <a:cs typeface="Times New Roman" panose="02020603050405020304" pitchFamily="18" charset="0"/>
              </a:rPr>
              <a:t>Design and prototype a liquid-level sensing system based on laser reflection. </a:t>
            </a:r>
          </a:p>
          <a:p>
            <a:pPr marL="342900" indent="-342900">
              <a:lnSpc>
                <a:spcPct val="110000"/>
              </a:lnSpc>
              <a:buFont typeface="Courier New" panose="02070309020205020404" pitchFamily="49" charset="0"/>
              <a:buChar char="o"/>
            </a:pPr>
            <a:r>
              <a:rPr lang="en-US" sz="2500" dirty="0">
                <a:latin typeface="Arial Narrow" panose="020B0606020202030204" pitchFamily="34" charset="0"/>
                <a:ea typeface="+mn-lt"/>
                <a:cs typeface="Times New Roman" panose="02020603050405020304" pitchFamily="18" charset="0"/>
              </a:rPr>
              <a:t>Optimize the system for accurate and reliable measurements.</a:t>
            </a:r>
            <a:endParaRPr lang="en-US" sz="2500" dirty="0">
              <a:latin typeface="Arial Narrow" panose="020B0606020202030204" pitchFamily="34" charset="0"/>
              <a:ea typeface="Calibri" panose="020F0502020204030204" pitchFamily="34" charset="0"/>
              <a:cs typeface="Times New Roman" panose="02020603050405020304" pitchFamily="18" charset="0"/>
            </a:endParaRPr>
          </a:p>
          <a:p>
            <a:endParaRPr lang="en-US" sz="24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131445" y="11276837"/>
            <a:ext cx="9235440" cy="706755"/>
          </a:xfrm>
          <a:prstGeom prst="rect">
            <a:avLst/>
          </a:prstGeom>
          <a:solidFill>
            <a:srgbClr val="00B05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4000" b="1" dirty="0">
                <a:solidFill>
                  <a:schemeClr val="tx1"/>
                </a:solidFill>
                <a:latin typeface="Century Gothic" panose="020B0502020202020204" pitchFamily="34" charset="0"/>
                <a:cs typeface="Times New Roman" panose="02020603050405020304" pitchFamily="18" charset="0"/>
              </a:rPr>
              <a:t>PROBLEM STATEMENT</a:t>
            </a:r>
          </a:p>
        </p:txBody>
      </p:sp>
      <p:sp>
        <p:nvSpPr>
          <p:cNvPr id="17" name="TextBox 16"/>
          <p:cNvSpPr txBox="1"/>
          <p:nvPr/>
        </p:nvSpPr>
        <p:spPr>
          <a:xfrm>
            <a:off x="212438" y="12077753"/>
            <a:ext cx="9220034" cy="1631216"/>
          </a:xfrm>
          <a:prstGeom prst="rect">
            <a:avLst/>
          </a:prstGeom>
          <a:noFill/>
        </p:spPr>
        <p:txBody>
          <a:bodyPr wrap="square" rtlCol="0">
            <a:spAutoFit/>
          </a:bodyPr>
          <a:lstStyle/>
          <a:p>
            <a:pPr marL="342900" indent="-342900">
              <a:buFont typeface="Courier New" panose="02070309020205020404" pitchFamily="49" charset="0"/>
              <a:buChar char="o"/>
            </a:pPr>
            <a:r>
              <a:rPr lang="en-US" sz="2500" dirty="0">
                <a:latin typeface="Arial Narrow" panose="020B0606020202030204" pitchFamily="34" charset="0"/>
              </a:rPr>
              <a:t>Existing liquid level sensors are limited to specific container geometries and liquid types.</a:t>
            </a:r>
          </a:p>
          <a:p>
            <a:pPr marL="342900" indent="-342900">
              <a:buFont typeface="Courier New" panose="02070309020205020404" pitchFamily="49" charset="0"/>
              <a:buChar char="o"/>
            </a:pPr>
            <a:r>
              <a:rPr lang="en-US" sz="2500" dirty="0">
                <a:latin typeface="Arial Narrow" panose="020B0606020202030204" pitchFamily="34" charset="0"/>
              </a:rPr>
              <a:t> Also, most liquid level sensors are complex, expensive and sensitivity to environmental factors such as wind and temperature fluctuations.</a:t>
            </a:r>
            <a:endParaRPr lang="en-US" altLang="en-GB" sz="2500" dirty="0">
              <a:latin typeface="Arial Narrow" panose="020B0606020202030204" pitchFamily="34" charset="0"/>
              <a:ea typeface="+mn-lt"/>
              <a:cs typeface="+mn-lt"/>
            </a:endParaRPr>
          </a:p>
        </p:txBody>
      </p:sp>
      <p:sp>
        <p:nvSpPr>
          <p:cNvPr id="18" name="TextBox 17"/>
          <p:cNvSpPr txBox="1"/>
          <p:nvPr/>
        </p:nvSpPr>
        <p:spPr>
          <a:xfrm>
            <a:off x="19570065" y="28164674"/>
            <a:ext cx="9004300" cy="2015936"/>
          </a:xfrm>
          <a:prstGeom prst="rect">
            <a:avLst/>
          </a:prstGeom>
          <a:noFill/>
        </p:spPr>
        <p:txBody>
          <a:bodyPr wrap="square" rtlCol="0">
            <a:spAutoFit/>
          </a:bodyPr>
          <a:lstStyle/>
          <a:p>
            <a:pPr algn="just"/>
            <a:r>
              <a:rPr lang="en-US" sz="2500" dirty="0">
                <a:latin typeface="Arial Narrow" panose="020B0606020202030204" pitchFamily="34" charset="0"/>
              </a:rPr>
              <a:t>Special thanks to our supervisors, Dr. Michael Kweku Edem Donkor, Dr. Akyana Britwum, Dr. Isaac Nkrumah, and our mentors, Mr. Awutu Victor, Mr. Nutifafa Yao, Mr. Mutala Iliasu and Mr. Ephraim Rodgers for their support and guidance throughout this project. We also extend our thanks to our parents, who have been the fundamental support on this journey.</a:t>
            </a:r>
          </a:p>
        </p:txBody>
      </p:sp>
      <p:sp>
        <p:nvSpPr>
          <p:cNvPr id="49" name="TextBox 48"/>
          <p:cNvSpPr txBox="1"/>
          <p:nvPr/>
        </p:nvSpPr>
        <p:spPr>
          <a:xfrm>
            <a:off x="9765210" y="6242051"/>
            <a:ext cx="9351419" cy="706755"/>
          </a:xfrm>
          <a:prstGeom prst="rect">
            <a:avLst/>
          </a:prstGeom>
          <a:solidFill>
            <a:srgbClr val="00B050"/>
          </a:solidFill>
        </p:spPr>
        <p:txBody>
          <a:bodyPr wrap="square" rtlCol="0">
            <a:spAutoFit/>
          </a:bodyPr>
          <a:lstStyle/>
          <a:p>
            <a:pPr algn="ctr"/>
            <a:r>
              <a:rPr lang="en-US" sz="4000" b="1" dirty="0">
                <a:solidFill>
                  <a:schemeClr val="tx1"/>
                </a:solidFill>
                <a:latin typeface="Century Gothic" panose="020B0502020202020204" pitchFamily="34" charset="0"/>
                <a:cs typeface="Times New Roman" panose="02020603050405020304" pitchFamily="18" charset="0"/>
              </a:rPr>
              <a:t>THEORY</a:t>
            </a:r>
          </a:p>
        </p:txBody>
      </p:sp>
      <p:sp>
        <p:nvSpPr>
          <p:cNvPr id="81" name="Rectangle 80"/>
          <p:cNvSpPr/>
          <p:nvPr/>
        </p:nvSpPr>
        <p:spPr>
          <a:xfrm>
            <a:off x="9778093" y="6216650"/>
            <a:ext cx="9339943" cy="28677505"/>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2" name="Rectangle 81"/>
          <p:cNvSpPr/>
          <p:nvPr/>
        </p:nvSpPr>
        <p:spPr>
          <a:xfrm>
            <a:off x="170815" y="6216649"/>
            <a:ext cx="9234170" cy="28857575"/>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83" name="Rectangle 82"/>
          <p:cNvSpPr/>
          <p:nvPr/>
        </p:nvSpPr>
        <p:spPr>
          <a:xfrm>
            <a:off x="19463658" y="6216651"/>
            <a:ext cx="9144000" cy="28658456"/>
          </a:xfrm>
          <a:prstGeom prst="rect">
            <a:avLst/>
          </a:prstGeom>
          <a:no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8" name="Picture 87"/>
          <p:cNvPicPr>
            <a:picLocks noChangeAspect="1"/>
          </p:cNvPicPr>
          <p:nvPr/>
        </p:nvPicPr>
        <p:blipFill>
          <a:blip r:embed="rId7"/>
          <a:stretch>
            <a:fillRect/>
          </a:stretch>
        </p:blipFill>
        <p:spPr>
          <a:xfrm>
            <a:off x="342900" y="107950"/>
            <a:ext cx="2011680" cy="2103120"/>
          </a:xfrm>
          <a:prstGeom prst="rect">
            <a:avLst/>
          </a:prstGeom>
        </p:spPr>
      </p:pic>
      <p:sp>
        <p:nvSpPr>
          <p:cNvPr id="4" name="Rectangle 3"/>
          <p:cNvSpPr/>
          <p:nvPr/>
        </p:nvSpPr>
        <p:spPr>
          <a:xfrm>
            <a:off x="-27305" y="34801175"/>
            <a:ext cx="28803600" cy="1216660"/>
          </a:xfrm>
          <a:prstGeom prst="rect">
            <a:avLst/>
          </a:prstGeom>
          <a:solidFill>
            <a:srgbClr val="00B05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2" name="Picture 21"/>
          <p:cNvPicPr>
            <a:picLocks noChangeAspect="1"/>
          </p:cNvPicPr>
          <p:nvPr/>
        </p:nvPicPr>
        <p:blipFill>
          <a:blip r:embed="rId8"/>
          <a:stretch>
            <a:fillRect/>
          </a:stretch>
        </p:blipFill>
        <p:spPr>
          <a:xfrm>
            <a:off x="22550755" y="35079988"/>
            <a:ext cx="5537200" cy="673100"/>
          </a:xfrm>
          <a:prstGeom prst="rect">
            <a:avLst/>
          </a:prstGeom>
        </p:spPr>
      </p:pic>
      <p:sp>
        <p:nvSpPr>
          <p:cNvPr id="24" name="Rectangle 23"/>
          <p:cNvSpPr/>
          <p:nvPr/>
        </p:nvSpPr>
        <p:spPr>
          <a:xfrm>
            <a:off x="-1" y="2351314"/>
            <a:ext cx="11612880" cy="664841"/>
          </a:xfrm>
          <a:prstGeom prst="rect">
            <a:avLst/>
          </a:prstGeom>
          <a:solidFill>
            <a:srgbClr val="EBFD0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7140451" y="2351313"/>
            <a:ext cx="11612880" cy="664842"/>
          </a:xfrm>
          <a:prstGeom prst="rect">
            <a:avLst/>
          </a:prstGeom>
          <a:solidFill>
            <a:srgbClr val="EBFD0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oogle Shape;117;p14"/>
          <p:cNvSpPr/>
          <p:nvPr/>
        </p:nvSpPr>
        <p:spPr>
          <a:xfrm>
            <a:off x="26722137" y="228600"/>
            <a:ext cx="1828800" cy="1828800"/>
          </a:xfrm>
          <a:prstGeom prst="rect">
            <a:avLst/>
          </a:prstGeom>
          <a:blipFill rotWithShape="1">
            <a:blip r:embed="rId9"/>
            <a:stretch>
              <a:fillRect t="7504" r="-483631"/>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64" name="TextBox 63"/>
          <p:cNvSpPr txBox="1"/>
          <p:nvPr/>
        </p:nvSpPr>
        <p:spPr>
          <a:xfrm>
            <a:off x="10010730" y="6968114"/>
            <a:ext cx="9105899" cy="769441"/>
          </a:xfrm>
          <a:prstGeom prst="rect">
            <a:avLst/>
          </a:prstGeom>
          <a:noFill/>
        </p:spPr>
        <p:txBody>
          <a:bodyPr wrap="square">
            <a:spAutoFit/>
          </a:bodyPr>
          <a:lstStyle/>
          <a:p>
            <a:pPr indent="0" algn="l">
              <a:buFont typeface="Arial" panose="020B0604020202020204" pitchFamily="34" charset="0"/>
              <a:buNone/>
            </a:pPr>
            <a:r>
              <a:rPr lang="en-US" sz="2200" dirty="0">
                <a:effectLst/>
                <a:latin typeface="Arial Narrow" panose="020B0606020202030204" pitchFamily="34" charset="0"/>
                <a:ea typeface="Times New Roman" panose="02020603050405020304" pitchFamily="18" charset="0"/>
              </a:rPr>
              <a:t>The following equations, eqn(1) and  eqn(3) were used to calculate for the ideal wavelength of laser light used and the reflectivity of the liquid surface.</a:t>
            </a:r>
          </a:p>
        </p:txBody>
      </p:sp>
      <p:sp>
        <p:nvSpPr>
          <p:cNvPr id="107" name="TextBox 106"/>
          <p:cNvSpPr txBox="1"/>
          <p:nvPr/>
        </p:nvSpPr>
        <p:spPr>
          <a:xfrm>
            <a:off x="1922145" y="35223450"/>
            <a:ext cx="2518410" cy="413385"/>
          </a:xfrm>
          <a:prstGeom prst="rect">
            <a:avLst/>
          </a:prstGeom>
          <a:noFill/>
        </p:spPr>
        <p:txBody>
          <a:bodyPr wrap="square" rtlCol="0">
            <a:noAutofit/>
          </a:bodyPr>
          <a:lstStyle/>
          <a:p>
            <a:r>
              <a:rPr lang="en-US" sz="2400" b="1" dirty="0">
                <a:latin typeface="Arial Narrow" panose="020B0606020202030204" pitchFamily="34" charset="0"/>
                <a:cs typeface="Times New Roman" panose="02020603050405020304" pitchFamily="18" charset="0"/>
              </a:rPr>
              <a:t>Suale Haruna</a:t>
            </a:r>
          </a:p>
        </p:txBody>
      </p:sp>
      <p:sp>
        <p:nvSpPr>
          <p:cNvPr id="7" name="TextBox 6"/>
          <p:cNvSpPr txBox="1"/>
          <p:nvPr/>
        </p:nvSpPr>
        <p:spPr>
          <a:xfrm>
            <a:off x="19461804" y="27416786"/>
            <a:ext cx="9144000" cy="706755"/>
          </a:xfrm>
          <a:prstGeom prst="rect">
            <a:avLst/>
          </a:prstGeom>
          <a:solidFill>
            <a:srgbClr val="00B050"/>
          </a:solidFill>
        </p:spPr>
        <p:txBody>
          <a:bodyPr wrap="square" rtlCol="0">
            <a:spAutoFit/>
          </a:bodyPr>
          <a:lstStyle/>
          <a:p>
            <a:pPr algn="ctr"/>
            <a:r>
              <a:rPr lang="en-US" sz="4000" b="1" dirty="0">
                <a:latin typeface="Century Gothic" panose="020B0502020202020204" pitchFamily="34" charset="0"/>
                <a:cs typeface="Times New Roman" panose="02020603050405020304" pitchFamily="18" charset="0"/>
              </a:rPr>
              <a:t>ACKNOWLEDGEMENT</a:t>
            </a:r>
          </a:p>
        </p:txBody>
      </p:sp>
      <p:sp>
        <p:nvSpPr>
          <p:cNvPr id="23" name="TextBox 22"/>
          <p:cNvSpPr txBox="1"/>
          <p:nvPr/>
        </p:nvSpPr>
        <p:spPr>
          <a:xfrm>
            <a:off x="10456545" y="35204400"/>
            <a:ext cx="2518410" cy="460375"/>
          </a:xfrm>
          <a:prstGeom prst="rect">
            <a:avLst/>
          </a:prstGeom>
          <a:noFill/>
        </p:spPr>
        <p:txBody>
          <a:bodyPr wrap="square" rtlCol="0">
            <a:spAutoFit/>
          </a:bodyPr>
          <a:lstStyle/>
          <a:p>
            <a:r>
              <a:rPr lang="en-US" sz="2400" b="1" dirty="0">
                <a:latin typeface="Arial Narrow" panose="020B0606020202030204" pitchFamily="34" charset="0"/>
                <a:ea typeface="Calibri" panose="020F0502020204030204" pitchFamily="34" charset="0"/>
                <a:cs typeface="Times New Roman" panose="02020603050405020304" pitchFamily="18" charset="0"/>
              </a:rPr>
              <a:t>Illias Mohammed</a:t>
            </a:r>
          </a:p>
        </p:txBody>
      </p:sp>
      <p:sp>
        <p:nvSpPr>
          <p:cNvPr id="30" name="TextBox 29"/>
          <p:cNvSpPr txBox="1"/>
          <p:nvPr/>
        </p:nvSpPr>
        <p:spPr>
          <a:xfrm>
            <a:off x="13173075" y="2352040"/>
            <a:ext cx="3415665" cy="703580"/>
          </a:xfrm>
          <a:prstGeom prst="rect">
            <a:avLst/>
          </a:prstGeom>
          <a:noFill/>
        </p:spPr>
        <p:txBody>
          <a:bodyPr wrap="square" rtlCol="0">
            <a:noAutofit/>
          </a:bodyPr>
          <a:lstStyle/>
          <a:p>
            <a:r>
              <a:rPr lang="en-US" sz="4000" b="1" dirty="0">
                <a:solidFill>
                  <a:schemeClr val="tx1"/>
                </a:solidFill>
                <a:latin typeface="Century Gothic" panose="020B0502020202020204" pitchFamily="34" charset="0"/>
              </a:rPr>
              <a:t>ABSTRACT</a:t>
            </a:r>
          </a:p>
        </p:txBody>
      </p:sp>
      <p:sp>
        <p:nvSpPr>
          <p:cNvPr id="36" name="TextBox 35"/>
          <p:cNvSpPr txBox="1"/>
          <p:nvPr/>
        </p:nvSpPr>
        <p:spPr>
          <a:xfrm>
            <a:off x="513080" y="19203670"/>
            <a:ext cx="4095750" cy="1896745"/>
          </a:xfrm>
          <a:prstGeom prst="rect">
            <a:avLst/>
          </a:prstGeom>
          <a:noFill/>
        </p:spPr>
        <p:txBody>
          <a:bodyPr wrap="square" rtlCol="0">
            <a:spAutoFit/>
          </a:bodyPr>
          <a:lstStyle/>
          <a:p>
            <a:r>
              <a:rPr lang="en-US" sz="2500" b="1" dirty="0">
                <a:latin typeface="Arial Narrow" panose="020B0606020202030204" pitchFamily="34" charset="0"/>
              </a:rPr>
              <a:t>Major Components </a:t>
            </a:r>
          </a:p>
          <a:p>
            <a:pPr marL="342900" indent="-342900" algn="just">
              <a:lnSpc>
                <a:spcPct val="110000"/>
              </a:lnSpc>
              <a:buFont typeface="Courier New" panose="02070309020205020404" pitchFamily="49" charset="0"/>
              <a:buChar char="o"/>
            </a:pPr>
            <a:r>
              <a:rPr lang="en-US" sz="2100" dirty="0">
                <a:latin typeface="Arial Narrow" panose="020B0606020202030204" pitchFamily="34" charset="0"/>
                <a:ea typeface="+mn-lt"/>
                <a:cs typeface="Times New Roman" panose="02020603050405020304" pitchFamily="18" charset="0"/>
              </a:rPr>
              <a:t>ESp32 Microcontroller</a:t>
            </a:r>
          </a:p>
          <a:p>
            <a:pPr marL="342900" indent="-342900" algn="just">
              <a:lnSpc>
                <a:spcPct val="110000"/>
              </a:lnSpc>
              <a:buFont typeface="Courier New" panose="02070309020205020404" pitchFamily="49" charset="0"/>
              <a:buChar char="o"/>
            </a:pPr>
            <a:r>
              <a:rPr lang="en-US" sz="2100" dirty="0">
                <a:latin typeface="Arial Narrow" panose="020B0606020202030204" pitchFamily="34" charset="0"/>
                <a:ea typeface="+mn-lt"/>
                <a:cs typeface="Times New Roman" panose="02020603050405020304" pitchFamily="18" charset="0"/>
              </a:rPr>
              <a:t>ToF200C VL53LOX sensor</a:t>
            </a:r>
          </a:p>
          <a:p>
            <a:pPr marL="342900" indent="-342900" algn="just">
              <a:lnSpc>
                <a:spcPct val="110000"/>
              </a:lnSpc>
              <a:buFont typeface="Courier New" panose="02070309020205020404" pitchFamily="49" charset="0"/>
              <a:buChar char="o"/>
            </a:pPr>
            <a:r>
              <a:rPr lang="en-US" sz="2100" dirty="0">
                <a:latin typeface="Arial Narrow" panose="020B0606020202030204" pitchFamily="34" charset="0"/>
                <a:ea typeface="+mn-lt"/>
                <a:cs typeface="Times New Roman" panose="02020603050405020304" pitchFamily="18" charset="0"/>
              </a:rPr>
              <a:t>OLED Display Module</a:t>
            </a:r>
          </a:p>
          <a:p>
            <a:pPr marL="342900" indent="-342900" algn="just">
              <a:lnSpc>
                <a:spcPct val="110000"/>
              </a:lnSpc>
              <a:buFont typeface="Courier New" panose="02070309020205020404" pitchFamily="49" charset="0"/>
              <a:buChar char="o"/>
            </a:pPr>
            <a:r>
              <a:rPr lang="en-US" sz="2100" dirty="0">
                <a:latin typeface="Arial Narrow" panose="020B0606020202030204" pitchFamily="34" charset="0"/>
                <a:ea typeface="+mn-lt"/>
                <a:cs typeface="Times New Roman" panose="02020603050405020304" pitchFamily="18" charset="0"/>
              </a:rPr>
              <a:t>RTC</a:t>
            </a:r>
            <a:endParaRPr lang="en-US" sz="2100" dirty="0">
              <a:latin typeface="Arial Narrow" panose="020B0606020202030204" pitchFamily="34" charset="0"/>
            </a:endParaRPr>
          </a:p>
        </p:txBody>
      </p:sp>
      <p:sp>
        <p:nvSpPr>
          <p:cNvPr id="37" name="TextBox 36"/>
          <p:cNvSpPr txBox="1"/>
          <p:nvPr/>
        </p:nvSpPr>
        <p:spPr>
          <a:xfrm>
            <a:off x="6137275" y="19196685"/>
            <a:ext cx="2667635" cy="1579880"/>
          </a:xfrm>
          <a:prstGeom prst="rect">
            <a:avLst/>
          </a:prstGeom>
          <a:noFill/>
        </p:spPr>
        <p:txBody>
          <a:bodyPr wrap="square" rtlCol="0">
            <a:spAutoFit/>
          </a:bodyPr>
          <a:lstStyle/>
          <a:p>
            <a:pPr algn="just">
              <a:lnSpc>
                <a:spcPct val="110000"/>
              </a:lnSpc>
            </a:pPr>
            <a:r>
              <a:rPr lang="en-US" sz="2500" b="1" dirty="0">
                <a:latin typeface="Arial Narrow" panose="020B0606020202030204" pitchFamily="34" charset="0"/>
                <a:cs typeface="Arial Narrow" panose="020B0606020202030204" pitchFamily="34" charset="0"/>
              </a:rPr>
              <a:t>Tools/Softwares</a:t>
            </a:r>
          </a:p>
          <a:p>
            <a:pPr marL="342900" indent="-342900" algn="just">
              <a:lnSpc>
                <a:spcPct val="110000"/>
              </a:lnSpc>
              <a:buFont typeface="Courier New" panose="02070309020205020404" pitchFamily="49" charset="0"/>
              <a:buChar char="o"/>
            </a:pPr>
            <a:r>
              <a:rPr lang="en-US" sz="2100" dirty="0">
                <a:latin typeface="Arial Narrow" panose="020B0606020202030204" pitchFamily="34" charset="0"/>
                <a:cs typeface="Times New Roman" panose="02020603050405020304" pitchFamily="18" charset="0"/>
              </a:rPr>
              <a:t>KiCAD</a:t>
            </a:r>
          </a:p>
          <a:p>
            <a:pPr marL="342900" indent="-342900" algn="just">
              <a:lnSpc>
                <a:spcPct val="110000"/>
              </a:lnSpc>
              <a:buFont typeface="Courier New" panose="02070309020205020404" pitchFamily="49" charset="0"/>
              <a:buChar char="o"/>
            </a:pPr>
            <a:r>
              <a:rPr lang="en-US" sz="2100" dirty="0">
                <a:latin typeface="Arial Narrow" panose="020B0606020202030204" pitchFamily="34" charset="0"/>
                <a:cs typeface="Times New Roman" panose="02020603050405020304" pitchFamily="18" charset="0"/>
              </a:rPr>
              <a:t>Arduino IDE</a:t>
            </a:r>
          </a:p>
          <a:p>
            <a:pPr marL="342900" indent="-342900" algn="just">
              <a:lnSpc>
                <a:spcPct val="110000"/>
              </a:lnSpc>
              <a:buFont typeface="Courier New" panose="02070309020205020404" pitchFamily="49" charset="0"/>
              <a:buChar char="o"/>
            </a:pPr>
            <a:r>
              <a:rPr lang="en-US" sz="2100" dirty="0">
                <a:latin typeface="Arial Narrow" panose="020B0606020202030204" pitchFamily="34" charset="0"/>
                <a:cs typeface="Times New Roman" panose="02020603050405020304" pitchFamily="18" charset="0"/>
              </a:rPr>
              <a:t>Fusion 360</a:t>
            </a:r>
          </a:p>
        </p:txBody>
      </p:sp>
      <p:sp>
        <p:nvSpPr>
          <p:cNvPr id="41" name="TextBox 40"/>
          <p:cNvSpPr txBox="1"/>
          <p:nvPr/>
        </p:nvSpPr>
        <p:spPr>
          <a:xfrm>
            <a:off x="2752725" y="24157940"/>
            <a:ext cx="3472180" cy="368300"/>
          </a:xfrm>
          <a:prstGeom prst="rect">
            <a:avLst/>
          </a:prstGeom>
          <a:noFill/>
        </p:spPr>
        <p:txBody>
          <a:bodyPr wrap="square">
            <a:spAutoFit/>
          </a:bodyPr>
          <a:lstStyle/>
          <a:p>
            <a:r>
              <a:rPr lang="en-US" altLang="en-GB" sz="1800" i="1" dirty="0">
                <a:latin typeface="Arial Narrow" panose="020B0606020202030204" pitchFamily="34" charset="0"/>
                <a:cs typeface="Arial Narrow" panose="020B0606020202030204" pitchFamily="34" charset="0"/>
              </a:rPr>
              <a:t>Fig. 3.1: Block Diagram of the system</a:t>
            </a:r>
          </a:p>
        </p:txBody>
      </p:sp>
      <p:pic>
        <p:nvPicPr>
          <p:cNvPr id="42" name="Picture 41" descr="A computer diagram of a circuit board&#10;&#10;AI-generated content may be incorrect."/>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091" y="24729447"/>
            <a:ext cx="4184196" cy="4867586"/>
          </a:xfrm>
          <a:prstGeom prst="rect">
            <a:avLst/>
          </a:prstGeom>
        </p:spPr>
      </p:pic>
      <p:sp>
        <p:nvSpPr>
          <p:cNvPr id="45" name="TextBox 44"/>
          <p:cNvSpPr txBox="1"/>
          <p:nvPr/>
        </p:nvSpPr>
        <p:spPr>
          <a:xfrm>
            <a:off x="622935" y="29637673"/>
            <a:ext cx="4008755" cy="645160"/>
          </a:xfrm>
          <a:prstGeom prst="rect">
            <a:avLst/>
          </a:prstGeom>
          <a:noFill/>
        </p:spPr>
        <p:txBody>
          <a:bodyPr wrap="square">
            <a:spAutoFit/>
          </a:bodyPr>
          <a:lstStyle/>
          <a:p>
            <a:pPr algn="l"/>
            <a:r>
              <a:rPr lang="en-US" altLang="en-GB" i="1" dirty="0">
                <a:latin typeface="Arial Narrow" panose="020B0606020202030204" pitchFamily="34" charset="0"/>
                <a:cs typeface="Times New Roman" panose="02020603050405020304" pitchFamily="18" charset="0"/>
                <a:sym typeface="+mn-ea"/>
              </a:rPr>
              <a:t>Fig. 3.2: Schematic of the sensing system </a:t>
            </a:r>
          </a:p>
          <a:p>
            <a:pPr algn="l"/>
            <a:r>
              <a:rPr lang="en-US" altLang="en-GB" i="1" dirty="0">
                <a:latin typeface="Arial Narrow" panose="020B0606020202030204" pitchFamily="34" charset="0"/>
                <a:cs typeface="Times New Roman" panose="02020603050405020304" pitchFamily="18" charset="0"/>
                <a:sym typeface="+mn-ea"/>
              </a:rPr>
              <a:t>               designed on KiCAD</a:t>
            </a:r>
            <a:endParaRPr lang="en-US" i="1" dirty="0">
              <a:latin typeface="Arial Narrow" panose="020B0606020202030204" pitchFamily="34" charset="0"/>
            </a:endParaRPr>
          </a:p>
        </p:txBody>
      </p:sp>
      <p:sp>
        <p:nvSpPr>
          <p:cNvPr id="53" name="TextBox 52"/>
          <p:cNvSpPr txBox="1"/>
          <p:nvPr/>
        </p:nvSpPr>
        <p:spPr>
          <a:xfrm>
            <a:off x="5798502" y="29729430"/>
            <a:ext cx="2752725" cy="333375"/>
          </a:xfrm>
          <a:prstGeom prst="rect">
            <a:avLst/>
          </a:prstGeom>
          <a:noFill/>
        </p:spPr>
        <p:txBody>
          <a:bodyPr wrap="square">
            <a:noAutofit/>
          </a:bodyPr>
          <a:lstStyle/>
          <a:p>
            <a:r>
              <a:rPr lang="en-US" altLang="en-GB" sz="1800" i="1" dirty="0">
                <a:latin typeface="Arial Narrow" panose="020B0606020202030204" pitchFamily="34" charset="0"/>
                <a:cs typeface="Arial Narrow" panose="020B0606020202030204" pitchFamily="34" charset="0"/>
              </a:rPr>
              <a:t>Fig. 3.3: 3D Model of PCB</a:t>
            </a:r>
          </a:p>
        </p:txBody>
      </p:sp>
      <p:sp>
        <p:nvSpPr>
          <p:cNvPr id="33" name="Text Box 32"/>
          <p:cNvSpPr txBox="1"/>
          <p:nvPr/>
        </p:nvSpPr>
        <p:spPr>
          <a:xfrm>
            <a:off x="12482195" y="7830185"/>
            <a:ext cx="1577975" cy="584775"/>
          </a:xfrm>
          <a:prstGeom prst="rect">
            <a:avLst/>
          </a:prstGeom>
          <a:noFill/>
        </p:spPr>
        <p:txBody>
          <a:bodyPr wrap="square" rtlCol="0">
            <a:spAutoFit/>
          </a:bodyPr>
          <a:lstStyle/>
          <a:p>
            <a:r>
              <a:rPr lang="en-US" altLang="en-GB" sz="3200" dirty="0">
                <a:latin typeface="Times New Roman" panose="02020603050405020304" pitchFamily="18" charset="0"/>
                <a:cs typeface="Times New Roman" panose="02020603050405020304" pitchFamily="18" charset="0"/>
              </a:rPr>
              <a:t>I = I</a:t>
            </a:r>
            <a:r>
              <a:rPr lang="en-US" altLang="en-GB" sz="3200" baseline="-25000" dirty="0">
                <a:latin typeface="Times New Roman" panose="02020603050405020304" pitchFamily="18" charset="0"/>
                <a:cs typeface="Times New Roman" panose="02020603050405020304" pitchFamily="18" charset="0"/>
              </a:rPr>
              <a:t>o</a:t>
            </a:r>
            <a:r>
              <a:rPr lang="en-US" altLang="en-GB" sz="3200" dirty="0">
                <a:latin typeface="Times New Roman" panose="02020603050405020304" pitchFamily="18" charset="0"/>
                <a:cs typeface="Times New Roman" panose="02020603050405020304" pitchFamily="18" charset="0"/>
              </a:rPr>
              <a:t>e</a:t>
            </a:r>
            <a:r>
              <a:rPr lang="en-US" altLang="en-GB" sz="3200" baseline="30000" dirty="0">
                <a:latin typeface="Times New Roman" panose="02020603050405020304" pitchFamily="18" charset="0"/>
                <a:cs typeface="Times New Roman" panose="02020603050405020304" pitchFamily="18" charset="0"/>
              </a:rPr>
              <a:t>-αd</a:t>
            </a:r>
          </a:p>
        </p:txBody>
      </p:sp>
      <p:sp>
        <p:nvSpPr>
          <p:cNvPr id="39" name="Text Box 38"/>
          <p:cNvSpPr txBox="1"/>
          <p:nvPr/>
        </p:nvSpPr>
        <p:spPr>
          <a:xfrm>
            <a:off x="12448540" y="9095740"/>
            <a:ext cx="9601200" cy="368300"/>
          </a:xfrm>
          <a:prstGeom prst="rect">
            <a:avLst/>
          </a:prstGeom>
          <a:noFill/>
        </p:spPr>
        <p:txBody>
          <a:bodyPr wrap="square" rtlCol="0">
            <a:spAutoFit/>
          </a:bodyPr>
          <a:lstStyle/>
          <a:p>
            <a:endParaRPr lang="en-GB" altLang="en-US" dirty="0"/>
          </a:p>
        </p:txBody>
      </p:sp>
      <p:cxnSp>
        <p:nvCxnSpPr>
          <p:cNvPr id="58" name="Straight Connector 57"/>
          <p:cNvCxnSpPr/>
          <p:nvPr/>
        </p:nvCxnSpPr>
        <p:spPr>
          <a:xfrm>
            <a:off x="14286230" y="8084185"/>
            <a:ext cx="1805305" cy="0"/>
          </a:xfrm>
          <a:prstGeom prst="line">
            <a:avLst/>
          </a:prstGeom>
          <a:ln w="25400"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cxnSp>
      <p:sp>
        <p:nvSpPr>
          <p:cNvPr id="59" name="Text Box 58"/>
          <p:cNvSpPr txBox="1"/>
          <p:nvPr/>
        </p:nvSpPr>
        <p:spPr>
          <a:xfrm>
            <a:off x="16158845" y="7804785"/>
            <a:ext cx="654050" cy="460375"/>
          </a:xfrm>
          <a:prstGeom prst="rect">
            <a:avLst/>
          </a:prstGeom>
          <a:noFill/>
        </p:spPr>
        <p:txBody>
          <a:bodyPr wrap="square" rtlCol="0">
            <a:spAutoFit/>
          </a:bodyPr>
          <a:lstStyle/>
          <a:p>
            <a:r>
              <a:rPr lang="en-US" altLang="en-GB" sz="2400" dirty="0">
                <a:solidFill>
                  <a:schemeClr val="accent1">
                    <a:lumMod val="50000"/>
                  </a:schemeClr>
                </a:solidFill>
                <a:latin typeface="Times New Roman" panose="02020603050405020304" pitchFamily="18" charset="0"/>
                <a:cs typeface="Times New Roman" panose="02020603050405020304" pitchFamily="18" charset="0"/>
              </a:rPr>
              <a:t>(1)</a:t>
            </a:r>
          </a:p>
        </p:txBody>
      </p:sp>
      <p:cxnSp>
        <p:nvCxnSpPr>
          <p:cNvPr id="60" name="Straight Connector 59"/>
          <p:cNvCxnSpPr/>
          <p:nvPr/>
        </p:nvCxnSpPr>
        <p:spPr>
          <a:xfrm>
            <a:off x="14315440" y="8965565"/>
            <a:ext cx="1805305" cy="0"/>
          </a:xfrm>
          <a:prstGeom prst="line">
            <a:avLst/>
          </a:prstGeom>
          <a:ln w="25400"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cxnSp>
      <p:cxnSp>
        <p:nvCxnSpPr>
          <p:cNvPr id="63" name="Straight Connector 62"/>
          <p:cNvCxnSpPr/>
          <p:nvPr/>
        </p:nvCxnSpPr>
        <p:spPr>
          <a:xfrm>
            <a:off x="14330680" y="9791065"/>
            <a:ext cx="1805305" cy="0"/>
          </a:xfrm>
          <a:prstGeom prst="line">
            <a:avLst/>
          </a:prstGeom>
          <a:ln w="25400"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cxnSp>
      <p:sp>
        <p:nvSpPr>
          <p:cNvPr id="65" name="Text Box 64"/>
          <p:cNvSpPr txBox="1"/>
          <p:nvPr/>
        </p:nvSpPr>
        <p:spPr>
          <a:xfrm>
            <a:off x="16179165" y="8710295"/>
            <a:ext cx="654050" cy="460375"/>
          </a:xfrm>
          <a:prstGeom prst="rect">
            <a:avLst/>
          </a:prstGeom>
          <a:noFill/>
        </p:spPr>
        <p:txBody>
          <a:bodyPr wrap="square" rtlCol="0">
            <a:spAutoFit/>
          </a:bodyPr>
          <a:lstStyle/>
          <a:p>
            <a:r>
              <a:rPr lang="en-US" altLang="en-GB" sz="2400" dirty="0">
                <a:solidFill>
                  <a:schemeClr val="accent1">
                    <a:lumMod val="50000"/>
                  </a:schemeClr>
                </a:solidFill>
                <a:latin typeface="Times New Roman" panose="02020603050405020304" pitchFamily="18" charset="0"/>
                <a:cs typeface="Times New Roman" panose="02020603050405020304" pitchFamily="18" charset="0"/>
              </a:rPr>
              <a:t>(2)</a:t>
            </a:r>
          </a:p>
        </p:txBody>
      </p:sp>
      <p:sp>
        <p:nvSpPr>
          <p:cNvPr id="69" name="Text Box 68"/>
          <p:cNvSpPr txBox="1"/>
          <p:nvPr/>
        </p:nvSpPr>
        <p:spPr>
          <a:xfrm>
            <a:off x="16194405" y="9540875"/>
            <a:ext cx="654050" cy="460375"/>
          </a:xfrm>
          <a:prstGeom prst="rect">
            <a:avLst/>
          </a:prstGeom>
          <a:noFill/>
        </p:spPr>
        <p:txBody>
          <a:bodyPr wrap="square" rtlCol="0">
            <a:spAutoFit/>
          </a:bodyPr>
          <a:lstStyle/>
          <a:p>
            <a:r>
              <a:rPr lang="en-US" altLang="en-GB" sz="2400" dirty="0">
                <a:solidFill>
                  <a:schemeClr val="accent1">
                    <a:lumMod val="50000"/>
                  </a:schemeClr>
                </a:solidFill>
                <a:latin typeface="Times New Roman" panose="02020603050405020304" pitchFamily="18" charset="0"/>
                <a:cs typeface="Times New Roman" panose="02020603050405020304" pitchFamily="18" charset="0"/>
              </a:rPr>
              <a:t>(3)</a:t>
            </a:r>
          </a:p>
        </p:txBody>
      </p:sp>
      <p:sp>
        <p:nvSpPr>
          <p:cNvPr id="72" name="Text Box 71"/>
          <p:cNvSpPr txBox="1"/>
          <p:nvPr/>
        </p:nvSpPr>
        <p:spPr>
          <a:xfrm>
            <a:off x="10212070" y="7873365"/>
            <a:ext cx="2096770" cy="398780"/>
          </a:xfrm>
          <a:prstGeom prst="rect">
            <a:avLst/>
          </a:prstGeom>
          <a:noFill/>
        </p:spPr>
        <p:txBody>
          <a:bodyPr wrap="square" rtlCol="0">
            <a:spAutoFit/>
          </a:bodyPr>
          <a:lstStyle/>
          <a:p>
            <a:r>
              <a:rPr lang="en-US" altLang="en-GB" sz="2000" b="1" dirty="0">
                <a:latin typeface="Arial Narrow" panose="020B0606020202030204" pitchFamily="34" charset="0"/>
                <a:cs typeface="Arial Narrow" panose="020B0606020202030204" pitchFamily="34" charset="0"/>
              </a:rPr>
              <a:t>Beer-Lambert Law:</a:t>
            </a:r>
          </a:p>
        </p:txBody>
      </p:sp>
      <p:sp>
        <p:nvSpPr>
          <p:cNvPr id="80" name="Text Box 79"/>
          <p:cNvSpPr txBox="1"/>
          <p:nvPr/>
        </p:nvSpPr>
        <p:spPr>
          <a:xfrm>
            <a:off x="10213340" y="9540875"/>
            <a:ext cx="2235835" cy="398780"/>
          </a:xfrm>
          <a:prstGeom prst="rect">
            <a:avLst/>
          </a:prstGeom>
          <a:noFill/>
        </p:spPr>
        <p:txBody>
          <a:bodyPr wrap="square" rtlCol="0">
            <a:spAutoFit/>
          </a:bodyPr>
          <a:lstStyle/>
          <a:p>
            <a:r>
              <a:rPr lang="en-US" altLang="en-GB" sz="2000" b="1" dirty="0">
                <a:latin typeface="Arial Narrow" panose="020B0606020202030204" pitchFamily="34" charset="0"/>
                <a:cs typeface="Arial Narrow" panose="020B0606020202030204" pitchFamily="34" charset="0"/>
              </a:rPr>
              <a:t>Fresnel Equation:</a:t>
            </a:r>
          </a:p>
        </p:txBody>
      </p:sp>
      <p:sp>
        <p:nvSpPr>
          <p:cNvPr id="84" name="Text Box 83"/>
          <p:cNvSpPr txBox="1"/>
          <p:nvPr/>
        </p:nvSpPr>
        <p:spPr>
          <a:xfrm>
            <a:off x="10135870" y="10862945"/>
            <a:ext cx="8438515" cy="429895"/>
          </a:xfrm>
          <a:prstGeom prst="rect">
            <a:avLst/>
          </a:prstGeom>
          <a:noFill/>
        </p:spPr>
        <p:txBody>
          <a:bodyPr wrap="square" rtlCol="0">
            <a:spAutoFit/>
          </a:bodyPr>
          <a:lstStyle/>
          <a:p>
            <a:r>
              <a:rPr lang="en-US" altLang="en-GB" sz="2200" dirty="0">
                <a:latin typeface="Arial Narrow" panose="020B0606020202030204" pitchFamily="34" charset="0"/>
                <a:cs typeface="Arial Narrow" panose="020B0606020202030204" pitchFamily="34" charset="0"/>
              </a:rPr>
              <a:t>The distance between the sensor and the surface of the liquid is calculated from:</a:t>
            </a:r>
          </a:p>
        </p:txBody>
      </p:sp>
      <p:pic>
        <p:nvPicPr>
          <p:cNvPr id="85" name="Picture 84"/>
          <p:cNvPicPr>
            <a:picLocks noChangeAspect="1"/>
          </p:cNvPicPr>
          <p:nvPr/>
        </p:nvPicPr>
        <p:blipFill>
          <a:blip r:embed="rId11"/>
          <a:stretch>
            <a:fillRect/>
          </a:stretch>
        </p:blipFill>
        <p:spPr>
          <a:xfrm>
            <a:off x="12372340" y="11370945"/>
            <a:ext cx="1634490" cy="913765"/>
          </a:xfrm>
          <a:prstGeom prst="rect">
            <a:avLst/>
          </a:prstGeom>
        </p:spPr>
      </p:pic>
      <p:cxnSp>
        <p:nvCxnSpPr>
          <p:cNvPr id="86" name="Straight Connector 85"/>
          <p:cNvCxnSpPr/>
          <p:nvPr/>
        </p:nvCxnSpPr>
        <p:spPr>
          <a:xfrm>
            <a:off x="14248130" y="11823065"/>
            <a:ext cx="1805305" cy="0"/>
          </a:xfrm>
          <a:prstGeom prst="line">
            <a:avLst/>
          </a:prstGeom>
          <a:ln w="25400"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cxnSp>
      <p:sp>
        <p:nvSpPr>
          <p:cNvPr id="87" name="Text Box 86"/>
          <p:cNvSpPr txBox="1"/>
          <p:nvPr/>
        </p:nvSpPr>
        <p:spPr>
          <a:xfrm>
            <a:off x="16092805" y="11572875"/>
            <a:ext cx="654050" cy="460375"/>
          </a:xfrm>
          <a:prstGeom prst="rect">
            <a:avLst/>
          </a:prstGeom>
          <a:noFill/>
        </p:spPr>
        <p:txBody>
          <a:bodyPr wrap="square" rtlCol="0">
            <a:spAutoFit/>
          </a:bodyPr>
          <a:lstStyle/>
          <a:p>
            <a:r>
              <a:rPr lang="en-US" altLang="en-GB" sz="2400" dirty="0">
                <a:solidFill>
                  <a:schemeClr val="accent1">
                    <a:lumMod val="50000"/>
                  </a:schemeClr>
                </a:solidFill>
                <a:latin typeface="Times New Roman" panose="02020603050405020304" pitchFamily="18" charset="0"/>
                <a:cs typeface="Times New Roman" panose="02020603050405020304" pitchFamily="18" charset="0"/>
              </a:rPr>
              <a:t>(4)</a:t>
            </a:r>
          </a:p>
        </p:txBody>
      </p:sp>
      <p:sp>
        <p:nvSpPr>
          <p:cNvPr id="91" name="Text Box 90"/>
          <p:cNvSpPr txBox="1"/>
          <p:nvPr/>
        </p:nvSpPr>
        <p:spPr>
          <a:xfrm>
            <a:off x="10129520" y="12666345"/>
            <a:ext cx="8438515" cy="429895"/>
          </a:xfrm>
          <a:prstGeom prst="rect">
            <a:avLst/>
          </a:prstGeom>
          <a:noFill/>
        </p:spPr>
        <p:txBody>
          <a:bodyPr wrap="square" rtlCol="0">
            <a:spAutoFit/>
          </a:bodyPr>
          <a:lstStyle/>
          <a:p>
            <a:r>
              <a:rPr lang="en-US" altLang="en-GB" sz="2200" dirty="0">
                <a:latin typeface="Arial Narrow" panose="020B0606020202030204" pitchFamily="34" charset="0"/>
                <a:cs typeface="Arial Narrow" panose="020B0606020202030204" pitchFamily="34" charset="0"/>
              </a:rPr>
              <a:t>Then, the height of the liquid is calculated using eqn(5):</a:t>
            </a:r>
          </a:p>
        </p:txBody>
      </p:sp>
      <p:pic>
        <p:nvPicPr>
          <p:cNvPr id="95" name="Picture 94"/>
          <p:cNvPicPr>
            <a:picLocks noChangeAspect="1"/>
          </p:cNvPicPr>
          <p:nvPr/>
        </p:nvPicPr>
        <p:blipFill>
          <a:blip r:embed="rId12"/>
          <a:stretch>
            <a:fillRect/>
          </a:stretch>
        </p:blipFill>
        <p:spPr>
          <a:xfrm>
            <a:off x="12379325" y="13404215"/>
            <a:ext cx="1612900" cy="575945"/>
          </a:xfrm>
          <a:prstGeom prst="rect">
            <a:avLst/>
          </a:prstGeom>
        </p:spPr>
      </p:pic>
      <p:cxnSp>
        <p:nvCxnSpPr>
          <p:cNvPr id="96" name="Straight Connector 95"/>
          <p:cNvCxnSpPr/>
          <p:nvPr/>
        </p:nvCxnSpPr>
        <p:spPr>
          <a:xfrm>
            <a:off x="14279880" y="13626465"/>
            <a:ext cx="1805305" cy="0"/>
          </a:xfrm>
          <a:prstGeom prst="line">
            <a:avLst/>
          </a:prstGeom>
          <a:ln w="25400"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cxnSp>
      <p:sp>
        <p:nvSpPr>
          <p:cNvPr id="97" name="Text Box 96"/>
          <p:cNvSpPr txBox="1"/>
          <p:nvPr/>
        </p:nvSpPr>
        <p:spPr>
          <a:xfrm>
            <a:off x="16124555" y="13395325"/>
            <a:ext cx="654050" cy="460375"/>
          </a:xfrm>
          <a:prstGeom prst="rect">
            <a:avLst/>
          </a:prstGeom>
          <a:noFill/>
        </p:spPr>
        <p:txBody>
          <a:bodyPr wrap="square" rtlCol="0">
            <a:spAutoFit/>
          </a:bodyPr>
          <a:lstStyle/>
          <a:p>
            <a:r>
              <a:rPr lang="en-US" altLang="en-GB" sz="2400" dirty="0">
                <a:solidFill>
                  <a:schemeClr val="accent1">
                    <a:lumMod val="50000"/>
                  </a:schemeClr>
                </a:solidFill>
                <a:latin typeface="Times New Roman" panose="02020603050405020304" pitchFamily="18" charset="0"/>
                <a:cs typeface="Times New Roman" panose="02020603050405020304" pitchFamily="18" charset="0"/>
              </a:rPr>
              <a:t>(5)</a:t>
            </a:r>
          </a:p>
        </p:txBody>
      </p:sp>
      <p:sp>
        <p:nvSpPr>
          <p:cNvPr id="101" name="TextBox 44"/>
          <p:cNvSpPr txBox="1"/>
          <p:nvPr/>
        </p:nvSpPr>
        <p:spPr>
          <a:xfrm>
            <a:off x="5284470" y="34190305"/>
            <a:ext cx="3551555" cy="368300"/>
          </a:xfrm>
          <a:prstGeom prst="rect">
            <a:avLst/>
          </a:prstGeom>
          <a:noFill/>
        </p:spPr>
        <p:txBody>
          <a:bodyPr wrap="square">
            <a:spAutoFit/>
          </a:bodyPr>
          <a:lstStyle/>
          <a:p>
            <a:pPr algn="l"/>
            <a:r>
              <a:rPr lang="en-US" altLang="en-GB" i="1" dirty="0">
                <a:latin typeface="Arial Narrow" panose="020B0606020202030204" pitchFamily="34" charset="0"/>
                <a:cs typeface="Times New Roman" panose="02020603050405020304" pitchFamily="18" charset="0"/>
                <a:sym typeface="+mn-ea"/>
              </a:rPr>
              <a:t>Fig. 3.5: Implementation of the system </a:t>
            </a:r>
            <a:endParaRPr lang="en-US" i="1" dirty="0">
              <a:latin typeface="Arial Narrow" panose="020B0606020202030204" pitchFamily="34" charset="0"/>
            </a:endParaRPr>
          </a:p>
        </p:txBody>
      </p:sp>
      <p:sp>
        <p:nvSpPr>
          <p:cNvPr id="102" name="TextBox 44"/>
          <p:cNvSpPr txBox="1"/>
          <p:nvPr/>
        </p:nvSpPr>
        <p:spPr>
          <a:xfrm>
            <a:off x="11972290" y="18430240"/>
            <a:ext cx="4692015" cy="368300"/>
          </a:xfrm>
          <a:prstGeom prst="rect">
            <a:avLst/>
          </a:prstGeom>
          <a:noFill/>
        </p:spPr>
        <p:txBody>
          <a:bodyPr wrap="square">
            <a:spAutoFit/>
          </a:bodyPr>
          <a:lstStyle/>
          <a:p>
            <a:pPr algn="ctr"/>
            <a:r>
              <a:rPr lang="en-US" altLang="en-GB" i="1" dirty="0">
                <a:latin typeface="Arial Narrow" panose="020B0606020202030204" pitchFamily="34" charset="0"/>
                <a:cs typeface="Times New Roman" panose="02020603050405020304" pitchFamily="18" charset="0"/>
                <a:sym typeface="+mn-ea"/>
              </a:rPr>
              <a:t>Fig. 4.1: Illustration of the working of the sensor </a:t>
            </a:r>
            <a:endParaRPr lang="en-US" i="1" dirty="0">
              <a:latin typeface="Arial Narrow" panose="020B0606020202030204" pitchFamily="34" charset="0"/>
            </a:endParaRPr>
          </a:p>
        </p:txBody>
      </p:sp>
      <p:sp>
        <p:nvSpPr>
          <p:cNvPr id="104" name="TextBox 22"/>
          <p:cNvSpPr txBox="1"/>
          <p:nvPr/>
        </p:nvSpPr>
        <p:spPr>
          <a:xfrm>
            <a:off x="18553430" y="35236150"/>
            <a:ext cx="2991485" cy="460375"/>
          </a:xfrm>
          <a:prstGeom prst="rect">
            <a:avLst/>
          </a:prstGeom>
          <a:noFill/>
        </p:spPr>
        <p:txBody>
          <a:bodyPr wrap="square" rtlCol="0">
            <a:spAutoFit/>
          </a:bodyPr>
          <a:lstStyle/>
          <a:p>
            <a:r>
              <a:rPr lang="en-US" sz="2400" b="1" dirty="0">
                <a:latin typeface="Arial Narrow" panose="020B0606020202030204" pitchFamily="34" charset="0"/>
                <a:ea typeface="Calibri" panose="020F0502020204030204" pitchFamily="34" charset="0"/>
                <a:cs typeface="Times New Roman" panose="02020603050405020304" pitchFamily="18" charset="0"/>
              </a:rPr>
              <a:t>Yakubu Bayula</a:t>
            </a:r>
          </a:p>
        </p:txBody>
      </p:sp>
      <p:sp>
        <p:nvSpPr>
          <p:cNvPr id="106" name="TextBox 44"/>
          <p:cNvSpPr txBox="1"/>
          <p:nvPr/>
        </p:nvSpPr>
        <p:spPr>
          <a:xfrm>
            <a:off x="993140" y="34203005"/>
            <a:ext cx="3147060" cy="368300"/>
          </a:xfrm>
          <a:prstGeom prst="rect">
            <a:avLst/>
          </a:prstGeom>
          <a:noFill/>
        </p:spPr>
        <p:txBody>
          <a:bodyPr wrap="square">
            <a:spAutoFit/>
          </a:bodyPr>
          <a:lstStyle/>
          <a:p>
            <a:pPr algn="l"/>
            <a:r>
              <a:rPr lang="en-US" altLang="en-GB" i="1" dirty="0">
                <a:latin typeface="Arial Narrow" panose="020B0606020202030204" pitchFamily="34" charset="0"/>
                <a:cs typeface="Times New Roman" panose="02020603050405020304" pitchFamily="18" charset="0"/>
                <a:sym typeface="+mn-ea"/>
              </a:rPr>
              <a:t>Fig. 3.4: 3D casing of the PCB </a:t>
            </a:r>
            <a:endParaRPr lang="en-US" i="1" dirty="0">
              <a:latin typeface="Arial Narrow" panose="020B0606020202030204" pitchFamily="34" charset="0"/>
            </a:endParaRPr>
          </a:p>
        </p:txBody>
      </p:sp>
      <p:cxnSp>
        <p:nvCxnSpPr>
          <p:cNvPr id="109" name="Straight Arrow Connector 108"/>
          <p:cNvCxnSpPr/>
          <p:nvPr/>
        </p:nvCxnSpPr>
        <p:spPr>
          <a:xfrm>
            <a:off x="15884525" y="14795500"/>
            <a:ext cx="0" cy="91440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cxnSp>
        <p:nvCxnSpPr>
          <p:cNvPr id="110" name="Straight Arrow Connector 109"/>
          <p:cNvCxnSpPr/>
          <p:nvPr/>
        </p:nvCxnSpPr>
        <p:spPr>
          <a:xfrm>
            <a:off x="15880080" y="15788640"/>
            <a:ext cx="0" cy="228600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sp>
        <p:nvSpPr>
          <p:cNvPr id="112" name="Text Box 111"/>
          <p:cNvSpPr txBox="1"/>
          <p:nvPr/>
        </p:nvSpPr>
        <p:spPr>
          <a:xfrm>
            <a:off x="16039465" y="15031085"/>
            <a:ext cx="654050" cy="460375"/>
          </a:xfrm>
          <a:prstGeom prst="rect">
            <a:avLst/>
          </a:prstGeom>
          <a:noFill/>
        </p:spPr>
        <p:txBody>
          <a:bodyPr wrap="square" rtlCol="0">
            <a:spAutoFit/>
          </a:bodyPr>
          <a:lstStyle/>
          <a:p>
            <a:pPr algn="just"/>
            <a:r>
              <a:rPr lang="en-US" altLang="en-GB" sz="2400" b="1" dirty="0">
                <a:solidFill>
                  <a:schemeClr val="accent1">
                    <a:lumMod val="50000"/>
                  </a:schemeClr>
                </a:solidFill>
                <a:latin typeface="Times New Roman" panose="02020603050405020304" pitchFamily="18" charset="0"/>
                <a:cs typeface="Times New Roman" panose="02020603050405020304" pitchFamily="18" charset="0"/>
              </a:rPr>
              <a:t>D</a:t>
            </a:r>
          </a:p>
        </p:txBody>
      </p:sp>
      <p:sp>
        <p:nvSpPr>
          <p:cNvPr id="113" name="Text Box 112"/>
          <p:cNvSpPr txBox="1"/>
          <p:nvPr/>
        </p:nvSpPr>
        <p:spPr>
          <a:xfrm>
            <a:off x="16040735" y="16596995"/>
            <a:ext cx="654050" cy="460375"/>
          </a:xfrm>
          <a:prstGeom prst="rect">
            <a:avLst/>
          </a:prstGeom>
          <a:noFill/>
        </p:spPr>
        <p:txBody>
          <a:bodyPr wrap="square" rtlCol="0">
            <a:spAutoFit/>
          </a:bodyPr>
          <a:lstStyle/>
          <a:p>
            <a:pPr algn="just"/>
            <a:r>
              <a:rPr lang="en-US" altLang="en-GB" sz="2400" b="1" dirty="0">
                <a:solidFill>
                  <a:schemeClr val="accent1">
                    <a:lumMod val="50000"/>
                  </a:schemeClr>
                </a:solidFill>
                <a:latin typeface="Times New Roman" panose="02020603050405020304" pitchFamily="18" charset="0"/>
                <a:cs typeface="Times New Roman" panose="02020603050405020304" pitchFamily="18" charset="0"/>
              </a:rPr>
              <a:t>H</a:t>
            </a:r>
            <a:r>
              <a:rPr lang="en-US" altLang="en-GB" sz="2400" b="1" baseline="-25000" dirty="0">
                <a:solidFill>
                  <a:schemeClr val="accent1">
                    <a:lumMod val="50000"/>
                  </a:schemeClr>
                </a:solidFill>
                <a:latin typeface="Times New Roman" panose="02020603050405020304" pitchFamily="18" charset="0"/>
                <a:cs typeface="Times New Roman" panose="02020603050405020304" pitchFamily="18" charset="0"/>
              </a:rPr>
              <a:t>L</a:t>
            </a:r>
          </a:p>
        </p:txBody>
      </p:sp>
      <p:cxnSp>
        <p:nvCxnSpPr>
          <p:cNvPr id="114" name="Straight Arrow Connector 113"/>
          <p:cNvCxnSpPr/>
          <p:nvPr/>
        </p:nvCxnSpPr>
        <p:spPr>
          <a:xfrm>
            <a:off x="12472670" y="14881860"/>
            <a:ext cx="0" cy="320040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sp>
        <p:nvSpPr>
          <p:cNvPr id="115" name="Text Box 114"/>
          <p:cNvSpPr txBox="1"/>
          <p:nvPr/>
        </p:nvSpPr>
        <p:spPr>
          <a:xfrm>
            <a:off x="11851005" y="16346805"/>
            <a:ext cx="654050" cy="460375"/>
          </a:xfrm>
          <a:prstGeom prst="rect">
            <a:avLst/>
          </a:prstGeom>
          <a:noFill/>
        </p:spPr>
        <p:txBody>
          <a:bodyPr wrap="square" rtlCol="0">
            <a:spAutoFit/>
          </a:bodyPr>
          <a:lstStyle/>
          <a:p>
            <a:pPr algn="just"/>
            <a:r>
              <a:rPr lang="en-US" altLang="en-GB" sz="2400" b="1" dirty="0">
                <a:solidFill>
                  <a:schemeClr val="accent1">
                    <a:lumMod val="50000"/>
                  </a:schemeClr>
                </a:solidFill>
                <a:latin typeface="Times New Roman" panose="02020603050405020304" pitchFamily="18" charset="0"/>
                <a:cs typeface="Times New Roman" panose="02020603050405020304" pitchFamily="18" charset="0"/>
              </a:rPr>
              <a:t>H</a:t>
            </a:r>
            <a:r>
              <a:rPr lang="en-US" altLang="en-GB" sz="2400" b="1" baseline="-25000" dirty="0">
                <a:solidFill>
                  <a:schemeClr val="accent1">
                    <a:lumMod val="50000"/>
                  </a:schemeClr>
                </a:solidFill>
                <a:latin typeface="Times New Roman" panose="02020603050405020304" pitchFamily="18" charset="0"/>
                <a:cs typeface="Times New Roman" panose="02020603050405020304" pitchFamily="18" charset="0"/>
              </a:rPr>
              <a:t>T</a:t>
            </a:r>
          </a:p>
        </p:txBody>
      </p:sp>
      <p:pic>
        <p:nvPicPr>
          <p:cNvPr id="118" name="Picture 117"/>
          <p:cNvPicPr>
            <a:picLocks noChangeAspect="1"/>
          </p:cNvPicPr>
          <p:nvPr/>
        </p:nvPicPr>
        <p:blipFill>
          <a:blip r:embed="rId13"/>
          <a:stretch>
            <a:fillRect/>
          </a:stretch>
        </p:blipFill>
        <p:spPr>
          <a:xfrm>
            <a:off x="17281525" y="34836100"/>
            <a:ext cx="1097280" cy="1097280"/>
          </a:xfrm>
          <a:prstGeom prst="rect">
            <a:avLst/>
          </a:prstGeom>
        </p:spPr>
      </p:pic>
      <p:sp>
        <p:nvSpPr>
          <p:cNvPr id="19" name="TextBox 18"/>
          <p:cNvSpPr txBox="1"/>
          <p:nvPr/>
        </p:nvSpPr>
        <p:spPr>
          <a:xfrm>
            <a:off x="19570065" y="31176121"/>
            <a:ext cx="8711029" cy="335343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tabLst>
                <a:tab pos="1397635" algn="l"/>
              </a:tabLst>
            </a:pPr>
            <a:r>
              <a:rPr lang="en-US" altLang="en-GB" sz="2400" dirty="0">
                <a:latin typeface="Arial Narrow" panose="020B0606020202030204" pitchFamily="34" charset="0"/>
                <a:sym typeface="+mn-ea"/>
              </a:rPr>
              <a:t>Patel, D., Sharma, P., &amp; Kumar, V. (2020). Introduction to sensor technology. 10.1088/978-0-7503-2707-7ch1</a:t>
            </a:r>
          </a:p>
          <a:p>
            <a:pPr marL="285750" indent="-285750" algn="just">
              <a:spcAft>
                <a:spcPts val="800"/>
              </a:spcAft>
              <a:buFont typeface="Arial" panose="020B0604020202020204" pitchFamily="34" charset="0"/>
              <a:buChar char="•"/>
              <a:tabLst>
                <a:tab pos="1397635" algn="l"/>
              </a:tabLst>
            </a:pPr>
            <a:r>
              <a:rPr lang="en-US" altLang="en-GB" sz="2400" dirty="0">
                <a:latin typeface="Arial Narrow" panose="020B0606020202030204" pitchFamily="34" charset="0"/>
              </a:rPr>
              <a:t>Lunadei, L., Diezma, B., &amp; Ruiz-Altisent, M. (2009). Monitoring agricultural and food processes with sensors: A review. Food Control, 20(9), 873–882.</a:t>
            </a:r>
          </a:p>
          <a:p>
            <a:pPr marL="285750" indent="-285750" algn="just">
              <a:spcAft>
                <a:spcPts val="800"/>
              </a:spcAft>
              <a:buFont typeface="Arial" panose="020B0604020202020204" pitchFamily="34" charset="0"/>
              <a:buChar char="•"/>
              <a:tabLst>
                <a:tab pos="1397635" algn="l"/>
              </a:tabLst>
            </a:pPr>
            <a:r>
              <a:rPr lang="en-US" altLang="en-GB" sz="2400" dirty="0">
                <a:latin typeface="Arial Narrow" panose="020B0606020202030204" pitchFamily="34" charset="0"/>
              </a:rPr>
              <a:t>Javaid, M., Haleem, A., Rab, S., Singh, R. P., &amp; Suman, R. (2021). Sensors for daily life: A review. Sensors International, 2.</a:t>
            </a:r>
          </a:p>
          <a:p>
            <a:pPr marL="285750" indent="-285750" algn="just">
              <a:spcAft>
                <a:spcPts val="800"/>
              </a:spcAft>
              <a:buFont typeface="Arial" panose="020B0604020202020204" pitchFamily="34" charset="0"/>
              <a:buChar char="•"/>
              <a:tabLst>
                <a:tab pos="1397635" algn="l"/>
              </a:tabLst>
            </a:pPr>
            <a:r>
              <a:rPr lang="en-US" altLang="en-GB" sz="2400" dirty="0">
                <a:latin typeface="Arial Narrow" panose="020B0606020202030204" pitchFamily="34" charset="0"/>
              </a:rPr>
              <a:t>Suemori, K., Komatsu, Y., &amp; Nobeshima, T. (2023). Flange-type liquid-level sensor based on laser light reflection. Sensors International, 4, 100230.</a:t>
            </a:r>
          </a:p>
        </p:txBody>
      </p:sp>
      <p:pic>
        <p:nvPicPr>
          <p:cNvPr id="120" name="Picture 119" descr="liquidsensorsys2"/>
          <p:cNvPicPr>
            <a:picLocks noChangeAspect="1"/>
          </p:cNvPicPr>
          <p:nvPr/>
        </p:nvPicPr>
        <p:blipFill>
          <a:blip r:embed="rId14"/>
          <a:srcRect l="6569" t="3610" r="6419" b="6046"/>
          <a:stretch>
            <a:fillRect/>
          </a:stretch>
        </p:blipFill>
        <p:spPr>
          <a:xfrm>
            <a:off x="11536997" y="21160533"/>
            <a:ext cx="5562600" cy="6633066"/>
          </a:xfrm>
          <a:prstGeom prst="rect">
            <a:avLst/>
          </a:prstGeom>
        </p:spPr>
      </p:pic>
      <p:cxnSp>
        <p:nvCxnSpPr>
          <p:cNvPr id="121" name="Straight Arrow Connector 120"/>
          <p:cNvCxnSpPr/>
          <p:nvPr/>
        </p:nvCxnSpPr>
        <p:spPr>
          <a:xfrm flipH="1">
            <a:off x="16636365" y="24862790"/>
            <a:ext cx="1188720" cy="0"/>
          </a:xfrm>
          <a:prstGeom prst="straightConnector1">
            <a:avLst/>
          </a:prstGeom>
          <a:ln>
            <a:solidFill>
              <a:schemeClr val="accent4"/>
            </a:solidFill>
            <a:tailEnd type="arrow"/>
          </a:ln>
        </p:spPr>
        <p:style>
          <a:lnRef idx="2">
            <a:schemeClr val="accent1"/>
          </a:lnRef>
          <a:fillRef idx="0">
            <a:srgbClr val="FFFFFF"/>
          </a:fillRef>
          <a:effectRef idx="0">
            <a:srgbClr val="FFFFFF"/>
          </a:effectRef>
          <a:fontRef idx="minor">
            <a:schemeClr val="tx1"/>
          </a:fontRef>
        </p:style>
      </p:cxnSp>
      <p:sp>
        <p:nvSpPr>
          <p:cNvPr id="122" name="Text Box 121"/>
          <p:cNvSpPr txBox="1"/>
          <p:nvPr/>
        </p:nvSpPr>
        <p:spPr>
          <a:xfrm>
            <a:off x="17316404" y="24515445"/>
            <a:ext cx="1800225" cy="829945"/>
          </a:xfrm>
          <a:prstGeom prst="rect">
            <a:avLst/>
          </a:prstGeom>
          <a:noFill/>
        </p:spPr>
        <p:txBody>
          <a:bodyPr wrap="square" rtlCol="0">
            <a:spAutoFit/>
          </a:bodyPr>
          <a:lstStyle/>
          <a:p>
            <a:pPr algn="ctr"/>
            <a:r>
              <a:rPr lang="en-US" altLang="en-GB" sz="2400" dirty="0">
                <a:solidFill>
                  <a:schemeClr val="accent1">
                    <a:lumMod val="50000"/>
                  </a:schemeClr>
                </a:solidFill>
                <a:latin typeface="Arial Narrow" panose="020B0606020202030204" pitchFamily="34" charset="0"/>
                <a:cs typeface="Arial Narrow" panose="020B0606020202030204" pitchFamily="34" charset="0"/>
              </a:rPr>
              <a:t>Laser </a:t>
            </a:r>
          </a:p>
          <a:p>
            <a:pPr algn="ctr"/>
            <a:r>
              <a:rPr lang="en-US" altLang="en-GB" sz="2400" dirty="0">
                <a:solidFill>
                  <a:schemeClr val="accent1">
                    <a:lumMod val="50000"/>
                  </a:schemeClr>
                </a:solidFill>
                <a:latin typeface="Arial Narrow" panose="020B0606020202030204" pitchFamily="34" charset="0"/>
                <a:cs typeface="Arial Narrow" panose="020B0606020202030204" pitchFamily="34" charset="0"/>
              </a:rPr>
              <a:t>Sensor</a:t>
            </a:r>
          </a:p>
        </p:txBody>
      </p:sp>
      <p:cxnSp>
        <p:nvCxnSpPr>
          <p:cNvPr id="123" name="Straight Arrow Connector 122"/>
          <p:cNvCxnSpPr/>
          <p:nvPr/>
        </p:nvCxnSpPr>
        <p:spPr>
          <a:xfrm>
            <a:off x="13572490" y="23333994"/>
            <a:ext cx="13970" cy="822960"/>
          </a:xfrm>
          <a:prstGeom prst="straightConnector1">
            <a:avLst/>
          </a:prstGeom>
          <a:ln>
            <a:solidFill>
              <a:schemeClr val="accent4"/>
            </a:solidFill>
            <a:tailEnd type="arrow"/>
          </a:ln>
        </p:spPr>
        <p:style>
          <a:lnRef idx="2">
            <a:schemeClr val="accent1"/>
          </a:lnRef>
          <a:fillRef idx="0">
            <a:srgbClr val="FFFFFF"/>
          </a:fillRef>
          <a:effectRef idx="0">
            <a:srgbClr val="FFFFFF"/>
          </a:effectRef>
          <a:fontRef idx="minor">
            <a:schemeClr val="tx1"/>
          </a:fontRef>
        </p:style>
      </p:cxnSp>
      <p:sp>
        <p:nvSpPr>
          <p:cNvPr id="124" name="Text Box 123"/>
          <p:cNvSpPr txBox="1"/>
          <p:nvPr/>
        </p:nvSpPr>
        <p:spPr>
          <a:xfrm>
            <a:off x="11288712" y="21599524"/>
            <a:ext cx="1800225" cy="607695"/>
          </a:xfrm>
          <a:prstGeom prst="rect">
            <a:avLst/>
          </a:prstGeom>
          <a:noFill/>
        </p:spPr>
        <p:txBody>
          <a:bodyPr wrap="square" rtlCol="0">
            <a:spAutoFit/>
          </a:bodyPr>
          <a:lstStyle/>
          <a:p>
            <a:pPr algn="ctr">
              <a:lnSpc>
                <a:spcPct val="70000"/>
              </a:lnSpc>
            </a:pPr>
            <a:r>
              <a:rPr lang="en-US" altLang="en-GB" sz="2400" dirty="0">
                <a:solidFill>
                  <a:schemeClr val="accent1">
                    <a:lumMod val="50000"/>
                  </a:schemeClr>
                </a:solidFill>
                <a:latin typeface="Arial Narrow" panose="020B0606020202030204" pitchFamily="34" charset="0"/>
                <a:cs typeface="Arial Narrow" panose="020B0606020202030204" pitchFamily="34" charset="0"/>
              </a:rPr>
              <a:t>Power</a:t>
            </a:r>
          </a:p>
          <a:p>
            <a:pPr algn="ctr">
              <a:lnSpc>
                <a:spcPct val="70000"/>
              </a:lnSpc>
            </a:pPr>
            <a:r>
              <a:rPr lang="en-US" altLang="en-GB" sz="2400" dirty="0">
                <a:solidFill>
                  <a:schemeClr val="accent1">
                    <a:lumMod val="50000"/>
                  </a:schemeClr>
                </a:solidFill>
                <a:latin typeface="Arial Narrow" panose="020B0606020202030204" pitchFamily="34" charset="0"/>
                <a:cs typeface="Arial Narrow" panose="020B0606020202030204" pitchFamily="34" charset="0"/>
              </a:rPr>
              <a:t>Supply</a:t>
            </a:r>
          </a:p>
        </p:txBody>
      </p:sp>
      <p:sp>
        <p:nvSpPr>
          <p:cNvPr id="126" name="Text Box 125"/>
          <p:cNvSpPr txBox="1"/>
          <p:nvPr/>
        </p:nvSpPr>
        <p:spPr>
          <a:xfrm>
            <a:off x="14259560" y="27041954"/>
            <a:ext cx="2145665" cy="460375"/>
          </a:xfrm>
          <a:prstGeom prst="rect">
            <a:avLst/>
          </a:prstGeom>
          <a:noFill/>
        </p:spPr>
        <p:txBody>
          <a:bodyPr wrap="square" rtlCol="0">
            <a:spAutoFit/>
          </a:bodyPr>
          <a:lstStyle/>
          <a:p>
            <a:pPr algn="ctr"/>
            <a:r>
              <a:rPr lang="en-US" altLang="en-GB" sz="2400" dirty="0">
                <a:solidFill>
                  <a:schemeClr val="accent1">
                    <a:lumMod val="50000"/>
                  </a:schemeClr>
                </a:solidFill>
                <a:latin typeface="Arial Narrow" panose="020B0606020202030204" pitchFamily="34" charset="0"/>
                <a:cs typeface="Arial Narrow" panose="020B0606020202030204" pitchFamily="34" charset="0"/>
              </a:rPr>
              <a:t>Microcontroller</a:t>
            </a:r>
          </a:p>
        </p:txBody>
      </p:sp>
      <p:sp>
        <p:nvSpPr>
          <p:cNvPr id="127" name="Text Box 126"/>
          <p:cNvSpPr txBox="1"/>
          <p:nvPr/>
        </p:nvSpPr>
        <p:spPr>
          <a:xfrm>
            <a:off x="12710704" y="22665871"/>
            <a:ext cx="1800225" cy="607695"/>
          </a:xfrm>
          <a:prstGeom prst="rect">
            <a:avLst/>
          </a:prstGeom>
          <a:noFill/>
        </p:spPr>
        <p:txBody>
          <a:bodyPr wrap="square" rtlCol="0">
            <a:spAutoFit/>
          </a:bodyPr>
          <a:lstStyle/>
          <a:p>
            <a:pPr algn="ctr">
              <a:lnSpc>
                <a:spcPct val="70000"/>
              </a:lnSpc>
            </a:pPr>
            <a:r>
              <a:rPr lang="en-US" altLang="en-GB" sz="2400" dirty="0">
                <a:solidFill>
                  <a:schemeClr val="accent1">
                    <a:lumMod val="50000"/>
                  </a:schemeClr>
                </a:solidFill>
                <a:latin typeface="Arial Narrow" panose="020B0606020202030204" pitchFamily="34" charset="0"/>
                <a:cs typeface="Arial Narrow" panose="020B0606020202030204" pitchFamily="34" charset="0"/>
              </a:rPr>
              <a:t>SD</a:t>
            </a:r>
          </a:p>
          <a:p>
            <a:pPr algn="ctr">
              <a:lnSpc>
                <a:spcPct val="70000"/>
              </a:lnSpc>
            </a:pPr>
            <a:r>
              <a:rPr lang="en-US" altLang="en-GB" sz="2400" dirty="0">
                <a:solidFill>
                  <a:schemeClr val="accent1">
                    <a:lumMod val="50000"/>
                  </a:schemeClr>
                </a:solidFill>
                <a:latin typeface="Arial Narrow" panose="020B0606020202030204" pitchFamily="34" charset="0"/>
                <a:cs typeface="Arial Narrow" panose="020B0606020202030204" pitchFamily="34" charset="0"/>
              </a:rPr>
              <a:t>Card</a:t>
            </a:r>
          </a:p>
        </p:txBody>
      </p:sp>
      <p:sp>
        <p:nvSpPr>
          <p:cNvPr id="128" name="Text Box 127"/>
          <p:cNvSpPr txBox="1"/>
          <p:nvPr/>
        </p:nvSpPr>
        <p:spPr>
          <a:xfrm>
            <a:off x="14401800" y="23007794"/>
            <a:ext cx="1800225" cy="349250"/>
          </a:xfrm>
          <a:prstGeom prst="rect">
            <a:avLst/>
          </a:prstGeom>
          <a:noFill/>
        </p:spPr>
        <p:txBody>
          <a:bodyPr wrap="square" rtlCol="0">
            <a:spAutoFit/>
          </a:bodyPr>
          <a:lstStyle/>
          <a:p>
            <a:pPr algn="ctr">
              <a:lnSpc>
                <a:spcPct val="70000"/>
              </a:lnSpc>
            </a:pPr>
            <a:r>
              <a:rPr lang="en-US" altLang="en-GB" sz="2400" dirty="0">
                <a:solidFill>
                  <a:schemeClr val="accent1">
                    <a:lumMod val="50000"/>
                  </a:schemeClr>
                </a:solidFill>
                <a:latin typeface="Arial Narrow" panose="020B0606020202030204" pitchFamily="34" charset="0"/>
                <a:cs typeface="Arial Narrow" panose="020B0606020202030204" pitchFamily="34" charset="0"/>
              </a:rPr>
              <a:t>RTC</a:t>
            </a:r>
          </a:p>
        </p:txBody>
      </p:sp>
      <p:cxnSp>
        <p:nvCxnSpPr>
          <p:cNvPr id="129" name="Straight Arrow Connector 128"/>
          <p:cNvCxnSpPr/>
          <p:nvPr/>
        </p:nvCxnSpPr>
        <p:spPr>
          <a:xfrm>
            <a:off x="15292070" y="23297989"/>
            <a:ext cx="13970" cy="822960"/>
          </a:xfrm>
          <a:prstGeom prst="straightConnector1">
            <a:avLst/>
          </a:prstGeom>
          <a:ln>
            <a:solidFill>
              <a:schemeClr val="accent4"/>
            </a:solidFill>
            <a:tailEnd type="arrow"/>
          </a:ln>
        </p:spPr>
        <p:style>
          <a:lnRef idx="2">
            <a:schemeClr val="accent1"/>
          </a:lnRef>
          <a:fillRef idx="0">
            <a:srgbClr val="FFFFFF"/>
          </a:fillRef>
          <a:effectRef idx="0">
            <a:srgbClr val="FFFFFF"/>
          </a:effectRef>
          <a:fontRef idx="minor">
            <a:schemeClr val="tx1"/>
          </a:fontRef>
        </p:style>
      </p:cxnSp>
      <p:cxnSp>
        <p:nvCxnSpPr>
          <p:cNvPr id="131" name="Straight Arrow Connector 130"/>
          <p:cNvCxnSpPr/>
          <p:nvPr/>
        </p:nvCxnSpPr>
        <p:spPr>
          <a:xfrm>
            <a:off x="12178030" y="22231512"/>
            <a:ext cx="13970" cy="1920240"/>
          </a:xfrm>
          <a:prstGeom prst="straightConnector1">
            <a:avLst/>
          </a:prstGeom>
          <a:ln>
            <a:solidFill>
              <a:schemeClr val="accent4"/>
            </a:solidFill>
            <a:tailEnd type="arrow"/>
          </a:ln>
        </p:spPr>
        <p:style>
          <a:lnRef idx="2">
            <a:schemeClr val="accent1"/>
          </a:lnRef>
          <a:fillRef idx="0">
            <a:srgbClr val="FFFFFF"/>
          </a:fillRef>
          <a:effectRef idx="0">
            <a:srgbClr val="FFFFFF"/>
          </a:effectRef>
          <a:fontRef idx="minor">
            <a:schemeClr val="tx1"/>
          </a:fontRef>
        </p:style>
      </p:cxnSp>
      <p:cxnSp>
        <p:nvCxnSpPr>
          <p:cNvPr id="133" name="Straight Arrow Connector 132"/>
          <p:cNvCxnSpPr/>
          <p:nvPr/>
        </p:nvCxnSpPr>
        <p:spPr>
          <a:xfrm flipV="1">
            <a:off x="15074582" y="26074843"/>
            <a:ext cx="0" cy="1040983"/>
          </a:xfrm>
          <a:prstGeom prst="straightConnector1">
            <a:avLst/>
          </a:prstGeom>
          <a:ln>
            <a:solidFill>
              <a:schemeClr val="accent4"/>
            </a:solidFill>
            <a:tailEnd type="arrow"/>
          </a:ln>
        </p:spPr>
        <p:style>
          <a:lnRef idx="2">
            <a:schemeClr val="accent1"/>
          </a:lnRef>
          <a:fillRef idx="0">
            <a:srgbClr val="FFFFFF"/>
          </a:fillRef>
          <a:effectRef idx="0">
            <a:srgbClr val="FFFFFF"/>
          </a:effectRef>
          <a:fontRef idx="minor">
            <a:schemeClr val="tx1"/>
          </a:fontRef>
        </p:style>
      </p:cxnSp>
      <p:cxnSp>
        <p:nvCxnSpPr>
          <p:cNvPr id="134" name="Straight Arrow Connector 133"/>
          <p:cNvCxnSpPr/>
          <p:nvPr/>
        </p:nvCxnSpPr>
        <p:spPr>
          <a:xfrm flipH="1">
            <a:off x="14060170" y="21905122"/>
            <a:ext cx="50165" cy="2299970"/>
          </a:xfrm>
          <a:prstGeom prst="straightConnector1">
            <a:avLst/>
          </a:prstGeom>
          <a:ln>
            <a:solidFill>
              <a:schemeClr val="accent4"/>
            </a:solidFill>
            <a:tailEnd type="arrow"/>
          </a:ln>
        </p:spPr>
        <p:style>
          <a:lnRef idx="2">
            <a:schemeClr val="accent1"/>
          </a:lnRef>
          <a:fillRef idx="0">
            <a:srgbClr val="FFFFFF"/>
          </a:fillRef>
          <a:effectRef idx="0">
            <a:srgbClr val="FFFFFF"/>
          </a:effectRef>
          <a:fontRef idx="minor">
            <a:schemeClr val="tx1"/>
          </a:fontRef>
        </p:style>
      </p:cxnSp>
      <p:sp>
        <p:nvSpPr>
          <p:cNvPr id="135" name="Text Box 134"/>
          <p:cNvSpPr txBox="1"/>
          <p:nvPr/>
        </p:nvSpPr>
        <p:spPr>
          <a:xfrm>
            <a:off x="13142595" y="21207786"/>
            <a:ext cx="1800225" cy="613373"/>
          </a:xfrm>
          <a:prstGeom prst="rect">
            <a:avLst/>
          </a:prstGeom>
          <a:noFill/>
        </p:spPr>
        <p:txBody>
          <a:bodyPr wrap="square" rtlCol="0">
            <a:spAutoFit/>
          </a:bodyPr>
          <a:lstStyle/>
          <a:p>
            <a:pPr algn="ctr">
              <a:lnSpc>
                <a:spcPct val="70000"/>
              </a:lnSpc>
            </a:pPr>
            <a:r>
              <a:rPr lang="en-US" altLang="en-GB" sz="2400" dirty="0">
                <a:solidFill>
                  <a:schemeClr val="accent1">
                    <a:lumMod val="50000"/>
                  </a:schemeClr>
                </a:solidFill>
                <a:latin typeface="Arial Narrow" panose="020B0606020202030204" pitchFamily="34" charset="0"/>
                <a:cs typeface="Arial Narrow" panose="020B0606020202030204" pitchFamily="34" charset="0"/>
              </a:rPr>
              <a:t>OLED  Display</a:t>
            </a:r>
          </a:p>
        </p:txBody>
      </p:sp>
      <p:sp>
        <p:nvSpPr>
          <p:cNvPr id="136" name="TextBox 52"/>
          <p:cNvSpPr txBox="1"/>
          <p:nvPr/>
        </p:nvSpPr>
        <p:spPr>
          <a:xfrm>
            <a:off x="11289664" y="27750102"/>
            <a:ext cx="6719570" cy="391795"/>
          </a:xfrm>
          <a:prstGeom prst="rect">
            <a:avLst/>
          </a:prstGeom>
          <a:noFill/>
        </p:spPr>
        <p:txBody>
          <a:bodyPr wrap="square">
            <a:noAutofit/>
          </a:bodyPr>
          <a:lstStyle/>
          <a:p>
            <a:pPr algn="ctr"/>
            <a:r>
              <a:rPr lang="en-US" altLang="en-GB" sz="1800" i="1" dirty="0">
                <a:latin typeface="Arial Narrow" panose="020B0606020202030204" pitchFamily="34" charset="0"/>
                <a:cs typeface="Arial Narrow" panose="020B0606020202030204" pitchFamily="34" charset="0"/>
              </a:rPr>
              <a:t>Fig. 5.1: Diagram illustrating the </a:t>
            </a:r>
            <a:r>
              <a:rPr lang="en-US" altLang="en-GB" i="1" dirty="0">
                <a:latin typeface="Arial Narrow" panose="020B0606020202030204" pitchFamily="34" charset="0"/>
                <a:cs typeface="Arial Narrow" panose="020B0606020202030204" pitchFamily="34" charset="0"/>
              </a:rPr>
              <a:t>circuit board</a:t>
            </a:r>
            <a:r>
              <a:rPr lang="en-US" altLang="en-GB" sz="1800" i="1" dirty="0">
                <a:latin typeface="Arial Narrow" panose="020B0606020202030204" pitchFamily="34" charset="0"/>
                <a:cs typeface="Arial Narrow" panose="020B0606020202030204" pitchFamily="34" charset="0"/>
              </a:rPr>
              <a:t> of the liquid level sensing system</a:t>
            </a:r>
          </a:p>
        </p:txBody>
      </p:sp>
      <p:sp>
        <p:nvSpPr>
          <p:cNvPr id="137" name="TextBox 44"/>
          <p:cNvSpPr txBox="1"/>
          <p:nvPr/>
        </p:nvSpPr>
        <p:spPr>
          <a:xfrm>
            <a:off x="20786090" y="10942955"/>
            <a:ext cx="6482080" cy="645160"/>
          </a:xfrm>
          <a:prstGeom prst="rect">
            <a:avLst/>
          </a:prstGeom>
          <a:noFill/>
        </p:spPr>
        <p:txBody>
          <a:bodyPr wrap="square">
            <a:spAutoFit/>
          </a:bodyPr>
          <a:lstStyle/>
          <a:p>
            <a:pPr algn="ctr"/>
            <a:r>
              <a:rPr lang="en-US" altLang="en-GB" i="1" dirty="0">
                <a:latin typeface="Arial Narrow" panose="020B0606020202030204" pitchFamily="34" charset="0"/>
                <a:cs typeface="Times New Roman" panose="02020603050405020304" pitchFamily="18" charset="0"/>
                <a:sym typeface="+mn-ea"/>
              </a:rPr>
              <a:t>Fig. 5.2: Graph showing the correlation of the sensor height readings with the actual height of clean liquid water </a:t>
            </a:r>
            <a:endParaRPr lang="en-US" i="1" dirty="0">
              <a:latin typeface="Arial Narrow" panose="020B0606020202030204" pitchFamily="34" charset="0"/>
            </a:endParaRPr>
          </a:p>
        </p:txBody>
      </p:sp>
      <p:pic>
        <p:nvPicPr>
          <p:cNvPr id="46" name="Picture 45" descr="A close-up of a circuit board&#10;&#10;AI-generated content may be incorrect."/>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14193" y="24779288"/>
            <a:ext cx="3967721" cy="4900930"/>
          </a:xfrm>
          <a:prstGeom prst="rect">
            <a:avLst/>
          </a:prstGeom>
        </p:spPr>
      </p:pic>
      <p:sp>
        <p:nvSpPr>
          <p:cNvPr id="50" name="TextBox 49"/>
          <p:cNvSpPr txBox="1"/>
          <p:nvPr/>
        </p:nvSpPr>
        <p:spPr>
          <a:xfrm>
            <a:off x="19570064" y="24108261"/>
            <a:ext cx="8877935" cy="2400657"/>
          </a:xfrm>
          <a:prstGeom prst="rect">
            <a:avLst/>
          </a:prstGeom>
          <a:noFill/>
        </p:spPr>
        <p:txBody>
          <a:bodyPr wrap="square">
            <a:spAutoFit/>
          </a:bodyPr>
          <a:lstStyle/>
          <a:p>
            <a:pPr algn="just"/>
            <a:r>
              <a:rPr lang="en-US" sz="2500" dirty="0">
                <a:latin typeface="Arial Narrow" panose="020B0606020202030204" pitchFamily="34" charset="0"/>
                <a:sym typeface="+mn-ea"/>
              </a:rPr>
              <a:t>The system exhibits relatively high accuracy for oil compared to liquids of lower refractive index (clean water). </a:t>
            </a:r>
            <a:r>
              <a:rPr lang="en-US" sz="2500" dirty="0">
                <a:latin typeface="Arial Narrow" panose="020B0606020202030204" pitchFamily="34" charset="0"/>
              </a:rPr>
              <a:t>The study concludes that the laser-based </a:t>
            </a:r>
            <a:r>
              <a:rPr lang="en-US" sz="2500" dirty="0" err="1">
                <a:latin typeface="Arial Narrow" panose="020B0606020202030204" pitchFamily="34" charset="0"/>
              </a:rPr>
              <a:t>ToF</a:t>
            </a:r>
            <a:r>
              <a:rPr lang="en-US" sz="2500" dirty="0">
                <a:latin typeface="Arial Narrow" panose="020B0606020202030204" pitchFamily="34" charset="0"/>
              </a:rPr>
              <a:t> method is an effective, non-contact solution for determining the level of liquid with relatively high refractive index, suitable for containers of any geometry and industrial applications where contamination avoidance is critical. </a:t>
            </a:r>
          </a:p>
        </p:txBody>
      </p:sp>
      <p:pic>
        <p:nvPicPr>
          <p:cNvPr id="25" name="Picture 24"/>
          <p:cNvPicPr>
            <a:picLocks noChangeAspect="1"/>
          </p:cNvPicPr>
          <p:nvPr/>
        </p:nvPicPr>
        <p:blipFill>
          <a:blip r:embed="rId16"/>
          <a:stretch>
            <a:fillRect/>
          </a:stretch>
        </p:blipFill>
        <p:spPr>
          <a:xfrm>
            <a:off x="20460970" y="12855575"/>
            <a:ext cx="7434580" cy="4218940"/>
          </a:xfrm>
          <a:prstGeom prst="rect">
            <a:avLst/>
          </a:prstGeom>
        </p:spPr>
      </p:pic>
      <p:sp>
        <p:nvSpPr>
          <p:cNvPr id="27" name="TextBox 44"/>
          <p:cNvSpPr txBox="1"/>
          <p:nvPr/>
        </p:nvSpPr>
        <p:spPr>
          <a:xfrm>
            <a:off x="21083270" y="17209135"/>
            <a:ext cx="6482080" cy="645160"/>
          </a:xfrm>
          <a:prstGeom prst="rect">
            <a:avLst/>
          </a:prstGeom>
          <a:noFill/>
        </p:spPr>
        <p:txBody>
          <a:bodyPr wrap="square">
            <a:spAutoFit/>
          </a:bodyPr>
          <a:lstStyle/>
          <a:p>
            <a:pPr algn="ctr"/>
            <a:r>
              <a:rPr lang="en-US" altLang="en-GB" i="1" dirty="0">
                <a:latin typeface="Arial Narrow" panose="020B0606020202030204" pitchFamily="34" charset="0"/>
                <a:cs typeface="Times New Roman" panose="02020603050405020304" pitchFamily="18" charset="0"/>
                <a:sym typeface="+mn-ea"/>
              </a:rPr>
              <a:t>Fig. 5.3: Graph showing the correlation of the sensor height readings with the actual height of cooking oil </a:t>
            </a:r>
            <a:endParaRPr lang="en-US" i="1" dirty="0">
              <a:latin typeface="Arial Narrow" panose="020B0606020202030204" pitchFamily="34" charset="0"/>
            </a:endParaRPr>
          </a:p>
        </p:txBody>
      </p:sp>
      <p:pic>
        <p:nvPicPr>
          <p:cNvPr id="29" name="Picture 28"/>
          <p:cNvPicPr>
            <a:picLocks noChangeAspect="1"/>
          </p:cNvPicPr>
          <p:nvPr/>
        </p:nvPicPr>
        <p:blipFill>
          <a:blip r:embed="rId17"/>
          <a:stretch>
            <a:fillRect/>
          </a:stretch>
        </p:blipFill>
        <p:spPr>
          <a:xfrm>
            <a:off x="20461605" y="6857365"/>
            <a:ext cx="7433310" cy="3987165"/>
          </a:xfrm>
          <a:prstGeom prst="rect">
            <a:avLst/>
          </a:prstGeom>
        </p:spPr>
      </p:pic>
      <p:sp>
        <p:nvSpPr>
          <p:cNvPr id="20" name="Text Box 19"/>
          <p:cNvSpPr txBox="1"/>
          <p:nvPr/>
        </p:nvSpPr>
        <p:spPr>
          <a:xfrm>
            <a:off x="10010730" y="28824555"/>
            <a:ext cx="8924970" cy="5093702"/>
          </a:xfrm>
          <a:prstGeom prst="rect">
            <a:avLst/>
          </a:prstGeom>
          <a:noFill/>
        </p:spPr>
        <p:txBody>
          <a:bodyPr wrap="square" rtlCol="0">
            <a:spAutoFit/>
          </a:bodyPr>
          <a:lstStyle/>
          <a:p>
            <a:pPr algn="just"/>
            <a:r>
              <a:rPr lang="en-US" altLang="en-GB" sz="2500" dirty="0">
                <a:latin typeface="Arial Narrow" panose="020B0606020202030204" pitchFamily="34" charset="0"/>
                <a:cs typeface="Arial Narrow" panose="020B0606020202030204" pitchFamily="34" charset="0"/>
              </a:rPr>
              <a:t>The developed laser-based liquid level sensing system was tested with water and frytol oil to evaluate its accuracy and reliability. The graphs in </a:t>
            </a:r>
            <a:r>
              <a:rPr lang="en-US" altLang="en-GB" sz="2500" i="1" dirty="0">
                <a:latin typeface="Arial Narrow" panose="020B0606020202030204" pitchFamily="34" charset="0"/>
                <a:cs typeface="Arial Narrow" panose="020B0606020202030204" pitchFamily="34" charset="0"/>
              </a:rPr>
              <a:t>fig 5.2</a:t>
            </a:r>
            <a:r>
              <a:rPr lang="en-US" altLang="en-GB" sz="2500" dirty="0">
                <a:latin typeface="Arial Narrow" panose="020B0606020202030204" pitchFamily="34" charset="0"/>
                <a:cs typeface="Arial Narrow" panose="020B0606020202030204" pitchFamily="34" charset="0"/>
              </a:rPr>
              <a:t> and </a:t>
            </a:r>
            <a:r>
              <a:rPr lang="en-US" altLang="en-GB" sz="2500" i="1" dirty="0">
                <a:latin typeface="Arial Narrow" panose="020B0606020202030204" pitchFamily="34" charset="0"/>
                <a:cs typeface="Arial Narrow" panose="020B0606020202030204" pitchFamily="34" charset="0"/>
              </a:rPr>
              <a:t>fig 5.3</a:t>
            </a:r>
            <a:r>
              <a:rPr lang="en-US" altLang="en-GB" sz="2500" dirty="0">
                <a:latin typeface="Arial Narrow" panose="020B0606020202030204" pitchFamily="34" charset="0"/>
                <a:cs typeface="Arial Narrow" panose="020B0606020202030204" pitchFamily="34" charset="0"/>
              </a:rPr>
              <a:t> show a comparison between the sensor readings of the liquid’s height and that of the actual liquid level(height) for clean liquid water and frytol oil respectively. For the liquid water, the system showed a mean percentage error of 3.83%, and the frytol oil level  measurements exhibited consistently high accuracy, with average errors below 1% at each test interval, averaging 0.58% across all levels. The comparative analysis reveals that the system performs better in oil due to its high refractive index and stable reflective surface, while minor deviations in water were likely caused by surface disturbances. Overall, the findings confirm that the sensor provides a versatile, non-contact, and reliable solution for liquid level monitoring, suitable for both industrial and domestic applications.</a:t>
            </a:r>
          </a:p>
        </p:txBody>
      </p:sp>
      <p:pic>
        <p:nvPicPr>
          <p:cNvPr id="31" name="Picture 30" descr="harunaqr"/>
          <p:cNvPicPr>
            <a:picLocks noChangeAspect="1"/>
          </p:cNvPicPr>
          <p:nvPr/>
        </p:nvPicPr>
        <p:blipFill>
          <a:blip r:embed="rId18"/>
          <a:stretch>
            <a:fillRect/>
          </a:stretch>
        </p:blipFill>
        <p:spPr>
          <a:xfrm>
            <a:off x="652780" y="34839910"/>
            <a:ext cx="1097280" cy="1097280"/>
          </a:xfrm>
          <a:prstGeom prst="rect">
            <a:avLst/>
          </a:prstGeom>
        </p:spPr>
      </p:pic>
      <p:pic>
        <p:nvPicPr>
          <p:cNvPr id="32" name="Picture 31" descr="mylinkedinqr"/>
          <p:cNvPicPr>
            <a:picLocks noChangeAspect="1"/>
          </p:cNvPicPr>
          <p:nvPr/>
        </p:nvPicPr>
        <p:blipFill>
          <a:blip r:embed="rId19"/>
          <a:stretch>
            <a:fillRect/>
          </a:stretch>
        </p:blipFill>
        <p:spPr>
          <a:xfrm>
            <a:off x="9069705" y="34833560"/>
            <a:ext cx="1097280" cy="1097280"/>
          </a:xfrm>
          <a:prstGeom prst="rect">
            <a:avLst/>
          </a:prstGeom>
        </p:spPr>
      </p:pic>
      <mc:AlternateContent xmlns:mc="http://schemas.openxmlformats.org/markup-compatibility/2006" xmlns:a14="http://schemas.microsoft.com/office/drawing/2010/main">
        <mc:Choice Requires="a14">
          <p:sp>
            <p:nvSpPr>
              <p:cNvPr id="40" name="Text Box 39"/>
              <p:cNvSpPr txBox="1"/>
              <p:nvPr/>
            </p:nvSpPr>
            <p:spPr>
              <a:xfrm>
                <a:off x="12448540" y="9351645"/>
                <a:ext cx="2046605" cy="7315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en-GB" sz="2000" b="1" i="1">
                          <a:latin typeface="Cambria Math" panose="02040503050406030204" charset="0"/>
                          <a:cs typeface="Cambria Math" panose="02040503050406030204" charset="0"/>
                        </a:rPr>
                        <m:t>𝑹</m:t>
                      </m:r>
                      <m:r>
                        <a:rPr lang="en-US" altLang="en-GB" sz="2000" b="1" i="1">
                          <a:latin typeface="Cambria Math" panose="02040503050406030204" charset="0"/>
                          <a:cs typeface="Cambria Math" panose="02040503050406030204" charset="0"/>
                        </a:rPr>
                        <m:t> = </m:t>
                      </m:r>
                      <m:sSup>
                        <m:sSupPr>
                          <m:ctrlPr>
                            <a:rPr lang="en-US" altLang="en-GB" sz="2000" b="1" i="1">
                              <a:latin typeface="Cambria Math" panose="02040503050406030204" pitchFamily="18" charset="0"/>
                              <a:cs typeface="Cambria Math" panose="02040503050406030204" charset="0"/>
                            </a:rPr>
                          </m:ctrlPr>
                        </m:sSupPr>
                        <m:e>
                          <m:d>
                            <m:dPr>
                              <m:ctrlPr>
                                <a:rPr lang="en-US" altLang="en-GB" sz="2000" b="1" i="1">
                                  <a:latin typeface="Cambria Math" panose="02040503050406030204" pitchFamily="18" charset="0"/>
                                  <a:cs typeface="Cambria Math" panose="02040503050406030204" charset="0"/>
                                </a:rPr>
                              </m:ctrlPr>
                            </m:dPr>
                            <m:e>
                              <m:f>
                                <m:fPr>
                                  <m:ctrlPr>
                                    <a:rPr lang="en-US" altLang="en-GB" sz="2000" b="1" i="1">
                                      <a:latin typeface="Cambria Math" panose="02040503050406030204" pitchFamily="18" charset="0"/>
                                      <a:cs typeface="Cambria Math" panose="02040503050406030204" charset="0"/>
                                    </a:rPr>
                                  </m:ctrlPr>
                                </m:fPr>
                                <m:num>
                                  <m:r>
                                    <a:rPr lang="en-US" altLang="en-GB" sz="2000" b="1" i="1">
                                      <a:latin typeface="Cambria Math" panose="02040503050406030204" charset="0"/>
                                      <a:cs typeface="Cambria Math" panose="02040503050406030204" charset="0"/>
                                    </a:rPr>
                                    <m:t>𝒏</m:t>
                                  </m:r>
                                  <m:r>
                                    <a:rPr lang="en-US" altLang="en-GB" sz="2000" b="1" i="1">
                                      <a:latin typeface="Cambria Math" panose="02040503050406030204" charset="0"/>
                                      <a:cs typeface="Cambria Math" panose="02040503050406030204" charset="0"/>
                                    </a:rPr>
                                    <m:t> − </m:t>
                                  </m:r>
                                  <m:r>
                                    <a:rPr lang="en-US" altLang="en-GB" sz="2000" b="1" i="1">
                                      <a:latin typeface="Cambria Math" panose="02040503050406030204" charset="0"/>
                                      <a:cs typeface="Cambria Math" panose="02040503050406030204" charset="0"/>
                                    </a:rPr>
                                    <m:t>𝟏</m:t>
                                  </m:r>
                                </m:num>
                                <m:den>
                                  <m:r>
                                    <a:rPr lang="en-US" altLang="en-GB" sz="2000" b="1" i="1">
                                      <a:latin typeface="Cambria Math" panose="02040503050406030204" charset="0"/>
                                      <a:cs typeface="Cambria Math" panose="02040503050406030204" charset="0"/>
                                    </a:rPr>
                                    <m:t>𝒏</m:t>
                                  </m:r>
                                  <m:r>
                                    <a:rPr lang="en-US" altLang="en-GB" sz="2000" b="1" i="1">
                                      <a:latin typeface="Cambria Math" panose="02040503050406030204" charset="0"/>
                                      <a:cs typeface="Cambria Math" panose="02040503050406030204" charset="0"/>
                                    </a:rPr>
                                    <m:t> + </m:t>
                                  </m:r>
                                  <m:r>
                                    <a:rPr lang="en-US" altLang="en-GB" sz="2000" b="1" i="1">
                                      <a:latin typeface="Cambria Math" panose="02040503050406030204" charset="0"/>
                                      <a:cs typeface="Cambria Math" panose="02040503050406030204" charset="0"/>
                                    </a:rPr>
                                    <m:t>𝟏</m:t>
                                  </m:r>
                                </m:den>
                              </m:f>
                            </m:e>
                          </m:d>
                        </m:e>
                        <m:sup>
                          <m:r>
                            <a:rPr lang="en-US" altLang="en-GB" sz="2000" b="1" i="1">
                              <a:latin typeface="Cambria Math" panose="02040503050406030204" charset="0"/>
                              <a:cs typeface="Cambria Math" panose="02040503050406030204" charset="0"/>
                            </a:rPr>
                            <m:t>𝟐</m:t>
                          </m:r>
                        </m:sup>
                      </m:sSup>
                    </m:oMath>
                  </m:oMathPara>
                </a14:m>
                <a:endParaRPr lang="en-US" altLang="en-GB" sz="2000" b="1" baseline="30000" dirty="0"/>
              </a:p>
            </p:txBody>
          </p:sp>
        </mc:Choice>
        <mc:Fallback xmlns="">
          <p:sp>
            <p:nvSpPr>
              <p:cNvPr id="40" name="Text Box 39"/>
              <p:cNvSpPr txBox="1">
                <a:spLocks noRot="1" noChangeAspect="1" noMove="1" noResize="1" noEditPoints="1" noAdjustHandles="1" noChangeArrowheads="1" noChangeShapeType="1" noTextEdit="1"/>
              </p:cNvSpPr>
              <p:nvPr/>
            </p:nvSpPr>
            <p:spPr>
              <a:xfrm>
                <a:off x="12448540" y="9351645"/>
                <a:ext cx="2046605" cy="731520"/>
              </a:xfrm>
              <a:prstGeom prst="rect">
                <a:avLst/>
              </a:prstGeom>
              <a:blipFill>
                <a:blip r:embed="rId21"/>
                <a:stretch>
                  <a:fillRect b="-9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 Box 43"/>
              <p:cNvSpPr txBox="1"/>
              <p:nvPr/>
            </p:nvSpPr>
            <p:spPr>
              <a:xfrm>
                <a:off x="12452985" y="8577580"/>
                <a:ext cx="1935480" cy="801694"/>
              </a:xfrm>
              <a:prstGeom prst="rect">
                <a:avLst/>
              </a:prstGeom>
              <a:noFill/>
            </p:spPr>
            <p:txBody>
              <a:bodyPr wrap="square" rtlCol="0">
                <a:spAutoFit/>
              </a:bodyPr>
              <a:lstStyle/>
              <a:p>
                <a:r>
                  <a:rPr lang="en-GB" altLang="en-US" sz="3200" dirty="0">
                    <a:latin typeface="Cambria Math" panose="02040503050406030204" charset="0"/>
                    <a:cs typeface="Cambria Math" panose="02040503050406030204" charset="0"/>
                  </a:rPr>
                  <a:t>α</a:t>
                </a:r>
                <a14:m>
                  <m:oMath xmlns:m="http://schemas.openxmlformats.org/officeDocument/2006/math">
                    <m:r>
                      <a:rPr lang="en-US" altLang="en-GB" sz="3200" i="1">
                        <a:latin typeface="Cambria Math" panose="02040503050406030204" charset="0"/>
                        <a:ea typeface="MS Mincho" charset="0"/>
                        <a:cs typeface="Cambria Math" panose="02040503050406030204" charset="0"/>
                      </a:rPr>
                      <m:t> = </m:t>
                    </m:r>
                    <m:f>
                      <m:fPr>
                        <m:ctrlPr>
                          <a:rPr lang="en-US" altLang="en-GB" sz="3200" i="1">
                            <a:latin typeface="Cambria Math" panose="02040503050406030204" pitchFamily="18" charset="0"/>
                            <a:cs typeface="Cambria Math" panose="02040503050406030204" charset="0"/>
                          </a:rPr>
                        </m:ctrlPr>
                      </m:fPr>
                      <m:num>
                        <m:r>
                          <a:rPr lang="en-US" altLang="en-GB" sz="3200" i="1">
                            <a:latin typeface="Cambria Math" panose="02040503050406030204" charset="0"/>
                            <a:ea typeface="MS Mincho" charset="0"/>
                            <a:cs typeface="Cambria Math" panose="02040503050406030204" charset="0"/>
                          </a:rPr>
                          <m:t>4</m:t>
                        </m:r>
                        <m:r>
                          <a:rPr lang="en-US" altLang="en-GB" sz="3200" i="1">
                            <a:latin typeface="Cambria Math" panose="02040503050406030204" charset="0"/>
                            <a:ea typeface="MS Mincho" charset="0"/>
                            <a:cs typeface="Cambria Math" panose="02040503050406030204" charset="0"/>
                          </a:rPr>
                          <m:t>𝜋</m:t>
                        </m:r>
                        <m:r>
                          <a:rPr lang="en-US" altLang="en-GB" sz="3200" i="1">
                            <a:latin typeface="Cambria Math" panose="02040503050406030204" charset="0"/>
                            <a:cs typeface="Cambria Math" panose="02040503050406030204" charset="0"/>
                          </a:rPr>
                          <m:t>𝑘</m:t>
                        </m:r>
                      </m:num>
                      <m:den>
                        <m:r>
                          <a:rPr lang="en-US" altLang="en-GB" sz="3200" i="1">
                            <a:latin typeface="Cambria Math" panose="02040503050406030204" charset="0"/>
                            <a:ea typeface="MS Mincho" charset="0"/>
                            <a:cs typeface="Cambria Math" panose="02040503050406030204" charset="0"/>
                          </a:rPr>
                          <m:t>𝜆</m:t>
                        </m:r>
                      </m:den>
                    </m:f>
                  </m:oMath>
                </a14:m>
                <a:endParaRPr lang="en-GB" altLang="en-US" sz="3200" dirty="0">
                  <a:latin typeface="Cambria Math" panose="02040503050406030204" charset="0"/>
                  <a:cs typeface="Cambria Math" panose="02040503050406030204" charset="0"/>
                </a:endParaRPr>
              </a:p>
            </p:txBody>
          </p:sp>
        </mc:Choice>
        <mc:Fallback xmlns="">
          <p:sp>
            <p:nvSpPr>
              <p:cNvPr id="44" name="Text Box 43"/>
              <p:cNvSpPr txBox="1">
                <a:spLocks noRot="1" noChangeAspect="1" noMove="1" noResize="1" noEditPoints="1" noAdjustHandles="1" noChangeArrowheads="1" noChangeShapeType="1" noTextEdit="1"/>
              </p:cNvSpPr>
              <p:nvPr/>
            </p:nvSpPr>
            <p:spPr>
              <a:xfrm>
                <a:off x="12452985" y="8577580"/>
                <a:ext cx="1935480" cy="801694"/>
              </a:xfrm>
              <a:prstGeom prst="rect">
                <a:avLst/>
              </a:prstGeom>
              <a:blipFill>
                <a:blip r:embed="rId22"/>
                <a:stretch>
                  <a:fillRect l="-8202" b="-9091"/>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803B1283-33D1-A267-61B7-2BF1CA12DCA2}"/>
              </a:ext>
            </a:extLst>
          </p:cNvPr>
          <p:cNvSpPr txBox="1"/>
          <p:nvPr/>
        </p:nvSpPr>
        <p:spPr>
          <a:xfrm>
            <a:off x="19560372" y="19986625"/>
            <a:ext cx="8946863" cy="3554819"/>
          </a:xfrm>
          <a:prstGeom prst="rect">
            <a:avLst/>
          </a:prstGeom>
          <a:noFill/>
        </p:spPr>
        <p:txBody>
          <a:bodyPr wrap="square" rtlCol="0">
            <a:spAutoFit/>
          </a:bodyPr>
          <a:lstStyle/>
          <a:p>
            <a:pPr marL="342900" indent="-342900">
              <a:buFont typeface="Courier New" panose="02070309020205020404" pitchFamily="49" charset="0"/>
              <a:buChar char="o"/>
            </a:pPr>
            <a:r>
              <a:rPr lang="en-US" sz="2500" dirty="0">
                <a:latin typeface="Arial Narrow" panose="020B0606020202030204" pitchFamily="34" charset="0"/>
              </a:rPr>
              <a:t>Developed device is not limited to specific container geometry and liquid type.</a:t>
            </a:r>
          </a:p>
          <a:p>
            <a:pPr marL="342900" indent="-342900">
              <a:buFont typeface="Courier New" panose="02070309020205020404" pitchFamily="49" charset="0"/>
              <a:buChar char="o"/>
            </a:pPr>
            <a:r>
              <a:rPr lang="en-US" sz="2500" dirty="0">
                <a:latin typeface="Arial Narrow" panose="020B0606020202030204" pitchFamily="34" charset="0"/>
              </a:rPr>
              <a:t>It is portable and can easily be used as a tool in households to measure liquid level.</a:t>
            </a:r>
          </a:p>
          <a:p>
            <a:pPr marL="342900" indent="-342900">
              <a:buFont typeface="Courier New" panose="02070309020205020404" pitchFamily="49" charset="0"/>
              <a:buChar char="o"/>
            </a:pPr>
            <a:r>
              <a:rPr lang="en-US" sz="2500" dirty="0">
                <a:latin typeface="Arial Narrow" panose="020B0606020202030204" pitchFamily="34" charset="0"/>
              </a:rPr>
              <a:t>Laser based method is highly accurate and less affected by environmental conditions.</a:t>
            </a:r>
          </a:p>
          <a:p>
            <a:pPr marL="342900" indent="-342900">
              <a:buFont typeface="Courier New" panose="02070309020205020404" pitchFamily="49" charset="0"/>
              <a:buChar char="o"/>
            </a:pPr>
            <a:r>
              <a:rPr lang="en-US" sz="2500" dirty="0">
                <a:latin typeface="Arial Narrow" panose="020B0606020202030204" pitchFamily="34" charset="0"/>
              </a:rPr>
              <a:t>Continuous and non-contact method used hence reduces the risk of contamination during measurement</a:t>
            </a:r>
          </a:p>
          <a:p>
            <a:endParaRPr lang="en-US" sz="25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1286</Words>
  <Application>Microsoft Office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Narrow</vt:lpstr>
      <vt:lpstr>Calibri</vt:lpstr>
      <vt:lpstr>Calibri Light</vt:lpstr>
      <vt:lpstr>Cambria Math</vt:lpstr>
      <vt:lpstr>Century Gothic</vt:lpstr>
      <vt:lpstr>Courier New</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JUSTPA</dc:creator>
  <cp:lastModifiedBy>Suale Haruna</cp:lastModifiedBy>
  <cp:revision>102</cp:revision>
  <dcterms:created xsi:type="dcterms:W3CDTF">2022-09-10T10:00:00Z</dcterms:created>
  <dcterms:modified xsi:type="dcterms:W3CDTF">2025-11-04T08:10:44Z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EFF24597E4544D49AC771EFEDA71543B_13</vt:lpwstr>
  </property>
  <property fmtid="{D5CDD505-2E9C-101B-9397-08002B2CF9AE}" pid="3" name="KSOProductBuildVer">
    <vt:lpwstr>2057-12.2.0.21936</vt:lpwstr>
  </property>
</Properties>
</file>