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30275213" cy="4280376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0" d="100"/>
          <a:sy n="20" d="100"/>
        </p:scale>
        <p:origin x="153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353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51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70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56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2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4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38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23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99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4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6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BBCC4-9E0C-4487-9367-A05203FBBE5F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2C7F7-8E7A-4B5C-85B9-FFFC5D780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6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em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E41041B1-F1EC-49C9-AC6B-5480EF3DDB6E}"/>
              </a:ext>
            </a:extLst>
          </p:cNvPr>
          <p:cNvSpPr/>
          <p:nvPr/>
        </p:nvSpPr>
        <p:spPr>
          <a:xfrm>
            <a:off x="5576734" y="-20892"/>
            <a:ext cx="24633421" cy="4462867"/>
          </a:xfrm>
          <a:prstGeom prst="rect">
            <a:avLst/>
          </a:prstGeom>
          <a:solidFill>
            <a:srgbClr val="007E39"/>
          </a:solidFill>
          <a:ln cap="flat">
            <a:noFill/>
            <a:prstDash val="solid"/>
          </a:ln>
        </p:spPr>
        <p:txBody>
          <a:bodyPr vert="horz" wrap="square" lIns="135900" tIns="67950" rIns="135900" bIns="67950" anchor="ctr" anchorCtr="1" compatLnSpc="1">
            <a:no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76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80D3CB7F-208A-4968-B7E6-657EC8F2777D}"/>
              </a:ext>
            </a:extLst>
          </p:cNvPr>
          <p:cNvSpPr/>
          <p:nvPr/>
        </p:nvSpPr>
        <p:spPr>
          <a:xfrm>
            <a:off x="-64581" y="0"/>
            <a:ext cx="5962038" cy="4462867"/>
          </a:xfrm>
          <a:prstGeom prst="rect">
            <a:avLst/>
          </a:prstGeom>
          <a:solidFill>
            <a:srgbClr val="007E39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135900" tIns="67950" rIns="135900" bIns="67950" anchor="ctr" anchorCtr="1" compatLnSpc="1">
            <a:no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76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46193C43-0084-4FCD-86CA-2542BCD6D9D5}"/>
              </a:ext>
            </a:extLst>
          </p:cNvPr>
          <p:cNvSpPr txBox="1"/>
          <p:nvPr/>
        </p:nvSpPr>
        <p:spPr>
          <a:xfrm>
            <a:off x="-11667673" y="4782796"/>
            <a:ext cx="4130135" cy="10520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5900" tIns="67950" rIns="135900" bIns="67950" anchor="t" anchorCtr="1" compatLnSpc="1">
            <a:sp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945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	ABSTRACT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8B35E764-6B21-4778-925F-004EA5B04DCE}"/>
              </a:ext>
            </a:extLst>
          </p:cNvPr>
          <p:cNvSpPr/>
          <p:nvPr/>
        </p:nvSpPr>
        <p:spPr>
          <a:xfrm rot="16200004">
            <a:off x="-15794236" y="20171655"/>
            <a:ext cx="38020967" cy="6561613"/>
          </a:xfrm>
          <a:prstGeom prst="rect">
            <a:avLst/>
          </a:prstGeom>
          <a:solidFill>
            <a:srgbClr val="007E39"/>
          </a:solidFill>
          <a:ln cap="flat">
            <a:noFill/>
            <a:prstDash val="solid"/>
          </a:ln>
        </p:spPr>
        <p:txBody>
          <a:bodyPr vert="horz" wrap="square" lIns="135900" tIns="67950" rIns="135900" bIns="67950" anchor="ctr" anchorCtr="1" compatLnSpc="1">
            <a:no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676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46256-2F59-486F-AF2B-FA719A0F753B}"/>
              </a:ext>
            </a:extLst>
          </p:cNvPr>
          <p:cNvSpPr txBox="1"/>
          <p:nvPr/>
        </p:nvSpPr>
        <p:spPr>
          <a:xfrm>
            <a:off x="172799" y="6600576"/>
            <a:ext cx="6222443" cy="2886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Ghana’s leather tanning industry depends heavily on 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Acacia nilotica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Bagaruwa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tannins, creating sustainability challenges due to seasonal shortages, geographical constraints, and high transportation costs from Sahelian regions. 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investigates locally available plant-based alternatives thus cashew bark (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Anacardium occidentale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neem bark (</a:t>
            </a:r>
            <a:r>
              <a:rPr lang="en-US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Azadirachta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indica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cocoa pod husk (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Theobroma cacao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as cost-effective, eco-friendly tanning agents.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materials, abundant across Ghana’s ecological zones, were analyzed for tannin content and tested for tanning efficiency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show cashew and neem bark provide substantial tannin yields, while cocoa husk demonstrates potential when combined with cashew and neem bark. All three produced durable, eco-friendly leather comparable to 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Acacia nilotica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offering year-round availability and reduced costs. This research promotes sustainability, supports local artisans, and aligns with SDG 12: Responsible Consumption and Production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8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en-US" sz="4400" u="sng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Acknowledgements</a:t>
            </a:r>
            <a:endParaRPr lang="en-GH" sz="4400" u="sng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Kwame Nkrumah University of Science and Technology (KNUST)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H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tannery artisans in Ashanti, Bono, and Northern Ghana  </a:t>
            </a:r>
            <a:endParaRPr lang="en-GH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23AD6961-4AC2-4A5E-A587-CEDFDDBF4D47}"/>
              </a:ext>
            </a:extLst>
          </p:cNvPr>
          <p:cNvSpPr txBox="1"/>
          <p:nvPr/>
        </p:nvSpPr>
        <p:spPr>
          <a:xfrm>
            <a:off x="229743" y="5563177"/>
            <a:ext cx="5222576" cy="1152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5900" tIns="67950" rIns="135900" bIns="67950" anchor="t" anchorCtr="1" compatLnSpc="1">
            <a:sp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	</a:t>
            </a:r>
            <a:r>
              <a:rPr lang="en-GB" sz="6000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ABSTRACT</a:t>
            </a:r>
            <a:r>
              <a:rPr lang="en-GB" sz="6600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694FE5-4B81-4AEF-81B6-3711DCEEEF69}"/>
              </a:ext>
            </a:extLst>
          </p:cNvPr>
          <p:cNvSpPr txBox="1"/>
          <p:nvPr/>
        </p:nvSpPr>
        <p:spPr>
          <a:xfrm>
            <a:off x="1" y="39576361"/>
            <a:ext cx="6343650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12457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000000"/>
                </a:solidFill>
                <a:latin typeface="Arial" pitchFamily="34"/>
              </a:rPr>
              <a:t>EBENEZER FOSU BOAMAH</a:t>
            </a:r>
          </a:p>
          <a:p>
            <a:pPr defTabSz="12457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Arial" pitchFamily="34"/>
              </a:rPr>
              <a:t>Kwame Nkrumah University Science and Technology, Kumasi.</a:t>
            </a:r>
          </a:p>
          <a:p>
            <a:pPr defTabSz="12457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000000"/>
                </a:solidFill>
                <a:latin typeface="Arial" pitchFamily="34"/>
              </a:rPr>
              <a:t>Email: </a:t>
            </a:r>
            <a:r>
              <a:rPr lang="en-US" sz="2400" dirty="0">
                <a:solidFill>
                  <a:srgbClr val="000000"/>
                </a:solidFill>
                <a:latin typeface="Arial" pitchFamily="34"/>
              </a:rPr>
              <a:t>efboamah@knust.edu.gh</a:t>
            </a:r>
          </a:p>
          <a:p>
            <a:pPr defTabSz="12457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000000"/>
                </a:solidFill>
                <a:latin typeface="Arial" pitchFamily="34"/>
              </a:rPr>
              <a:t>Phone: </a:t>
            </a:r>
            <a:r>
              <a:rPr lang="en-US" sz="2400" dirty="0">
                <a:solidFill>
                  <a:srgbClr val="000000"/>
                </a:solidFill>
                <a:latin typeface="Arial" pitchFamily="34"/>
              </a:rPr>
              <a:t>+233(0)542166545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1BA6AC9E-22D9-4A70-A266-1B311BC75EB5}"/>
              </a:ext>
            </a:extLst>
          </p:cNvPr>
          <p:cNvSpPr txBox="1"/>
          <p:nvPr/>
        </p:nvSpPr>
        <p:spPr>
          <a:xfrm>
            <a:off x="532138" y="38195672"/>
            <a:ext cx="4721940" cy="13694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5900" tIns="67950" rIns="135900" bIns="67950" anchor="t" anchorCtr="1" compatLnSpc="1">
            <a:sp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7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	</a:t>
            </a:r>
            <a:r>
              <a:rPr lang="en-GB" sz="6000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CONTACT</a:t>
            </a:r>
            <a:r>
              <a:rPr lang="en-GB" sz="8007" dirty="0">
                <a:solidFill>
                  <a:srgbClr val="FFFFFF"/>
                </a:solidFill>
                <a:latin typeface="Impact" pitchFamily="34"/>
                <a:cs typeface="Arial" pitchFamily="34"/>
              </a:rPr>
              <a:t> </a:t>
            </a:r>
          </a:p>
        </p:txBody>
      </p:sp>
      <p:sp>
        <p:nvSpPr>
          <p:cNvPr id="20" name="Text Box 193">
            <a:extLst>
              <a:ext uri="{FF2B5EF4-FFF2-40B4-BE49-F238E27FC236}">
                <a16:creationId xmlns:a16="http://schemas.microsoft.com/office/drawing/2014/main" id="{31C6B5A7-722F-48FC-A8CE-860A25F3EECE}"/>
              </a:ext>
            </a:extLst>
          </p:cNvPr>
          <p:cNvSpPr txBox="1"/>
          <p:nvPr/>
        </p:nvSpPr>
        <p:spPr>
          <a:xfrm>
            <a:off x="6743008" y="5834889"/>
            <a:ext cx="7076165" cy="24725322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271800" tIns="271800" rIns="271800" bIns="271800" anchor="t" anchorCtr="0" compatLnSpc="1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Leather manufacturing is one of the earliest material transformation technologies, converting raw hides into durable, dimensionally stable products (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Wemegah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2014).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Today, chrome tanning dominates global leather production, accounting for 85–90% due to its efficiency and cost-effectiveness (Haroun, 2022; Hassan et al., 2023). However, chromium salts pose environmental and health risks, including toxic effluents and potential formation of carcinogenic chromium (VI) compounds (Khan, Khan, &amp; Khan, 2023; Mwangi, 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Silayo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&amp; Chaula, 2024).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endParaRPr lang="en-G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Vegetable tanning is widely recognized as a sustainable alternative because plant-based tannins are biodegradable and eco-friendly (Das et al., 2022; Mwangi et al., 2024). In Ghana, traditional vegetable tanning relies almost exclusively on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Acacia nilotica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Bagaruwa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), creating vulnerabilities such as seasonal shortages and high transport costs from Sahelian regions (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Wemegah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2014; Appiah-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Brempong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et al., 2020).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endParaRPr lang="en-G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This study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cashew bark (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Anacardium occidentale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), neem bark (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Azadirachta indica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), and cocoa pod husk (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Theobroma cacao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) as locally available, sustainable tanning agents to reduce dependence on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Acacia nilotica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enhance production consistency, and support eco-friendly leather manufacturing aligned with SDG 12 (Araújo et al., 2022; Mensah et al., 2011; Haroun, 2022</a:t>
            </a:r>
            <a:r>
              <a:rPr lang="en-GH" sz="2400" dirty="0"/>
              <a:t>).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29465524-D9C2-4D70-B85A-18007BC9683E}"/>
              </a:ext>
            </a:extLst>
          </p:cNvPr>
          <p:cNvSpPr txBox="1"/>
          <p:nvPr/>
        </p:nvSpPr>
        <p:spPr>
          <a:xfrm>
            <a:off x="7631216" y="4864170"/>
            <a:ext cx="5550559" cy="9682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5900" tIns="67950" rIns="135900" bIns="67950" anchor="t" anchorCtr="0" compatLnSpc="1">
            <a:spAutoFit/>
          </a:bodyPr>
          <a:lstStyle/>
          <a:p>
            <a:pPr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	INTRODUCTION </a:t>
            </a:r>
          </a:p>
        </p:txBody>
      </p:sp>
      <p:sp>
        <p:nvSpPr>
          <p:cNvPr id="22" name="Text Box 193">
            <a:extLst>
              <a:ext uri="{FF2B5EF4-FFF2-40B4-BE49-F238E27FC236}">
                <a16:creationId xmlns:a16="http://schemas.microsoft.com/office/drawing/2014/main" id="{680EA0F5-2ACA-4F82-BF80-731B45287F7D}"/>
              </a:ext>
            </a:extLst>
          </p:cNvPr>
          <p:cNvSpPr txBox="1"/>
          <p:nvPr/>
        </p:nvSpPr>
        <p:spPr>
          <a:xfrm>
            <a:off x="14052173" y="6178563"/>
            <a:ext cx="9962519" cy="8875485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271800" tIns="271800" rIns="271800" bIns="271800" anchor="t" anchorCtr="0" compatLnSpc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Research Method 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Research Design: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Exploratory and Descriptive</a:t>
            </a:r>
          </a:p>
          <a:p>
            <a:pPr algn="just"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Sampling Technique: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Purposive 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Target Population: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plants in Ghana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Accessible Population: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Cashew Bark, Neem Bark, and Cocoa pod husk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 Instruments: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 and Interview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Source of Data: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Local Tanners and Leather Lecturers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Secondary Sources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Books, Articles, Journals, and Internet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457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4" dirty="0">
              <a:solidFill>
                <a:srgbClr val="000000"/>
              </a:solidFill>
              <a:latin typeface="Arial" pitchFamily="34"/>
            </a:endParaRPr>
          </a:p>
          <a:p>
            <a:pPr algn="just" defTabSz="12457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4" dirty="0">
              <a:solidFill>
                <a:srgbClr val="000000"/>
              </a:solidFill>
              <a:latin typeface="Arial" pitchFamily="34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3E8305B7-2BA0-4382-973C-DD9A0BBFB7E1}"/>
              </a:ext>
            </a:extLst>
          </p:cNvPr>
          <p:cNvSpPr txBox="1"/>
          <p:nvPr/>
        </p:nvSpPr>
        <p:spPr>
          <a:xfrm>
            <a:off x="15807085" y="4400459"/>
            <a:ext cx="7001597" cy="17992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5900" tIns="67950" rIns="135900" bIns="67950" anchor="t" anchorCtr="1" compatLnSpc="1">
            <a:sp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RESEARCH DESIGN AND METHODOLOGY</a:t>
            </a:r>
          </a:p>
        </p:txBody>
      </p:sp>
      <p:sp>
        <p:nvSpPr>
          <p:cNvPr id="24" name="Text Box 193">
            <a:extLst>
              <a:ext uri="{FF2B5EF4-FFF2-40B4-BE49-F238E27FC236}">
                <a16:creationId xmlns:a16="http://schemas.microsoft.com/office/drawing/2014/main" id="{767DE763-2B94-43CD-BB63-20641A466C08}"/>
              </a:ext>
            </a:extLst>
          </p:cNvPr>
          <p:cNvSpPr txBox="1"/>
          <p:nvPr/>
        </p:nvSpPr>
        <p:spPr>
          <a:xfrm>
            <a:off x="14016798" y="33632947"/>
            <a:ext cx="10626191" cy="1264586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271800" tIns="271800" rIns="271800" bIns="271800" anchor="t" anchorCtr="0" compatLnSpc="1">
            <a:noAutofit/>
          </a:bodyPr>
          <a:lstStyle/>
          <a:p>
            <a:pPr lvl="0"/>
            <a:r>
              <a:rPr lang="en-US" sz="2400" b="1" dirty="0">
                <a:solidFill>
                  <a:srgbClr val="000000"/>
                </a:solidFill>
                <a:latin typeface="Arial" pitchFamily="34"/>
              </a:rPr>
              <a:t>Figure 1. 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table presents identified plant species in Ghana that present tanning potentials with specific properties</a:t>
            </a:r>
            <a:r>
              <a:rPr lang="en-US" sz="2400" dirty="0"/>
              <a:t>.</a:t>
            </a:r>
            <a:endParaRPr lang="en-G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17D94A58-8221-4543-9C0A-F22CBCF62FFF}"/>
              </a:ext>
            </a:extLst>
          </p:cNvPr>
          <p:cNvSpPr txBox="1"/>
          <p:nvPr/>
        </p:nvSpPr>
        <p:spPr>
          <a:xfrm>
            <a:off x="17229557" y="22016337"/>
            <a:ext cx="3825641" cy="12452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5900" tIns="67950" rIns="135900" bIns="67950" anchor="t" anchorCtr="0" compatLnSpc="1">
            <a:spAutoFit/>
          </a:bodyPr>
          <a:lstStyle/>
          <a:p>
            <a:pPr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2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	</a:t>
            </a: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RESULTS </a:t>
            </a:r>
            <a:endParaRPr lang="en-GB" sz="7200" dirty="0">
              <a:solidFill>
                <a:schemeClr val="accent6">
                  <a:lumMod val="75000"/>
                </a:schemeClr>
              </a:solidFill>
              <a:latin typeface="Impact" pitchFamily="34"/>
              <a:cs typeface="Arial" pitchFamily="34"/>
            </a:endParaRPr>
          </a:p>
        </p:txBody>
      </p:sp>
      <p:sp>
        <p:nvSpPr>
          <p:cNvPr id="30" name="Text Box 244">
            <a:extLst>
              <a:ext uri="{FF2B5EF4-FFF2-40B4-BE49-F238E27FC236}">
                <a16:creationId xmlns:a16="http://schemas.microsoft.com/office/drawing/2014/main" id="{30F6E21D-46A7-4B37-8A4F-6A142BEEB626}"/>
              </a:ext>
            </a:extLst>
          </p:cNvPr>
          <p:cNvSpPr txBox="1"/>
          <p:nvPr/>
        </p:nvSpPr>
        <p:spPr>
          <a:xfrm>
            <a:off x="13957873" y="41788725"/>
            <a:ext cx="9441576" cy="49511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124564" tIns="62281" rIns="124564" bIns="62281" anchor="t" anchorCtr="1" compatLnSpc="1">
            <a:spAutoFit/>
          </a:bodyPr>
          <a:lstStyle/>
          <a:p>
            <a:pPr algn="ctr" defTabSz="597883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000000"/>
                </a:solidFill>
                <a:latin typeface="Arial" pitchFamily="34"/>
              </a:rPr>
              <a:t>Figure 2.</a:t>
            </a:r>
            <a:r>
              <a:rPr lang="en-US" sz="2400" dirty="0">
                <a:solidFill>
                  <a:srgbClr val="000000"/>
                </a:solidFill>
                <a:latin typeface="Arial" pitchFamily="34"/>
              </a:rPr>
              <a:t> Comparative Tannin Yield of Plant-Based Tanning Agent.</a:t>
            </a:r>
          </a:p>
        </p:txBody>
      </p:sp>
      <p:sp>
        <p:nvSpPr>
          <p:cNvPr id="32" name="Text Box 193">
            <a:extLst>
              <a:ext uri="{FF2B5EF4-FFF2-40B4-BE49-F238E27FC236}">
                <a16:creationId xmlns:a16="http://schemas.microsoft.com/office/drawing/2014/main" id="{549A71B0-F291-4D59-899C-4B2E0857C80B}"/>
              </a:ext>
            </a:extLst>
          </p:cNvPr>
          <p:cNvSpPr txBox="1"/>
          <p:nvPr/>
        </p:nvSpPr>
        <p:spPr>
          <a:xfrm>
            <a:off x="24201447" y="6160208"/>
            <a:ext cx="5829656" cy="8893839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366072" tIns="366072" rIns="366072" bIns="366072" anchor="t" anchorCtr="0" compatLnSpc="1">
            <a:noAutofit/>
          </a:bodyPr>
          <a:lstStyle/>
          <a:p>
            <a:pPr lvl="0"/>
            <a:r>
              <a:rPr lang="en-GH" sz="24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Impact:</a:t>
            </a:r>
            <a:b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Cashew bark, Neem bark, and Cocoa pod husk 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provide year-round availability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accessibility and affordability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reducing reliance on seasonal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Acacia nilotica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and lowering costs.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H" sz="2400" b="1" dirty="0">
                <a:latin typeface="Arial" panose="020B0604020202020204" pitchFamily="34" charset="0"/>
                <a:cs typeface="Arial" panose="020B0604020202020204" pitchFamily="34" charset="0"/>
              </a:rPr>
              <a:t>Global Alignment:</a:t>
            </a:r>
            <a:b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Results align 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various empirical studies, 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confirming cashew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bark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neem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bark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cocoa pod husk 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as viable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plant-based tanning agents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alternatives to chrome tanning.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H" sz="2400" b="1" dirty="0">
                <a:latin typeface="Arial" panose="020B0604020202020204" pitchFamily="34" charset="0"/>
                <a:cs typeface="Arial" panose="020B0604020202020204" pitchFamily="34" charset="0"/>
              </a:rPr>
              <a:t>Industry Implication:</a:t>
            </a:r>
            <a:b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Adoption of these alternatives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plants-based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supports SDG 12, promotes the utilization of local resources, and enhances the competitiveness of Ghana’s leather industry.</a:t>
            </a: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D407AB1-E1C9-44D2-9F2F-191326FC0823}"/>
              </a:ext>
            </a:extLst>
          </p:cNvPr>
          <p:cNvSpPr txBox="1"/>
          <p:nvPr/>
        </p:nvSpPr>
        <p:spPr>
          <a:xfrm>
            <a:off x="24678649" y="4840372"/>
            <a:ext cx="4875252" cy="101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83036" tIns="91518" rIns="183036" bIns="91518" anchor="t" anchorCtr="1" compatLnSpc="1">
            <a:spAutoFit/>
          </a:bodyPr>
          <a:lstStyle/>
          <a:p>
            <a:pPr algn="ctr" defTabSz="9151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MAJOR FINDINGS</a:t>
            </a:r>
          </a:p>
        </p:txBody>
      </p:sp>
      <p:sp>
        <p:nvSpPr>
          <p:cNvPr id="34" name="Text Box 193">
            <a:extLst>
              <a:ext uri="{FF2B5EF4-FFF2-40B4-BE49-F238E27FC236}">
                <a16:creationId xmlns:a16="http://schemas.microsoft.com/office/drawing/2014/main" id="{E223F96A-2A8A-4509-9EE0-30E6BE82E059}"/>
              </a:ext>
            </a:extLst>
          </p:cNvPr>
          <p:cNvSpPr txBox="1"/>
          <p:nvPr/>
        </p:nvSpPr>
        <p:spPr>
          <a:xfrm>
            <a:off x="6743008" y="34075748"/>
            <a:ext cx="6930255" cy="8387201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366072" tIns="366072" rIns="366072" bIns="366072" anchor="t" anchorCtr="0" compatLnSpc="1">
            <a:noAutofit/>
          </a:bodyPr>
          <a:lstStyle/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  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investigate the tannin content and tanning efficiency of cashew bark (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Anacardium occidentale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), neem bark (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Azadirachta indica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), and cocoa pod husk (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Theobroma cacao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compare the performance of these plant-based alternatives with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Acacia nilotica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in producing durable, eco-friendly leather.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677831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4" dirty="0">
              <a:solidFill>
                <a:srgbClr val="000000"/>
              </a:solidFill>
              <a:latin typeface="Arial" pitchFamily="34"/>
            </a:endParaRPr>
          </a:p>
          <a:p>
            <a:pPr defTabSz="1677831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4" dirty="0">
              <a:solidFill>
                <a:srgbClr val="000000"/>
              </a:solidFill>
              <a:latin typeface="Arial" pitchFamily="34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734C66C3-46FE-4A1B-9C56-1DB5D6CE8D82}"/>
              </a:ext>
            </a:extLst>
          </p:cNvPr>
          <p:cNvSpPr txBox="1"/>
          <p:nvPr/>
        </p:nvSpPr>
        <p:spPr>
          <a:xfrm>
            <a:off x="7358927" y="32674672"/>
            <a:ext cx="4639430" cy="12004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83036" tIns="91518" rIns="183036" bIns="91518" anchor="t" anchorCtr="1" compatLnSpc="1">
            <a:spAutoFit/>
          </a:bodyPr>
          <a:lstStyle/>
          <a:p>
            <a:pPr algn="ctr" defTabSz="9151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	</a:t>
            </a: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OBJECTIVES</a:t>
            </a:r>
            <a:endParaRPr lang="en-GB" sz="6600" dirty="0">
              <a:solidFill>
                <a:schemeClr val="accent6">
                  <a:lumMod val="75000"/>
                </a:schemeClr>
              </a:solidFill>
              <a:latin typeface="Impact" pitchFamily="34"/>
              <a:cs typeface="Arial" pitchFamily="34"/>
            </a:endParaRPr>
          </a:p>
        </p:txBody>
      </p:sp>
      <p:sp>
        <p:nvSpPr>
          <p:cNvPr id="36" name="Text Box 193">
            <a:extLst>
              <a:ext uri="{FF2B5EF4-FFF2-40B4-BE49-F238E27FC236}">
                <a16:creationId xmlns:a16="http://schemas.microsoft.com/office/drawing/2014/main" id="{761A6D48-8E00-43DF-ACF8-25569FEA359B}"/>
              </a:ext>
            </a:extLst>
          </p:cNvPr>
          <p:cNvSpPr txBox="1"/>
          <p:nvPr/>
        </p:nvSpPr>
        <p:spPr>
          <a:xfrm>
            <a:off x="24724907" y="16197198"/>
            <a:ext cx="5304201" cy="8779473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366072" tIns="366072" rIns="366072" bIns="366072" anchor="t" anchorCtr="0" compatLnSpc="1">
            <a:noAutofit/>
          </a:bodyPr>
          <a:lstStyle/>
          <a:p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Cashew bark, neem bark, and cocoa pod husk are viable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tanning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locally available alternatives to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Acacia nilotica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for leather tanning in Ghana. They deliver durable, eco-friendly leather comparable to conventional methods while reducing costs and reliance on seasonal imports.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Adoption of these plant-based agents enhances sustainability, supports local artisans, and aligns with SDG 12: Responsible Consumption and Production.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provides a foundation for policy development, industrial innovation, and future studies on sustainable tanning practices.</a:t>
            </a: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DFBEEDB6-6EAA-4A50-BB41-48CE28C524E6}"/>
              </a:ext>
            </a:extLst>
          </p:cNvPr>
          <p:cNvSpPr txBox="1"/>
          <p:nvPr/>
        </p:nvSpPr>
        <p:spPr>
          <a:xfrm>
            <a:off x="24397897" y="15272171"/>
            <a:ext cx="5122551" cy="101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83036" tIns="91518" rIns="183036" bIns="91518" anchor="t" anchorCtr="1" compatLnSpc="1">
            <a:spAutoFit/>
          </a:bodyPr>
          <a:lstStyle/>
          <a:p>
            <a:pPr algn="ctr" defTabSz="9151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	CONCLUSION</a:t>
            </a:r>
          </a:p>
        </p:txBody>
      </p:sp>
      <p:sp>
        <p:nvSpPr>
          <p:cNvPr id="38" name="Text Box 186">
            <a:extLst>
              <a:ext uri="{FF2B5EF4-FFF2-40B4-BE49-F238E27FC236}">
                <a16:creationId xmlns:a16="http://schemas.microsoft.com/office/drawing/2014/main" id="{910A68AA-C519-4B53-BA89-0481E6329972}"/>
              </a:ext>
            </a:extLst>
          </p:cNvPr>
          <p:cNvSpPr txBox="1"/>
          <p:nvPr/>
        </p:nvSpPr>
        <p:spPr>
          <a:xfrm>
            <a:off x="5867931" y="149954"/>
            <a:ext cx="24163171" cy="25041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38854" tIns="1152984" rIns="838854" bIns="838854" anchor="ctr" anchorCtr="1" compatLnSpc="1">
            <a:noAutofit/>
          </a:bodyPr>
          <a:lstStyle/>
          <a:p>
            <a:pPr algn="ctr" defTabSz="805229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dirty="0">
                <a:solidFill>
                  <a:srgbClr val="FFFFFF"/>
                </a:solidFill>
                <a:latin typeface="Impact" pitchFamily="34"/>
              </a:rPr>
              <a:t>EXPLORATION OF PLANT-BASED TANNING AGENTS FOR LOCAL TANNERIES</a:t>
            </a:r>
          </a:p>
          <a:p>
            <a:pPr algn="ctr" defTabSz="805229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dirty="0">
                <a:solidFill>
                  <a:srgbClr val="FFFFFF"/>
                </a:solidFill>
                <a:latin typeface="Impact" pitchFamily="34"/>
              </a:rPr>
              <a:t> IN GHANA</a:t>
            </a:r>
          </a:p>
        </p:txBody>
      </p:sp>
      <p:sp>
        <p:nvSpPr>
          <p:cNvPr id="39" name="Text Box 187">
            <a:extLst>
              <a:ext uri="{FF2B5EF4-FFF2-40B4-BE49-F238E27FC236}">
                <a16:creationId xmlns:a16="http://schemas.microsoft.com/office/drawing/2014/main" id="{24FB1F60-AAB7-4C16-B0BF-5414F15F727D}"/>
              </a:ext>
            </a:extLst>
          </p:cNvPr>
          <p:cNvSpPr txBox="1"/>
          <p:nvPr/>
        </p:nvSpPr>
        <p:spPr>
          <a:xfrm>
            <a:off x="5437732" y="2526441"/>
            <a:ext cx="25173534" cy="19498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38854" tIns="838854" rIns="838854" bIns="838854" anchor="ctr" anchorCtr="1" compatLnSpc="1">
            <a:noAutofit/>
          </a:bodyPr>
          <a:lstStyle/>
          <a:p>
            <a:pPr algn="ctr" defTabSz="805229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Ebenezer Fosu Boamah</a:t>
            </a: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1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; John Osei Bobie </a:t>
            </a:r>
            <a:r>
              <a:rPr lang="en-US" sz="3600" dirty="0" err="1">
                <a:solidFill>
                  <a:srgbClr val="FFFFFF"/>
                </a:solidFill>
                <a:latin typeface="Arial" pitchFamily="34"/>
              </a:rPr>
              <a:t>Boahin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, PhD</a:t>
            </a: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2 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; Kwabena Asubonteng, PhD</a:t>
            </a: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3 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; Abdul-Latif Amadu, PhD</a:t>
            </a: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4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; </a:t>
            </a:r>
          </a:p>
          <a:p>
            <a:pPr algn="ctr" defTabSz="805229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1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KNUST, </a:t>
            </a: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2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KNUST,</a:t>
            </a: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 3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KNUST,</a:t>
            </a:r>
            <a:r>
              <a:rPr lang="en-US" sz="3600" baseline="30000" dirty="0">
                <a:solidFill>
                  <a:srgbClr val="FFFFFF"/>
                </a:solidFill>
                <a:latin typeface="Arial" pitchFamily="34"/>
              </a:rPr>
              <a:t> 4</a:t>
            </a:r>
            <a:r>
              <a:rPr lang="en-US" sz="3600" dirty="0">
                <a:solidFill>
                  <a:srgbClr val="FFFFFF"/>
                </a:solidFill>
                <a:latin typeface="Arial" pitchFamily="34"/>
              </a:rPr>
              <a:t>KNUST,</a:t>
            </a:r>
          </a:p>
        </p:txBody>
      </p:sp>
      <p:sp>
        <p:nvSpPr>
          <p:cNvPr id="44" name="Text Box 193">
            <a:extLst>
              <a:ext uri="{FF2B5EF4-FFF2-40B4-BE49-F238E27FC236}">
                <a16:creationId xmlns:a16="http://schemas.microsoft.com/office/drawing/2014/main" id="{5D8E91D6-AE17-4B4A-BE8E-C19BEEEBEAFD}"/>
              </a:ext>
            </a:extLst>
          </p:cNvPr>
          <p:cNvSpPr txBox="1"/>
          <p:nvPr/>
        </p:nvSpPr>
        <p:spPr>
          <a:xfrm>
            <a:off x="24697939" y="26152384"/>
            <a:ext cx="5304202" cy="16651379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366072" tIns="366072" rIns="366072" bIns="366072" anchor="t" anchorCtr="0" compatLnSpc="1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Das, R.K.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(2022) 'Extraction of a novel tanning agent from indigenous plant bark and its application in leather processing,'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Journal of Leather Science and Engineering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4(1). https://doi.org/10.1186/s42825-022-00092-5.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Haroun, M. (2022) 'Assessment of tannins extracts of Acacia nilotica 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ssp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Adansonii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pods and 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Azadirachta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 indica bark on leather processing,'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World Journal of Advanced Research and Reviews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16(3), pp. 187–192. https://doi.org/10.30574/wjarr.2022.16.3.1218.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Mwangi, S.Z., </a:t>
            </a: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Silayo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V.C. and Chaula, D.N. (2024) 'Optimization of Tannin’s Extraction from Cashew (Anacardium occidentale L.) Nut Testa for Use in Leather Tanning,'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Asian Journal of Applied Chemistry Research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15(2), pp. 7–16. https://doi.org/10.9734/ajacr/2024/v15i2283.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H" sz="2400" dirty="0" err="1">
                <a:latin typeface="Arial" panose="020B0604020202020204" pitchFamily="34" charset="0"/>
                <a:cs typeface="Arial" panose="020B0604020202020204" pitchFamily="34" charset="0"/>
              </a:rPr>
              <a:t>Wemegah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R. (2014) 'Vegetable tanning in Bolgatanga: challenges and the way forward,' </a:t>
            </a:r>
            <a:r>
              <a:rPr lang="en-GH" sz="2400" i="1" dirty="0">
                <a:latin typeface="Arial" panose="020B0604020202020204" pitchFamily="34" charset="0"/>
                <a:cs typeface="Arial" panose="020B0604020202020204" pitchFamily="34" charset="0"/>
              </a:rPr>
              <a:t>VNU Journal of Science: Natural Sciences and Technology (Vietnam National University)</a:t>
            </a:r>
            <a:r>
              <a:rPr lang="en-GH" sz="2400" dirty="0">
                <a:latin typeface="Arial" panose="020B0604020202020204" pitchFamily="34" charset="0"/>
                <a:cs typeface="Arial" panose="020B0604020202020204" pitchFamily="34" charset="0"/>
              </a:rPr>
              <a:t>, 16, pp. 27–37. http://iiste.org/Journals/index.php/ADS/article/view/10289.</a:t>
            </a:r>
          </a:p>
          <a:p>
            <a:endParaRPr lang="en-GH" sz="2400" dirty="0"/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411FB801-9BB1-4ACD-88CC-60AB27F3ADC9}"/>
              </a:ext>
            </a:extLst>
          </p:cNvPr>
          <p:cNvSpPr txBox="1"/>
          <p:nvPr/>
        </p:nvSpPr>
        <p:spPr>
          <a:xfrm>
            <a:off x="24521547" y="25136564"/>
            <a:ext cx="5156588" cy="101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83036" tIns="91518" rIns="183036" bIns="91518" anchor="t" anchorCtr="1" compatLnSpc="1">
            <a:spAutoFit/>
          </a:bodyPr>
          <a:lstStyle/>
          <a:p>
            <a:pPr algn="ctr" defTabSz="9151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	REFERENCES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0A8BBF-B582-41BA-A101-F8106E08A31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t="17014" r="27778" b="15625"/>
          <a:stretch/>
        </p:blipFill>
        <p:spPr bwMode="auto">
          <a:xfrm>
            <a:off x="1531422" y="149955"/>
            <a:ext cx="3505199" cy="4074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BF4CA-5C8A-556B-C3F9-A075B670A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6"/>
          <a:stretch>
            <a:fillRect/>
          </a:stretch>
        </p:blipFill>
        <p:spPr>
          <a:xfrm>
            <a:off x="14107123" y="36035776"/>
            <a:ext cx="10290774" cy="54795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79D98A-B939-5165-597E-28800535E3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978"/>
          <a:stretch>
            <a:fillRect/>
          </a:stretch>
        </p:blipFill>
        <p:spPr>
          <a:xfrm>
            <a:off x="14073197" y="23415838"/>
            <a:ext cx="10469374" cy="10032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60E6BC9-5A88-E6A2-97D1-4A16C120D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197" y="16278225"/>
            <a:ext cx="2571954" cy="412240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9138A6-2E4A-8390-F42C-65574E700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954" y="16360510"/>
            <a:ext cx="2554252" cy="41224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09A20D-F27E-C349-633C-A149064A9D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727" y="16248392"/>
            <a:ext cx="2464167" cy="419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7F9758F-A6EF-388A-E544-3A5C758313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8929" r="2765" b="6880"/>
          <a:stretch>
            <a:fillRect/>
          </a:stretch>
        </p:blipFill>
        <p:spPr>
          <a:xfrm>
            <a:off x="22415231" y="16230242"/>
            <a:ext cx="1599461" cy="2631758"/>
          </a:xfrm>
          <a:prstGeom prst="rect">
            <a:avLst/>
          </a:prstGeom>
        </p:spPr>
      </p:pic>
      <p:sp>
        <p:nvSpPr>
          <p:cNvPr id="57" name="TextBox 19">
            <a:extLst>
              <a:ext uri="{FF2B5EF4-FFF2-40B4-BE49-F238E27FC236}">
                <a16:creationId xmlns:a16="http://schemas.microsoft.com/office/drawing/2014/main" id="{32B00652-AACD-2F80-F8A8-6E23020CF4EF}"/>
              </a:ext>
            </a:extLst>
          </p:cNvPr>
          <p:cNvSpPr txBox="1"/>
          <p:nvPr/>
        </p:nvSpPr>
        <p:spPr>
          <a:xfrm>
            <a:off x="14874940" y="14926456"/>
            <a:ext cx="7024655" cy="12452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5900" tIns="67950" rIns="135900" bIns="67950" anchor="t" anchorCtr="0" compatLnSpc="1">
            <a:spAutoFit/>
          </a:bodyPr>
          <a:lstStyle/>
          <a:p>
            <a:pPr algn="ctr" defTabSz="67951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2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	</a:t>
            </a:r>
            <a:r>
              <a:rPr lang="en-GB" sz="5400" dirty="0">
                <a:solidFill>
                  <a:schemeClr val="accent6">
                    <a:lumMod val="75000"/>
                  </a:schemeClr>
                </a:solidFill>
                <a:latin typeface="Impact" pitchFamily="34"/>
                <a:cs typeface="Arial" pitchFamily="34"/>
              </a:rPr>
              <a:t>EXTRACTION PROCESS  </a:t>
            </a:r>
            <a:endParaRPr lang="en-GB" sz="7200" dirty="0">
              <a:solidFill>
                <a:schemeClr val="accent6">
                  <a:lumMod val="75000"/>
                </a:schemeClr>
              </a:solidFill>
              <a:latin typeface="Impact" pitchFamily="34"/>
              <a:cs typeface="Arial" pitchFamily="34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33B5AE1-7C5D-E62C-AEB1-AA8F64F29D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" t="36093" r="7224" b="-515"/>
          <a:stretch>
            <a:fillRect/>
          </a:stretch>
        </p:blipFill>
        <p:spPr>
          <a:xfrm>
            <a:off x="22482985" y="19063005"/>
            <a:ext cx="1604524" cy="1474061"/>
          </a:xfrm>
          <a:prstGeom prst="flowChartConnector">
            <a:avLst/>
          </a:prstGeom>
        </p:spPr>
      </p:pic>
      <p:sp>
        <p:nvSpPr>
          <p:cNvPr id="3" name="Text Box 193">
            <a:extLst>
              <a:ext uri="{FF2B5EF4-FFF2-40B4-BE49-F238E27FC236}">
                <a16:creationId xmlns:a16="http://schemas.microsoft.com/office/drawing/2014/main" id="{8E67BFDF-63B1-FCE8-6BE8-167267337FB9}"/>
              </a:ext>
            </a:extLst>
          </p:cNvPr>
          <p:cNvSpPr txBox="1"/>
          <p:nvPr/>
        </p:nvSpPr>
        <p:spPr>
          <a:xfrm>
            <a:off x="13936871" y="20425376"/>
            <a:ext cx="2601261" cy="1306528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271800" tIns="271800" rIns="271800" bIns="271800" anchor="t" anchorCtr="0" compatLnSpc="1"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Pate 1: drying of plant materials </a:t>
            </a:r>
          </a:p>
          <a:p>
            <a:endParaRPr lang="en-G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93">
            <a:extLst>
              <a:ext uri="{FF2B5EF4-FFF2-40B4-BE49-F238E27FC236}">
                <a16:creationId xmlns:a16="http://schemas.microsoft.com/office/drawing/2014/main" id="{871F1733-1560-72F0-2E2E-FEA83345B683}"/>
              </a:ext>
            </a:extLst>
          </p:cNvPr>
          <p:cNvSpPr txBox="1"/>
          <p:nvPr/>
        </p:nvSpPr>
        <p:spPr>
          <a:xfrm>
            <a:off x="16538133" y="20519376"/>
            <a:ext cx="3230594" cy="1229099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271800" tIns="271800" rIns="271800" bIns="271800" anchor="t" anchorCtr="0" compatLnSpc="1"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Pate 2: Measuring of Water for extracting.</a:t>
            </a:r>
          </a:p>
          <a:p>
            <a:endParaRPr lang="en-G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93">
            <a:extLst>
              <a:ext uri="{FF2B5EF4-FFF2-40B4-BE49-F238E27FC236}">
                <a16:creationId xmlns:a16="http://schemas.microsoft.com/office/drawing/2014/main" id="{EFC50E2F-CF9C-B2FA-393F-CAB242CB9AE0}"/>
              </a:ext>
            </a:extLst>
          </p:cNvPr>
          <p:cNvSpPr txBox="1"/>
          <p:nvPr/>
        </p:nvSpPr>
        <p:spPr>
          <a:xfrm>
            <a:off x="19610943" y="20519377"/>
            <a:ext cx="2621951" cy="1281844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271800" tIns="271800" rIns="271800" bIns="271800" anchor="t" anchorCtr="0" compatLnSpc="1"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Pate 3: Measuring of plant materials</a:t>
            </a:r>
          </a:p>
          <a:p>
            <a:endParaRPr lang="en-G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93">
            <a:extLst>
              <a:ext uri="{FF2B5EF4-FFF2-40B4-BE49-F238E27FC236}">
                <a16:creationId xmlns:a16="http://schemas.microsoft.com/office/drawing/2014/main" id="{69CB0237-D460-84D3-14D2-7626AC510757}"/>
              </a:ext>
            </a:extLst>
          </p:cNvPr>
          <p:cNvSpPr txBox="1"/>
          <p:nvPr/>
        </p:nvSpPr>
        <p:spPr>
          <a:xfrm>
            <a:off x="21974272" y="20586935"/>
            <a:ext cx="2621952" cy="1197883"/>
          </a:xfrm>
          <a:prstGeom prst="rect">
            <a:avLst/>
          </a:prstGeom>
          <a:solidFill>
            <a:schemeClr val="bg1">
              <a:lumMod val="95000"/>
            </a:schemeClr>
          </a:solidFill>
          <a:ln cap="flat">
            <a:noFill/>
          </a:ln>
        </p:spPr>
        <p:txBody>
          <a:bodyPr vert="horz" wrap="square" lIns="271800" tIns="271800" rIns="271800" bIns="271800" anchor="t" anchorCtr="0" compatLnSpc="1"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Pate 4: Tannins Extract using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Aqueous</a:t>
            </a:r>
            <a:endParaRPr lang="en-G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326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9289</TotalTime>
  <Words>1076</Words>
  <Application>Microsoft Office PowerPoint</Application>
  <PresentationFormat>Custom</PresentationFormat>
  <Paragraphs>81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Impact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Evans Kpamma</dc:creator>
  <cp:lastModifiedBy>HP</cp:lastModifiedBy>
  <cp:revision>30</cp:revision>
  <dcterms:created xsi:type="dcterms:W3CDTF">2024-08-01T20:23:33Z</dcterms:created>
  <dcterms:modified xsi:type="dcterms:W3CDTF">2025-11-12T10:31:47Z</dcterms:modified>
</cp:coreProperties>
</file>