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7632700" cy="863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6149" userDrawn="1">
          <p15:clr>
            <a:srgbClr val="A4A3A4"/>
          </p15:clr>
        </p15:guide>
        <p15:guide id="2" pos="7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 autoAdjust="0"/>
    <p:restoredTop sz="94658"/>
  </p:normalViewPr>
  <p:slideViewPr>
    <p:cSldViewPr>
      <p:cViewPr>
        <p:scale>
          <a:sx n="24" d="100"/>
          <a:sy n="24" d="100"/>
        </p:scale>
        <p:origin x="1934" y="14"/>
      </p:cViewPr>
      <p:guideLst>
        <p:guide orient="horz" pos="16149"/>
        <p:guide pos="75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A5A6D-FAEA-4C34-AD32-F17B2E9E8E0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206640-29E2-4B27-844A-FD2C9AED1043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Sample Collection</a:t>
          </a:r>
        </a:p>
      </dgm:t>
    </dgm:pt>
    <dgm:pt modelId="{4447F21B-2D0C-437A-B529-117C803654DA}" type="parTrans" cxnId="{5CDCA1DB-6A5E-426B-B578-0EA1B0C72076}">
      <dgm:prSet/>
      <dgm:spPr/>
      <dgm:t>
        <a:bodyPr/>
        <a:lstStyle/>
        <a:p>
          <a:endParaRPr lang="en-US"/>
        </a:p>
      </dgm:t>
    </dgm:pt>
    <dgm:pt modelId="{C1FB7AC8-F6A9-4613-ACEE-497573849AB1}" type="sibTrans" cxnId="{5CDCA1DB-6A5E-426B-B578-0EA1B0C72076}">
      <dgm:prSet/>
      <dgm:spPr/>
      <dgm:t>
        <a:bodyPr/>
        <a:lstStyle/>
        <a:p>
          <a:endParaRPr lang="en-US"/>
        </a:p>
      </dgm:t>
    </dgm:pt>
    <dgm:pt modelId="{0CDE6DFA-E9A6-48A8-A9A3-EBD3C5A3B54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Written Consent; Ethical consideration, Questionnaire</a:t>
          </a:r>
        </a:p>
      </dgm:t>
    </dgm:pt>
    <dgm:pt modelId="{F35EF0F9-E350-47FC-8392-3747E7B11E53}" type="parTrans" cxnId="{6F00FD5E-4CEB-48DC-B337-71CAB1C5336D}">
      <dgm:prSet/>
      <dgm:spPr/>
      <dgm:t>
        <a:bodyPr/>
        <a:lstStyle/>
        <a:p>
          <a:endParaRPr lang="en-US"/>
        </a:p>
      </dgm:t>
    </dgm:pt>
    <dgm:pt modelId="{9E8C4390-BC81-4136-9276-4263A6FB4DFA}" type="sibTrans" cxnId="{6F00FD5E-4CEB-48DC-B337-71CAB1C5336D}">
      <dgm:prSet/>
      <dgm:spPr/>
      <dgm:t>
        <a:bodyPr/>
        <a:lstStyle/>
        <a:p>
          <a:endParaRPr lang="en-US"/>
        </a:p>
      </dgm:t>
    </dgm:pt>
    <dgm:pt modelId="{94D4BEEA-D7F0-4270-A1A0-2B023188253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Saliva samples were collected for DNA extraction</a:t>
          </a:r>
        </a:p>
      </dgm:t>
    </dgm:pt>
    <dgm:pt modelId="{8DDC3D9D-D62F-43B5-B7F4-7753E6CCCE30}" type="parTrans" cxnId="{E7578AB2-7717-4C87-B1B2-4ADF168AFE4D}">
      <dgm:prSet/>
      <dgm:spPr/>
      <dgm:t>
        <a:bodyPr/>
        <a:lstStyle/>
        <a:p>
          <a:endParaRPr lang="en-US"/>
        </a:p>
      </dgm:t>
    </dgm:pt>
    <dgm:pt modelId="{BD09B801-B269-4E19-9A7F-807288BA57EB}" type="sibTrans" cxnId="{E7578AB2-7717-4C87-B1B2-4ADF168AFE4D}">
      <dgm:prSet/>
      <dgm:spPr/>
      <dgm:t>
        <a:bodyPr/>
        <a:lstStyle/>
        <a:p>
          <a:endParaRPr lang="en-US"/>
        </a:p>
      </dgm:t>
    </dgm:pt>
    <dgm:pt modelId="{A02BD678-EEFB-481C-B59D-5A5BD9974290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Whole Exome Sequencing</a:t>
          </a:r>
        </a:p>
      </dgm:t>
    </dgm:pt>
    <dgm:pt modelId="{347543A6-B237-4FC5-8DE9-622B1B9E1BB2}" type="parTrans" cxnId="{F6F705CB-C856-4937-8FF4-C201C557589B}">
      <dgm:prSet/>
      <dgm:spPr/>
      <dgm:t>
        <a:bodyPr/>
        <a:lstStyle/>
        <a:p>
          <a:endParaRPr lang="en-US"/>
        </a:p>
      </dgm:t>
    </dgm:pt>
    <dgm:pt modelId="{7EB9333A-02E9-4465-BA10-AD9A80B2ECA4}" type="sibTrans" cxnId="{F6F705CB-C856-4937-8FF4-C201C557589B}">
      <dgm:prSet/>
      <dgm:spPr/>
      <dgm:t>
        <a:bodyPr/>
        <a:lstStyle/>
        <a:p>
          <a:endParaRPr lang="en-US"/>
        </a:p>
      </dgm:t>
    </dgm:pt>
    <dgm:pt modelId="{042B7E66-425C-410E-9363-42D58028A5B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Whole exome sequencing (WES) was performed at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100X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on DNA samples using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the Illumina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HiSeq platform.</a:t>
          </a:r>
        </a:p>
      </dgm:t>
    </dgm:pt>
    <dgm:pt modelId="{E579DF39-79ED-42AA-839D-6794F27ECCBB}" type="parTrans" cxnId="{44CAFAEE-15F1-423C-BB7C-959FE06CA1A2}">
      <dgm:prSet/>
      <dgm:spPr/>
      <dgm:t>
        <a:bodyPr/>
        <a:lstStyle/>
        <a:p>
          <a:endParaRPr lang="en-US"/>
        </a:p>
      </dgm:t>
    </dgm:pt>
    <dgm:pt modelId="{5AE51F13-A5A5-4832-9009-86528DDFF366}" type="sibTrans" cxnId="{44CAFAEE-15F1-423C-BB7C-959FE06CA1A2}">
      <dgm:prSet/>
      <dgm:spPr/>
      <dgm:t>
        <a:bodyPr/>
        <a:lstStyle/>
        <a:p>
          <a:endParaRPr lang="en-US"/>
        </a:p>
      </dgm:t>
    </dgm:pt>
    <dgm:pt modelId="{A0C8F453-FB01-4F56-B2D4-A5E5203BE2EF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Variant Calling and annotation</a:t>
          </a:r>
        </a:p>
      </dgm:t>
    </dgm:pt>
    <dgm:pt modelId="{D3821BFF-8879-4297-A711-A5E23F9366A6}" type="parTrans" cxnId="{E4715DB9-7766-41A2-8587-1143998C91E2}">
      <dgm:prSet/>
      <dgm:spPr/>
      <dgm:t>
        <a:bodyPr/>
        <a:lstStyle/>
        <a:p>
          <a:endParaRPr lang="en-US"/>
        </a:p>
      </dgm:t>
    </dgm:pt>
    <dgm:pt modelId="{083BA51D-FFA2-4E1E-B38B-6A0270F2906A}" type="sibTrans" cxnId="{E4715DB9-7766-41A2-8587-1143998C91E2}">
      <dgm:prSet/>
      <dgm:spPr/>
      <dgm:t>
        <a:bodyPr/>
        <a:lstStyle/>
        <a:p>
          <a:endParaRPr lang="en-US"/>
        </a:p>
      </dgm:t>
    </dgm:pt>
    <dgm:pt modelId="{44D4C96C-E948-4722-BA2C-56502805A228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Pathway enrichment and interactome analysis  with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g:profiler STRING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Cytoscape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6D0D8-847F-4064-89D7-37A1C48C86E4}" type="parTrans" cxnId="{D42F310D-BA63-4158-93A7-18A9F6397FCB}">
      <dgm:prSet/>
      <dgm:spPr/>
      <dgm:t>
        <a:bodyPr/>
        <a:lstStyle/>
        <a:p>
          <a:endParaRPr lang="en-US"/>
        </a:p>
      </dgm:t>
    </dgm:pt>
    <dgm:pt modelId="{62FD248F-6A52-4D5A-A296-5ED1C0C1103C}" type="sibTrans" cxnId="{D42F310D-BA63-4158-93A7-18A9F6397FCB}">
      <dgm:prSet/>
      <dgm:spPr/>
      <dgm:t>
        <a:bodyPr/>
        <a:lstStyle/>
        <a:p>
          <a:endParaRPr lang="en-US"/>
        </a:p>
      </dgm:t>
    </dgm:pt>
    <dgm:pt modelId="{FFC02242-E790-4D54-A7CD-E4F88FB19E84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Gene expression profiling with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MGI GXD</a:t>
          </a:r>
        </a:p>
      </dgm:t>
    </dgm:pt>
    <dgm:pt modelId="{CD3861AC-FB16-404A-8BDB-B2235467644F}" type="parTrans" cxnId="{811DE7E1-EDEC-4B93-9E4D-184929CEFB23}">
      <dgm:prSet/>
      <dgm:spPr/>
      <dgm:t>
        <a:bodyPr/>
        <a:lstStyle/>
        <a:p>
          <a:endParaRPr lang="en-US"/>
        </a:p>
      </dgm:t>
    </dgm:pt>
    <dgm:pt modelId="{678B72F5-8644-4A95-B42D-FF672249A943}" type="sibTrans" cxnId="{811DE7E1-EDEC-4B93-9E4D-184929CEFB23}">
      <dgm:prSet/>
      <dgm:spPr/>
      <dgm:t>
        <a:bodyPr/>
        <a:lstStyle/>
        <a:p>
          <a:endParaRPr lang="en-US"/>
        </a:p>
      </dgm:t>
    </dgm:pt>
    <dgm:pt modelId="{D60BD857-88C5-4077-A020-67A125633E12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Enrichment analysis</a:t>
          </a:r>
        </a:p>
      </dgm:t>
    </dgm:pt>
    <dgm:pt modelId="{CFB21D2E-4303-4CD8-9EDA-2A597C3E4FF3}" type="parTrans" cxnId="{737FB53E-4124-44CC-BC1B-0221098B8349}">
      <dgm:prSet/>
      <dgm:spPr/>
      <dgm:t>
        <a:bodyPr/>
        <a:lstStyle/>
        <a:p>
          <a:endParaRPr lang="en-US"/>
        </a:p>
      </dgm:t>
    </dgm:pt>
    <dgm:pt modelId="{F55CABD7-5AEF-4F3B-B15A-398BC0F36803}" type="sibTrans" cxnId="{737FB53E-4124-44CC-BC1B-0221098B8349}">
      <dgm:prSet/>
      <dgm:spPr/>
      <dgm:t>
        <a:bodyPr/>
        <a:lstStyle/>
        <a:p>
          <a:endParaRPr lang="en-US"/>
        </a:p>
      </dgm:t>
    </dgm:pt>
    <dgm:pt modelId="{3486CF03-7A15-4837-9C0B-78CC60C4C962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Variant Prioritization</a:t>
          </a:r>
        </a:p>
      </dgm:t>
    </dgm:pt>
    <dgm:pt modelId="{DC1F1D25-1586-4AF1-80B5-B82A87604474}" type="parTrans" cxnId="{8DC10593-0F8E-4D44-9CC8-2C27D578AFC1}">
      <dgm:prSet/>
      <dgm:spPr/>
      <dgm:t>
        <a:bodyPr/>
        <a:lstStyle/>
        <a:p>
          <a:endParaRPr lang="en-US"/>
        </a:p>
      </dgm:t>
    </dgm:pt>
    <dgm:pt modelId="{E91D8DD7-9705-4626-B392-6B5A92C27F60}" type="sibTrans" cxnId="{8DC10593-0F8E-4D44-9CC8-2C27D578AFC1}">
      <dgm:prSet/>
      <dgm:spPr/>
      <dgm:t>
        <a:bodyPr/>
        <a:lstStyle/>
        <a:p>
          <a:endParaRPr lang="en-US"/>
        </a:p>
      </dgm:t>
    </dgm:pt>
    <dgm:pt modelId="{36219AC2-F13C-496A-B834-D7C10092D3C7}">
      <dgm:prSet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Sentieon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v202112.01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used to align read and call variants</a:t>
          </a:r>
        </a:p>
      </dgm:t>
    </dgm:pt>
    <dgm:pt modelId="{2C95E290-A229-4B4E-883E-834F5755B656}" type="parTrans" cxnId="{AE028957-18A0-4F90-8BB6-420C2D42C04D}">
      <dgm:prSet/>
      <dgm:spPr/>
      <dgm:t>
        <a:bodyPr/>
        <a:lstStyle/>
        <a:p>
          <a:endParaRPr lang="en-US"/>
        </a:p>
      </dgm:t>
    </dgm:pt>
    <dgm:pt modelId="{46EDD682-078B-4464-B386-4CE48C6988F0}" type="sibTrans" cxnId="{AE028957-18A0-4F90-8BB6-420C2D42C04D}">
      <dgm:prSet/>
      <dgm:spPr/>
      <dgm:t>
        <a:bodyPr/>
        <a:lstStyle/>
        <a:p>
          <a:endParaRPr lang="en-US"/>
        </a:p>
      </dgm:t>
    </dgm:pt>
    <dgm:pt modelId="{623651AF-6401-4CE1-A51C-1AC750B652F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Variants were annotated using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Ensembl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VEP</a:t>
          </a:r>
        </a:p>
      </dgm:t>
    </dgm:pt>
    <dgm:pt modelId="{54810796-F148-4DA1-9B7C-FE7D7BD823CC}" type="parTrans" cxnId="{86FB34E4-E22D-4A3F-8BA1-455A738B2853}">
      <dgm:prSet/>
      <dgm:spPr/>
      <dgm:t>
        <a:bodyPr/>
        <a:lstStyle/>
        <a:p>
          <a:endParaRPr lang="en-US"/>
        </a:p>
      </dgm:t>
    </dgm:pt>
    <dgm:pt modelId="{DE4A328B-BD8D-49DB-B672-42C3BEC5A0ED}" type="sibTrans" cxnId="{86FB34E4-E22D-4A3F-8BA1-455A738B2853}">
      <dgm:prSet/>
      <dgm:spPr/>
      <dgm:t>
        <a:bodyPr/>
        <a:lstStyle/>
        <a:p>
          <a:endParaRPr lang="en-US"/>
        </a:p>
      </dgm:t>
    </dgm:pt>
    <dgm:pt modelId="{75991AAF-B244-40F0-AC6A-2F1D233A16BB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WES variant filtering process was based on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ACMG guidelines</a:t>
          </a:r>
        </a:p>
      </dgm:t>
    </dgm:pt>
    <dgm:pt modelId="{E20979A2-9D19-4023-AE8F-B84753E59333}" type="parTrans" cxnId="{B6178901-CE7A-4AC6-A9AB-EC450957CA07}">
      <dgm:prSet/>
      <dgm:spPr/>
      <dgm:t>
        <a:bodyPr/>
        <a:lstStyle/>
        <a:p>
          <a:endParaRPr lang="en-US"/>
        </a:p>
      </dgm:t>
    </dgm:pt>
    <dgm:pt modelId="{1742D753-290B-4366-BD8A-25A35C947BBC}" type="sibTrans" cxnId="{B6178901-CE7A-4AC6-A9AB-EC450957CA07}">
      <dgm:prSet/>
      <dgm:spPr/>
      <dgm:t>
        <a:bodyPr/>
        <a:lstStyle/>
        <a:p>
          <a:endParaRPr lang="en-US"/>
        </a:p>
      </dgm:t>
    </dgm:pt>
    <dgm:pt modelId="{9F0613DC-5D39-49C8-B939-F82EB36CF55B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Rare and potentially pathogenic variants were identified</a:t>
          </a:r>
        </a:p>
      </dgm:t>
    </dgm:pt>
    <dgm:pt modelId="{50F2D6C0-A693-432C-9ABD-F0F1AF89834D}" type="parTrans" cxnId="{6631396E-C20F-413F-9D28-EA519C731A23}">
      <dgm:prSet/>
      <dgm:spPr/>
      <dgm:t>
        <a:bodyPr/>
        <a:lstStyle/>
        <a:p>
          <a:endParaRPr lang="en-US"/>
        </a:p>
      </dgm:t>
    </dgm:pt>
    <dgm:pt modelId="{E4F7C0BA-1742-4E6C-B032-71D7BD2EC876}" type="sibTrans" cxnId="{6631396E-C20F-413F-9D28-EA519C731A23}">
      <dgm:prSet/>
      <dgm:spPr/>
      <dgm:t>
        <a:bodyPr/>
        <a:lstStyle/>
        <a:p>
          <a:endParaRPr lang="en-US"/>
        </a:p>
      </dgm:t>
    </dgm:pt>
    <dgm:pt modelId="{AB006448-AEB2-4484-B47E-E87812E29573}" type="pres">
      <dgm:prSet presAssocID="{394A5A6D-FAEA-4C34-AD32-F17B2E9E8E0E}" presName="Name0" presStyleCnt="0">
        <dgm:presLayoutVars>
          <dgm:dir/>
          <dgm:animLvl val="lvl"/>
          <dgm:resizeHandles val="exact"/>
        </dgm:presLayoutVars>
      </dgm:prSet>
      <dgm:spPr/>
    </dgm:pt>
    <dgm:pt modelId="{E3319F1A-1D94-43EB-8D86-4384D4B5DBC7}" type="pres">
      <dgm:prSet presAssocID="{E5206640-29E2-4B27-844A-FD2C9AED1043}" presName="linNode" presStyleCnt="0"/>
      <dgm:spPr/>
    </dgm:pt>
    <dgm:pt modelId="{CD5810AB-E886-4199-8A4A-44E933E5EF05}" type="pres">
      <dgm:prSet presAssocID="{E5206640-29E2-4B27-844A-FD2C9AED104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C0AB0D3-DC3D-47E6-BD36-6FCEE78797F2}" type="pres">
      <dgm:prSet presAssocID="{E5206640-29E2-4B27-844A-FD2C9AED1043}" presName="descendantText" presStyleLbl="alignAccFollowNode1" presStyleIdx="0" presStyleCnt="5">
        <dgm:presLayoutVars>
          <dgm:bulletEnabled val="1"/>
        </dgm:presLayoutVars>
      </dgm:prSet>
      <dgm:spPr/>
    </dgm:pt>
    <dgm:pt modelId="{42D10A9A-D997-4456-9524-F0B130D2842B}" type="pres">
      <dgm:prSet presAssocID="{C1FB7AC8-F6A9-4613-ACEE-497573849AB1}" presName="sp" presStyleCnt="0"/>
      <dgm:spPr/>
    </dgm:pt>
    <dgm:pt modelId="{219F7B63-2C16-4C6B-BB55-2031B4268A26}" type="pres">
      <dgm:prSet presAssocID="{A02BD678-EEFB-481C-B59D-5A5BD9974290}" presName="linNode" presStyleCnt="0"/>
      <dgm:spPr/>
    </dgm:pt>
    <dgm:pt modelId="{D4BD4A06-8EF1-4E4B-BD31-3A2C0800F5A6}" type="pres">
      <dgm:prSet presAssocID="{A02BD678-EEFB-481C-B59D-5A5BD997429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32753DF-E788-48BF-9839-4EEA1EE2C50D}" type="pres">
      <dgm:prSet presAssocID="{A02BD678-EEFB-481C-B59D-5A5BD9974290}" presName="descendantText" presStyleLbl="alignAccFollowNode1" presStyleIdx="1" presStyleCnt="5">
        <dgm:presLayoutVars>
          <dgm:bulletEnabled val="1"/>
        </dgm:presLayoutVars>
      </dgm:prSet>
      <dgm:spPr/>
    </dgm:pt>
    <dgm:pt modelId="{93131B0F-4388-4EE1-9A57-88CE0F1D8A60}" type="pres">
      <dgm:prSet presAssocID="{7EB9333A-02E9-4465-BA10-AD9A80B2ECA4}" presName="sp" presStyleCnt="0"/>
      <dgm:spPr/>
    </dgm:pt>
    <dgm:pt modelId="{5E57C902-4779-4657-8560-CF07FE9B3891}" type="pres">
      <dgm:prSet presAssocID="{A0C8F453-FB01-4F56-B2D4-A5E5203BE2EF}" presName="linNode" presStyleCnt="0"/>
      <dgm:spPr/>
    </dgm:pt>
    <dgm:pt modelId="{10A8C0AC-B8BF-4106-AA63-2473F7289C1E}" type="pres">
      <dgm:prSet presAssocID="{A0C8F453-FB01-4F56-B2D4-A5E5203BE2E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517A7E2-0350-4AA1-BA11-599F7D669CD1}" type="pres">
      <dgm:prSet presAssocID="{A0C8F453-FB01-4F56-B2D4-A5E5203BE2EF}" presName="descendantText" presStyleLbl="alignAccFollowNode1" presStyleIdx="2" presStyleCnt="5">
        <dgm:presLayoutVars>
          <dgm:bulletEnabled val="1"/>
        </dgm:presLayoutVars>
      </dgm:prSet>
      <dgm:spPr/>
    </dgm:pt>
    <dgm:pt modelId="{78DDF5BB-031E-4B6A-8F55-9559C4B558AF}" type="pres">
      <dgm:prSet presAssocID="{083BA51D-FFA2-4E1E-B38B-6A0270F2906A}" presName="sp" presStyleCnt="0"/>
      <dgm:spPr/>
    </dgm:pt>
    <dgm:pt modelId="{3C238D59-139C-465C-B012-CCCBF3856A16}" type="pres">
      <dgm:prSet presAssocID="{3486CF03-7A15-4837-9C0B-78CC60C4C962}" presName="linNode" presStyleCnt="0"/>
      <dgm:spPr/>
    </dgm:pt>
    <dgm:pt modelId="{6BE94889-9436-46C1-9A2E-28769D441409}" type="pres">
      <dgm:prSet presAssocID="{3486CF03-7A15-4837-9C0B-78CC60C4C96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FD222EF-2E81-43E9-AC63-131E8673A869}" type="pres">
      <dgm:prSet presAssocID="{3486CF03-7A15-4837-9C0B-78CC60C4C962}" presName="descendantText" presStyleLbl="alignAccFollowNode1" presStyleIdx="3" presStyleCnt="5">
        <dgm:presLayoutVars>
          <dgm:bulletEnabled val="1"/>
        </dgm:presLayoutVars>
      </dgm:prSet>
      <dgm:spPr/>
    </dgm:pt>
    <dgm:pt modelId="{7B8EEE4C-6782-404E-965F-360420FECEDD}" type="pres">
      <dgm:prSet presAssocID="{E91D8DD7-9705-4626-B392-6B5A92C27F60}" presName="sp" presStyleCnt="0"/>
      <dgm:spPr/>
    </dgm:pt>
    <dgm:pt modelId="{C1A9B30E-0B76-44F4-BB86-7C3C37B955FB}" type="pres">
      <dgm:prSet presAssocID="{D60BD857-88C5-4077-A020-67A125633E12}" presName="linNode" presStyleCnt="0"/>
      <dgm:spPr/>
    </dgm:pt>
    <dgm:pt modelId="{E6472D51-EA4B-4E3C-8E83-FAC19249FE9F}" type="pres">
      <dgm:prSet presAssocID="{D60BD857-88C5-4077-A020-67A125633E1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EE5A7B9-6066-40F9-AF7E-462EE7F7D063}" type="pres">
      <dgm:prSet presAssocID="{D60BD857-88C5-4077-A020-67A125633E12}" presName="descendantText" presStyleLbl="alignAccFollowNode1" presStyleIdx="4" presStyleCnt="5" custLinFactNeighborX="-253">
        <dgm:presLayoutVars>
          <dgm:bulletEnabled val="1"/>
        </dgm:presLayoutVars>
      </dgm:prSet>
      <dgm:spPr/>
    </dgm:pt>
  </dgm:ptLst>
  <dgm:cxnLst>
    <dgm:cxn modelId="{B6178901-CE7A-4AC6-A9AB-EC450957CA07}" srcId="{3486CF03-7A15-4837-9C0B-78CC60C4C962}" destId="{75991AAF-B244-40F0-AC6A-2F1D233A16BB}" srcOrd="0" destOrd="0" parTransId="{E20979A2-9D19-4023-AE8F-B84753E59333}" sibTransId="{1742D753-290B-4366-BD8A-25A35C947BBC}"/>
    <dgm:cxn modelId="{277BB204-438D-4FDC-BA11-8E043916F0B0}" type="presOf" srcId="{44D4C96C-E948-4722-BA2C-56502805A228}" destId="{7EE5A7B9-6066-40F9-AF7E-462EE7F7D063}" srcOrd="0" destOrd="0" presId="urn:microsoft.com/office/officeart/2005/8/layout/vList5"/>
    <dgm:cxn modelId="{D42F310D-BA63-4158-93A7-18A9F6397FCB}" srcId="{D60BD857-88C5-4077-A020-67A125633E12}" destId="{44D4C96C-E948-4722-BA2C-56502805A228}" srcOrd="0" destOrd="0" parTransId="{EBF6D0D8-847F-4064-89D7-37A1C48C86E4}" sibTransId="{62FD248F-6A52-4D5A-A296-5ED1C0C1103C}"/>
    <dgm:cxn modelId="{7A9B8C13-801B-4686-A67B-00CF248857CD}" type="presOf" srcId="{394A5A6D-FAEA-4C34-AD32-F17B2E9E8E0E}" destId="{AB006448-AEB2-4484-B47E-E87812E29573}" srcOrd="0" destOrd="0" presId="urn:microsoft.com/office/officeart/2005/8/layout/vList5"/>
    <dgm:cxn modelId="{BAE88D13-EB05-432D-AC6F-520FA4045C58}" type="presOf" srcId="{A02BD678-EEFB-481C-B59D-5A5BD9974290}" destId="{D4BD4A06-8EF1-4E4B-BD31-3A2C0800F5A6}" srcOrd="0" destOrd="0" presId="urn:microsoft.com/office/officeart/2005/8/layout/vList5"/>
    <dgm:cxn modelId="{737FB53E-4124-44CC-BC1B-0221098B8349}" srcId="{394A5A6D-FAEA-4C34-AD32-F17B2E9E8E0E}" destId="{D60BD857-88C5-4077-A020-67A125633E12}" srcOrd="4" destOrd="0" parTransId="{CFB21D2E-4303-4CD8-9EDA-2A597C3E4FF3}" sibTransId="{F55CABD7-5AEF-4F3B-B15A-398BC0F36803}"/>
    <dgm:cxn modelId="{AEA2CD5D-B28A-4F23-9CD7-8DE343433FCE}" type="presOf" srcId="{9F0613DC-5D39-49C8-B939-F82EB36CF55B}" destId="{BFD222EF-2E81-43E9-AC63-131E8673A869}" srcOrd="0" destOrd="1" presId="urn:microsoft.com/office/officeart/2005/8/layout/vList5"/>
    <dgm:cxn modelId="{6F00FD5E-4CEB-48DC-B337-71CAB1C5336D}" srcId="{E5206640-29E2-4B27-844A-FD2C9AED1043}" destId="{0CDE6DFA-E9A6-48A8-A9A3-EBD3C5A3B545}" srcOrd="0" destOrd="0" parTransId="{F35EF0F9-E350-47FC-8392-3747E7B11E53}" sibTransId="{9E8C4390-BC81-4136-9276-4263A6FB4DFA}"/>
    <dgm:cxn modelId="{68DC5E42-5C6F-48E2-A41F-3E73C60BD378}" type="presOf" srcId="{75991AAF-B244-40F0-AC6A-2F1D233A16BB}" destId="{BFD222EF-2E81-43E9-AC63-131E8673A869}" srcOrd="0" destOrd="0" presId="urn:microsoft.com/office/officeart/2005/8/layout/vList5"/>
    <dgm:cxn modelId="{264A3863-350F-46EF-8533-692010428147}" type="presOf" srcId="{94D4BEEA-D7F0-4270-A1A0-2B023188253E}" destId="{CC0AB0D3-DC3D-47E6-BD36-6FCEE78797F2}" srcOrd="0" destOrd="1" presId="urn:microsoft.com/office/officeart/2005/8/layout/vList5"/>
    <dgm:cxn modelId="{1A435B65-5209-4C25-B15D-B2AA2C90A8E4}" type="presOf" srcId="{3486CF03-7A15-4837-9C0B-78CC60C4C962}" destId="{6BE94889-9436-46C1-9A2E-28769D441409}" srcOrd="0" destOrd="0" presId="urn:microsoft.com/office/officeart/2005/8/layout/vList5"/>
    <dgm:cxn modelId="{6A6E5667-95D7-4997-ABA3-98F602717706}" type="presOf" srcId="{FFC02242-E790-4D54-A7CD-E4F88FB19E84}" destId="{7EE5A7B9-6066-40F9-AF7E-462EE7F7D063}" srcOrd="0" destOrd="1" presId="urn:microsoft.com/office/officeart/2005/8/layout/vList5"/>
    <dgm:cxn modelId="{6631396E-C20F-413F-9D28-EA519C731A23}" srcId="{3486CF03-7A15-4837-9C0B-78CC60C4C962}" destId="{9F0613DC-5D39-49C8-B939-F82EB36CF55B}" srcOrd="1" destOrd="0" parTransId="{50F2D6C0-A693-432C-9ABD-F0F1AF89834D}" sibTransId="{E4F7C0BA-1742-4E6C-B032-71D7BD2EC876}"/>
    <dgm:cxn modelId="{AE028957-18A0-4F90-8BB6-420C2D42C04D}" srcId="{A0C8F453-FB01-4F56-B2D4-A5E5203BE2EF}" destId="{36219AC2-F13C-496A-B834-D7C10092D3C7}" srcOrd="0" destOrd="0" parTransId="{2C95E290-A229-4B4E-883E-834F5755B656}" sibTransId="{46EDD682-078B-4464-B386-4CE48C6988F0}"/>
    <dgm:cxn modelId="{421AAC8B-07C7-4E24-8F92-3C64575774C3}" type="presOf" srcId="{D60BD857-88C5-4077-A020-67A125633E12}" destId="{E6472D51-EA4B-4E3C-8E83-FAC19249FE9F}" srcOrd="0" destOrd="0" presId="urn:microsoft.com/office/officeart/2005/8/layout/vList5"/>
    <dgm:cxn modelId="{8DC10593-0F8E-4D44-9CC8-2C27D578AFC1}" srcId="{394A5A6D-FAEA-4C34-AD32-F17B2E9E8E0E}" destId="{3486CF03-7A15-4837-9C0B-78CC60C4C962}" srcOrd="3" destOrd="0" parTransId="{DC1F1D25-1586-4AF1-80B5-B82A87604474}" sibTransId="{E91D8DD7-9705-4626-B392-6B5A92C27F60}"/>
    <dgm:cxn modelId="{C97135A6-991A-4B18-83E2-770A12CBAEEE}" type="presOf" srcId="{623651AF-6401-4CE1-A51C-1AC750B652FD}" destId="{A517A7E2-0350-4AA1-BA11-599F7D669CD1}" srcOrd="0" destOrd="1" presId="urn:microsoft.com/office/officeart/2005/8/layout/vList5"/>
    <dgm:cxn modelId="{9E5E8BA6-C30B-4DE5-A2FC-53AF938B4180}" type="presOf" srcId="{E5206640-29E2-4B27-844A-FD2C9AED1043}" destId="{CD5810AB-E886-4199-8A4A-44E933E5EF05}" srcOrd="0" destOrd="0" presId="urn:microsoft.com/office/officeart/2005/8/layout/vList5"/>
    <dgm:cxn modelId="{E7578AB2-7717-4C87-B1B2-4ADF168AFE4D}" srcId="{E5206640-29E2-4B27-844A-FD2C9AED1043}" destId="{94D4BEEA-D7F0-4270-A1A0-2B023188253E}" srcOrd="1" destOrd="0" parTransId="{8DDC3D9D-D62F-43B5-B7F4-7753E6CCCE30}" sibTransId="{BD09B801-B269-4E19-9A7F-807288BA57EB}"/>
    <dgm:cxn modelId="{E4715DB9-7766-41A2-8587-1143998C91E2}" srcId="{394A5A6D-FAEA-4C34-AD32-F17B2E9E8E0E}" destId="{A0C8F453-FB01-4F56-B2D4-A5E5203BE2EF}" srcOrd="2" destOrd="0" parTransId="{D3821BFF-8879-4297-A711-A5E23F9366A6}" sibTransId="{083BA51D-FFA2-4E1E-B38B-6A0270F2906A}"/>
    <dgm:cxn modelId="{FFB4EABA-FD8D-45AA-B1B9-CF39E72796AC}" type="presOf" srcId="{042B7E66-425C-410E-9363-42D58028A5B8}" destId="{B32753DF-E788-48BF-9839-4EEA1EE2C50D}" srcOrd="0" destOrd="0" presId="urn:microsoft.com/office/officeart/2005/8/layout/vList5"/>
    <dgm:cxn modelId="{F6F705CB-C856-4937-8FF4-C201C557589B}" srcId="{394A5A6D-FAEA-4C34-AD32-F17B2E9E8E0E}" destId="{A02BD678-EEFB-481C-B59D-5A5BD9974290}" srcOrd="1" destOrd="0" parTransId="{347543A6-B237-4FC5-8DE9-622B1B9E1BB2}" sibTransId="{7EB9333A-02E9-4465-BA10-AD9A80B2ECA4}"/>
    <dgm:cxn modelId="{32CCCDD1-4679-4F9C-83B9-22613F01AB7E}" type="presOf" srcId="{36219AC2-F13C-496A-B834-D7C10092D3C7}" destId="{A517A7E2-0350-4AA1-BA11-599F7D669CD1}" srcOrd="0" destOrd="0" presId="urn:microsoft.com/office/officeart/2005/8/layout/vList5"/>
    <dgm:cxn modelId="{5CDCA1DB-6A5E-426B-B578-0EA1B0C72076}" srcId="{394A5A6D-FAEA-4C34-AD32-F17B2E9E8E0E}" destId="{E5206640-29E2-4B27-844A-FD2C9AED1043}" srcOrd="0" destOrd="0" parTransId="{4447F21B-2D0C-437A-B529-117C803654DA}" sibTransId="{C1FB7AC8-F6A9-4613-ACEE-497573849AB1}"/>
    <dgm:cxn modelId="{811DE7E1-EDEC-4B93-9E4D-184929CEFB23}" srcId="{D60BD857-88C5-4077-A020-67A125633E12}" destId="{FFC02242-E790-4D54-A7CD-E4F88FB19E84}" srcOrd="1" destOrd="0" parTransId="{CD3861AC-FB16-404A-8BDB-B2235467644F}" sibTransId="{678B72F5-8644-4A95-B42D-FF672249A943}"/>
    <dgm:cxn modelId="{86FB34E4-E22D-4A3F-8BA1-455A738B2853}" srcId="{A0C8F453-FB01-4F56-B2D4-A5E5203BE2EF}" destId="{623651AF-6401-4CE1-A51C-1AC750B652FD}" srcOrd="1" destOrd="0" parTransId="{54810796-F148-4DA1-9B7C-FE7D7BD823CC}" sibTransId="{DE4A328B-BD8D-49DB-B672-42C3BEC5A0ED}"/>
    <dgm:cxn modelId="{44CAFAEE-15F1-423C-BB7C-959FE06CA1A2}" srcId="{A02BD678-EEFB-481C-B59D-5A5BD9974290}" destId="{042B7E66-425C-410E-9363-42D58028A5B8}" srcOrd="0" destOrd="0" parTransId="{E579DF39-79ED-42AA-839D-6794F27ECCBB}" sibTransId="{5AE51F13-A5A5-4832-9009-86528DDFF366}"/>
    <dgm:cxn modelId="{4DCDC8F4-038C-4EBA-BD98-7ACD958DE17D}" type="presOf" srcId="{A0C8F453-FB01-4F56-B2D4-A5E5203BE2EF}" destId="{10A8C0AC-B8BF-4106-AA63-2473F7289C1E}" srcOrd="0" destOrd="0" presId="urn:microsoft.com/office/officeart/2005/8/layout/vList5"/>
    <dgm:cxn modelId="{A08E66F5-652F-4E81-A2EE-64297ADFA427}" type="presOf" srcId="{0CDE6DFA-E9A6-48A8-A9A3-EBD3C5A3B545}" destId="{CC0AB0D3-DC3D-47E6-BD36-6FCEE78797F2}" srcOrd="0" destOrd="0" presId="urn:microsoft.com/office/officeart/2005/8/layout/vList5"/>
    <dgm:cxn modelId="{CA8D7D5D-C3F2-4F55-BBA3-0D6C4FE718C0}" type="presParOf" srcId="{AB006448-AEB2-4484-B47E-E87812E29573}" destId="{E3319F1A-1D94-43EB-8D86-4384D4B5DBC7}" srcOrd="0" destOrd="0" presId="urn:microsoft.com/office/officeart/2005/8/layout/vList5"/>
    <dgm:cxn modelId="{1956C5F9-484C-46FE-A3CD-1DADDCA58FE4}" type="presParOf" srcId="{E3319F1A-1D94-43EB-8D86-4384D4B5DBC7}" destId="{CD5810AB-E886-4199-8A4A-44E933E5EF05}" srcOrd="0" destOrd="0" presId="urn:microsoft.com/office/officeart/2005/8/layout/vList5"/>
    <dgm:cxn modelId="{3F532631-E7C0-4F96-A1D1-98E74395D182}" type="presParOf" srcId="{E3319F1A-1D94-43EB-8D86-4384D4B5DBC7}" destId="{CC0AB0D3-DC3D-47E6-BD36-6FCEE78797F2}" srcOrd="1" destOrd="0" presId="urn:microsoft.com/office/officeart/2005/8/layout/vList5"/>
    <dgm:cxn modelId="{6677ACE1-CE73-4EA2-862B-07BE1046301A}" type="presParOf" srcId="{AB006448-AEB2-4484-B47E-E87812E29573}" destId="{42D10A9A-D997-4456-9524-F0B130D2842B}" srcOrd="1" destOrd="0" presId="urn:microsoft.com/office/officeart/2005/8/layout/vList5"/>
    <dgm:cxn modelId="{442A504E-43C6-4F05-8D9E-6A9A9B759C25}" type="presParOf" srcId="{AB006448-AEB2-4484-B47E-E87812E29573}" destId="{219F7B63-2C16-4C6B-BB55-2031B4268A26}" srcOrd="2" destOrd="0" presId="urn:microsoft.com/office/officeart/2005/8/layout/vList5"/>
    <dgm:cxn modelId="{DCD67961-E8AE-4FDC-B3F6-3E68809DCF25}" type="presParOf" srcId="{219F7B63-2C16-4C6B-BB55-2031B4268A26}" destId="{D4BD4A06-8EF1-4E4B-BD31-3A2C0800F5A6}" srcOrd="0" destOrd="0" presId="urn:microsoft.com/office/officeart/2005/8/layout/vList5"/>
    <dgm:cxn modelId="{BBBA92CF-0794-44E2-9DB9-316B4A975804}" type="presParOf" srcId="{219F7B63-2C16-4C6B-BB55-2031B4268A26}" destId="{B32753DF-E788-48BF-9839-4EEA1EE2C50D}" srcOrd="1" destOrd="0" presId="urn:microsoft.com/office/officeart/2005/8/layout/vList5"/>
    <dgm:cxn modelId="{4D4ED7AE-20E9-4EC7-8CD0-275506EBE94F}" type="presParOf" srcId="{AB006448-AEB2-4484-B47E-E87812E29573}" destId="{93131B0F-4388-4EE1-9A57-88CE0F1D8A60}" srcOrd="3" destOrd="0" presId="urn:microsoft.com/office/officeart/2005/8/layout/vList5"/>
    <dgm:cxn modelId="{E99424AF-0D87-45F6-9871-AA34F1AACA0A}" type="presParOf" srcId="{AB006448-AEB2-4484-B47E-E87812E29573}" destId="{5E57C902-4779-4657-8560-CF07FE9B3891}" srcOrd="4" destOrd="0" presId="urn:microsoft.com/office/officeart/2005/8/layout/vList5"/>
    <dgm:cxn modelId="{840BF2FE-766C-4768-B1C1-B2289EDC2A3E}" type="presParOf" srcId="{5E57C902-4779-4657-8560-CF07FE9B3891}" destId="{10A8C0AC-B8BF-4106-AA63-2473F7289C1E}" srcOrd="0" destOrd="0" presId="urn:microsoft.com/office/officeart/2005/8/layout/vList5"/>
    <dgm:cxn modelId="{717CFB8B-04A9-4A8D-8B0B-C939A6C19729}" type="presParOf" srcId="{5E57C902-4779-4657-8560-CF07FE9B3891}" destId="{A517A7E2-0350-4AA1-BA11-599F7D669CD1}" srcOrd="1" destOrd="0" presId="urn:microsoft.com/office/officeart/2005/8/layout/vList5"/>
    <dgm:cxn modelId="{71F93294-BEB0-4D33-AA59-312353D0593B}" type="presParOf" srcId="{AB006448-AEB2-4484-B47E-E87812E29573}" destId="{78DDF5BB-031E-4B6A-8F55-9559C4B558AF}" srcOrd="5" destOrd="0" presId="urn:microsoft.com/office/officeart/2005/8/layout/vList5"/>
    <dgm:cxn modelId="{CDBC1557-7BB4-43B0-9B9F-B76D6D6709EF}" type="presParOf" srcId="{AB006448-AEB2-4484-B47E-E87812E29573}" destId="{3C238D59-139C-465C-B012-CCCBF3856A16}" srcOrd="6" destOrd="0" presId="urn:microsoft.com/office/officeart/2005/8/layout/vList5"/>
    <dgm:cxn modelId="{DD9FF992-DCDE-4B07-A679-8403B7736B9A}" type="presParOf" srcId="{3C238D59-139C-465C-B012-CCCBF3856A16}" destId="{6BE94889-9436-46C1-9A2E-28769D441409}" srcOrd="0" destOrd="0" presId="urn:microsoft.com/office/officeart/2005/8/layout/vList5"/>
    <dgm:cxn modelId="{57D1692E-A523-4867-AF75-FDC4FFBDC11E}" type="presParOf" srcId="{3C238D59-139C-465C-B012-CCCBF3856A16}" destId="{BFD222EF-2E81-43E9-AC63-131E8673A869}" srcOrd="1" destOrd="0" presId="urn:microsoft.com/office/officeart/2005/8/layout/vList5"/>
    <dgm:cxn modelId="{5F9D1190-AAFE-4EA8-94F2-615A4A034F90}" type="presParOf" srcId="{AB006448-AEB2-4484-B47E-E87812E29573}" destId="{7B8EEE4C-6782-404E-965F-360420FECEDD}" srcOrd="7" destOrd="0" presId="urn:microsoft.com/office/officeart/2005/8/layout/vList5"/>
    <dgm:cxn modelId="{79929841-AC19-4EA5-B738-598CAC321FBF}" type="presParOf" srcId="{AB006448-AEB2-4484-B47E-E87812E29573}" destId="{C1A9B30E-0B76-44F4-BB86-7C3C37B955FB}" srcOrd="8" destOrd="0" presId="urn:microsoft.com/office/officeart/2005/8/layout/vList5"/>
    <dgm:cxn modelId="{382D61C4-22C7-4024-9A63-AF83F6CF6A05}" type="presParOf" srcId="{C1A9B30E-0B76-44F4-BB86-7C3C37B955FB}" destId="{E6472D51-EA4B-4E3C-8E83-FAC19249FE9F}" srcOrd="0" destOrd="0" presId="urn:microsoft.com/office/officeart/2005/8/layout/vList5"/>
    <dgm:cxn modelId="{E0DC038E-9A2B-49E6-B70B-ABD98D5E897B}" type="presParOf" srcId="{C1A9B30E-0B76-44F4-BB86-7C3C37B955FB}" destId="{7EE5A7B9-6066-40F9-AF7E-462EE7F7D0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AB0D3-DC3D-47E6-BD36-6FCEE78797F2}">
      <dsp:nvSpPr>
        <dsp:cNvPr id="0" name=""/>
        <dsp:cNvSpPr/>
      </dsp:nvSpPr>
      <dsp:spPr>
        <a:xfrm rot="5400000">
          <a:off x="6920245" y="-2929615"/>
          <a:ext cx="832908" cy="69051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Written Consent; Ethical consideration, Questionnaire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Saliva samples were collected for DNA extraction</a:t>
          </a:r>
        </a:p>
      </dsp:txBody>
      <dsp:txXfrm rot="-5400000">
        <a:off x="3884136" y="147153"/>
        <a:ext cx="6864469" cy="751590"/>
      </dsp:txXfrm>
    </dsp:sp>
    <dsp:sp modelId="{CD5810AB-E886-4199-8A4A-44E933E5EF05}">
      <dsp:nvSpPr>
        <dsp:cNvPr id="0" name=""/>
        <dsp:cNvSpPr/>
      </dsp:nvSpPr>
      <dsp:spPr>
        <a:xfrm>
          <a:off x="0" y="2381"/>
          <a:ext cx="3884135" cy="10411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Sample Collection</a:t>
          </a:r>
        </a:p>
      </dsp:txBody>
      <dsp:txXfrm>
        <a:off x="50824" y="53205"/>
        <a:ext cx="3782487" cy="939487"/>
      </dsp:txXfrm>
    </dsp:sp>
    <dsp:sp modelId="{B32753DF-E788-48BF-9839-4EEA1EE2C50D}">
      <dsp:nvSpPr>
        <dsp:cNvPr id="0" name=""/>
        <dsp:cNvSpPr/>
      </dsp:nvSpPr>
      <dsp:spPr>
        <a:xfrm rot="5400000">
          <a:off x="6920245" y="-1836423"/>
          <a:ext cx="832908" cy="6905128"/>
        </a:xfrm>
        <a:prstGeom prst="round2Same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Whole exome sequencing (WES) was performed at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100X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on DNA samples using 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the Illumina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HiSeq platform.</a:t>
          </a:r>
        </a:p>
      </dsp:txBody>
      <dsp:txXfrm rot="-5400000">
        <a:off x="3884136" y="1240345"/>
        <a:ext cx="6864469" cy="751590"/>
      </dsp:txXfrm>
    </dsp:sp>
    <dsp:sp modelId="{D4BD4A06-8EF1-4E4B-BD31-3A2C0800F5A6}">
      <dsp:nvSpPr>
        <dsp:cNvPr id="0" name=""/>
        <dsp:cNvSpPr/>
      </dsp:nvSpPr>
      <dsp:spPr>
        <a:xfrm>
          <a:off x="0" y="1095573"/>
          <a:ext cx="3884135" cy="104113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Whole Exome Sequencing</a:t>
          </a:r>
        </a:p>
      </dsp:txBody>
      <dsp:txXfrm>
        <a:off x="50824" y="1146397"/>
        <a:ext cx="3782487" cy="939487"/>
      </dsp:txXfrm>
    </dsp:sp>
    <dsp:sp modelId="{A517A7E2-0350-4AA1-BA11-599F7D669CD1}">
      <dsp:nvSpPr>
        <dsp:cNvPr id="0" name=""/>
        <dsp:cNvSpPr/>
      </dsp:nvSpPr>
      <dsp:spPr>
        <a:xfrm rot="5400000">
          <a:off x="6920245" y="-743230"/>
          <a:ext cx="832908" cy="6905128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Sentieon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v202112.01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used to align read and call variants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Variants were annotated using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Ensembl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VEP</a:t>
          </a:r>
        </a:p>
      </dsp:txBody>
      <dsp:txXfrm rot="-5400000">
        <a:off x="3884136" y="2333538"/>
        <a:ext cx="6864469" cy="751590"/>
      </dsp:txXfrm>
    </dsp:sp>
    <dsp:sp modelId="{10A8C0AC-B8BF-4106-AA63-2473F7289C1E}">
      <dsp:nvSpPr>
        <dsp:cNvPr id="0" name=""/>
        <dsp:cNvSpPr/>
      </dsp:nvSpPr>
      <dsp:spPr>
        <a:xfrm>
          <a:off x="0" y="2188765"/>
          <a:ext cx="3884135" cy="104113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Variant Calling and annotation</a:t>
          </a:r>
        </a:p>
      </dsp:txBody>
      <dsp:txXfrm>
        <a:off x="50824" y="2239589"/>
        <a:ext cx="3782487" cy="939487"/>
      </dsp:txXfrm>
    </dsp:sp>
    <dsp:sp modelId="{BFD222EF-2E81-43E9-AC63-131E8673A869}">
      <dsp:nvSpPr>
        <dsp:cNvPr id="0" name=""/>
        <dsp:cNvSpPr/>
      </dsp:nvSpPr>
      <dsp:spPr>
        <a:xfrm rot="5400000">
          <a:off x="6920245" y="349961"/>
          <a:ext cx="832908" cy="6905128"/>
        </a:xfrm>
        <a:prstGeom prst="round2Same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WES variant filtering process was based on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ACMG guidelines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Rare and potentially pathogenic variants were identified</a:t>
          </a:r>
        </a:p>
      </dsp:txBody>
      <dsp:txXfrm rot="-5400000">
        <a:off x="3884136" y="3426730"/>
        <a:ext cx="6864469" cy="751590"/>
      </dsp:txXfrm>
    </dsp:sp>
    <dsp:sp modelId="{6BE94889-9436-46C1-9A2E-28769D441409}">
      <dsp:nvSpPr>
        <dsp:cNvPr id="0" name=""/>
        <dsp:cNvSpPr/>
      </dsp:nvSpPr>
      <dsp:spPr>
        <a:xfrm>
          <a:off x="0" y="3281958"/>
          <a:ext cx="3884135" cy="104113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Variant Prioritization</a:t>
          </a:r>
        </a:p>
      </dsp:txBody>
      <dsp:txXfrm>
        <a:off x="50824" y="3332782"/>
        <a:ext cx="3782487" cy="939487"/>
      </dsp:txXfrm>
    </dsp:sp>
    <dsp:sp modelId="{7EE5A7B9-6066-40F9-AF7E-462EE7F7D063}">
      <dsp:nvSpPr>
        <dsp:cNvPr id="0" name=""/>
        <dsp:cNvSpPr/>
      </dsp:nvSpPr>
      <dsp:spPr>
        <a:xfrm rot="5400000">
          <a:off x="6910418" y="1443153"/>
          <a:ext cx="832908" cy="690512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Pathway enrichment and interactome analysis  with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g:profiler STRING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Cytoscape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Gene expression profiling with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MGI GXD</a:t>
          </a:r>
        </a:p>
      </dsp:txBody>
      <dsp:txXfrm rot="-5400000">
        <a:off x="3874309" y="4519922"/>
        <a:ext cx="6864469" cy="751590"/>
      </dsp:txXfrm>
    </dsp:sp>
    <dsp:sp modelId="{E6472D51-EA4B-4E3C-8E83-FAC19249FE9F}">
      <dsp:nvSpPr>
        <dsp:cNvPr id="0" name=""/>
        <dsp:cNvSpPr/>
      </dsp:nvSpPr>
      <dsp:spPr>
        <a:xfrm>
          <a:off x="0" y="4375150"/>
          <a:ext cx="3884135" cy="10411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Enrichment analysis</a:t>
          </a:r>
        </a:p>
      </dsp:txBody>
      <dsp:txXfrm>
        <a:off x="50824" y="4425974"/>
        <a:ext cx="3782487" cy="93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07036" cy="4328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22860" y="0"/>
            <a:ext cx="3308439" cy="4328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735F-55AE-134F-8DE2-D098169FE982}" type="datetimeFigureOut">
              <a:rPr lang="en-GH" smtClean="0"/>
              <a:t>11/07/2025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6063" y="1079500"/>
            <a:ext cx="2060575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3270" y="4156344"/>
            <a:ext cx="6106160" cy="34001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03125"/>
            <a:ext cx="3307036" cy="432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322860" y="8203125"/>
            <a:ext cx="3308439" cy="432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294F-9FEC-3C4B-B192-1B72BC9D8EA3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5019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1pPr>
    <a:lvl2pPr marL="2052611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2pPr>
    <a:lvl3pPr marL="4105217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3pPr>
    <a:lvl4pPr marL="6157828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4pPr>
    <a:lvl5pPr marL="8210434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5pPr>
    <a:lvl6pPr marL="10263040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6pPr>
    <a:lvl7pPr marL="12315647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7pPr>
    <a:lvl8pPr marL="14368257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8pPr>
    <a:lvl9pPr marL="16420868" algn="l" defTabSz="4105217" rtl="0" eaLnBrk="1" latinLnBrk="0" hangingPunct="1">
      <a:defRPr sz="5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6063" y="1079500"/>
            <a:ext cx="2060575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0294F-9FEC-3C4B-B192-1B72BC9D8EA3}" type="slidenum">
              <a:rPr lang="en-GH" smtClean="0"/>
              <a:t>1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1429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1728" y="13266229"/>
            <a:ext cx="25746099" cy="998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86" b="0" i="0">
                <a:solidFill>
                  <a:srgbClr val="FFD96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3441" y="23964805"/>
            <a:ext cx="2120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048" y="3420584"/>
            <a:ext cx="26345881" cy="998094"/>
          </a:xfrm>
        </p:spPr>
        <p:txBody>
          <a:bodyPr lIns="0" tIns="0" rIns="0" bIns="0"/>
          <a:lstStyle>
            <a:lvl1pPr>
              <a:defRPr sz="6486" b="0" i="0">
                <a:solidFill>
                  <a:srgbClr val="FFD96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048" y="3420584"/>
            <a:ext cx="26345881" cy="998094"/>
          </a:xfrm>
        </p:spPr>
        <p:txBody>
          <a:bodyPr lIns="0" tIns="0" rIns="0" bIns="0"/>
          <a:lstStyle>
            <a:lvl1pPr>
              <a:defRPr sz="6486" b="0" i="0">
                <a:solidFill>
                  <a:srgbClr val="FFD96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4474" y="9842692"/>
            <a:ext cx="131759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9105" y="9842692"/>
            <a:ext cx="131759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048" y="3420584"/>
            <a:ext cx="26345881" cy="998094"/>
          </a:xfrm>
        </p:spPr>
        <p:txBody>
          <a:bodyPr lIns="0" tIns="0" rIns="0" bIns="0"/>
          <a:lstStyle>
            <a:lvl1pPr>
              <a:defRPr sz="6486" b="0" i="0">
                <a:solidFill>
                  <a:srgbClr val="FFD96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" y="11"/>
            <a:ext cx="30282855" cy="2018663"/>
          </a:xfrm>
          <a:custGeom>
            <a:avLst/>
            <a:gdLst/>
            <a:ahLst/>
            <a:cxnLst/>
            <a:rect l="l" t="t" r="r" b="b"/>
            <a:pathLst>
              <a:path w="8640445" h="360045">
                <a:moveTo>
                  <a:pt x="8639937" y="0"/>
                </a:moveTo>
                <a:lnTo>
                  <a:pt x="0" y="0"/>
                </a:lnTo>
                <a:lnTo>
                  <a:pt x="0" y="360045"/>
                </a:lnTo>
                <a:lnTo>
                  <a:pt x="8639937" y="360045"/>
                </a:lnTo>
                <a:lnTo>
                  <a:pt x="8639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048" y="3420599"/>
            <a:ext cx="26345881" cy="2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FFD96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4492" y="9842692"/>
            <a:ext cx="272605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8444" y="39798665"/>
            <a:ext cx="9692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4481" y="39798665"/>
            <a:ext cx="69665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808472" y="39798665"/>
            <a:ext cx="69665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602627">
        <a:defRPr>
          <a:latin typeface="+mn-lt"/>
          <a:ea typeface="+mn-ea"/>
          <a:cs typeface="+mn-cs"/>
        </a:defRPr>
      </a:lvl2pPr>
      <a:lvl3pPr marL="3205259">
        <a:defRPr>
          <a:latin typeface="+mn-lt"/>
          <a:ea typeface="+mn-ea"/>
          <a:cs typeface="+mn-cs"/>
        </a:defRPr>
      </a:lvl3pPr>
      <a:lvl4pPr marL="4807888">
        <a:defRPr>
          <a:latin typeface="+mn-lt"/>
          <a:ea typeface="+mn-ea"/>
          <a:cs typeface="+mn-cs"/>
        </a:defRPr>
      </a:lvl4pPr>
      <a:lvl5pPr marL="6410514">
        <a:defRPr>
          <a:latin typeface="+mn-lt"/>
          <a:ea typeface="+mn-ea"/>
          <a:cs typeface="+mn-cs"/>
        </a:defRPr>
      </a:lvl5pPr>
      <a:lvl6pPr marL="8013147">
        <a:defRPr>
          <a:latin typeface="+mn-lt"/>
          <a:ea typeface="+mn-ea"/>
          <a:cs typeface="+mn-cs"/>
        </a:defRPr>
      </a:lvl6pPr>
      <a:lvl7pPr marL="9615773">
        <a:defRPr>
          <a:latin typeface="+mn-lt"/>
          <a:ea typeface="+mn-ea"/>
          <a:cs typeface="+mn-cs"/>
        </a:defRPr>
      </a:lvl7pPr>
      <a:lvl8pPr marL="11218406">
        <a:defRPr>
          <a:latin typeface="+mn-lt"/>
          <a:ea typeface="+mn-ea"/>
          <a:cs typeface="+mn-cs"/>
        </a:defRPr>
      </a:lvl8pPr>
      <a:lvl9pPr marL="128210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602627">
        <a:defRPr>
          <a:latin typeface="+mn-lt"/>
          <a:ea typeface="+mn-ea"/>
          <a:cs typeface="+mn-cs"/>
        </a:defRPr>
      </a:lvl2pPr>
      <a:lvl3pPr marL="3205259">
        <a:defRPr>
          <a:latin typeface="+mn-lt"/>
          <a:ea typeface="+mn-ea"/>
          <a:cs typeface="+mn-cs"/>
        </a:defRPr>
      </a:lvl3pPr>
      <a:lvl4pPr marL="4807888">
        <a:defRPr>
          <a:latin typeface="+mn-lt"/>
          <a:ea typeface="+mn-ea"/>
          <a:cs typeface="+mn-cs"/>
        </a:defRPr>
      </a:lvl4pPr>
      <a:lvl5pPr marL="6410514">
        <a:defRPr>
          <a:latin typeface="+mn-lt"/>
          <a:ea typeface="+mn-ea"/>
          <a:cs typeface="+mn-cs"/>
        </a:defRPr>
      </a:lvl5pPr>
      <a:lvl6pPr marL="8013147">
        <a:defRPr>
          <a:latin typeface="+mn-lt"/>
          <a:ea typeface="+mn-ea"/>
          <a:cs typeface="+mn-cs"/>
        </a:defRPr>
      </a:lvl6pPr>
      <a:lvl7pPr marL="9615773">
        <a:defRPr>
          <a:latin typeface="+mn-lt"/>
          <a:ea typeface="+mn-ea"/>
          <a:cs typeface="+mn-cs"/>
        </a:defRPr>
      </a:lvl7pPr>
      <a:lvl8pPr marL="11218406">
        <a:defRPr>
          <a:latin typeface="+mn-lt"/>
          <a:ea typeface="+mn-ea"/>
          <a:cs typeface="+mn-cs"/>
        </a:defRPr>
      </a:lvl8pPr>
      <a:lvl9pPr marL="1282103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hyperlink" Target="mailto:ljjgowans@knust.edu.gh" TargetMode="Externa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238" y="1281530"/>
            <a:ext cx="16141360" cy="598945"/>
          </a:xfrm>
          <a:prstGeom prst="rect">
            <a:avLst/>
          </a:prstGeom>
        </p:spPr>
        <p:txBody>
          <a:bodyPr vert="horz" wrap="square" lIns="0" tIns="44512" rIns="0" bIns="0" rtlCol="0">
            <a:spAutoFit/>
          </a:bodyPr>
          <a:lstStyle/>
          <a:p>
            <a:pPr marL="44517">
              <a:spcBef>
                <a:spcPts val="349"/>
              </a:spcBef>
            </a:pPr>
            <a:r>
              <a:rPr sz="3600" b="1" dirty="0">
                <a:solidFill>
                  <a:srgbClr val="FFFFFF"/>
                </a:solidFill>
                <a:latin typeface="Arial MT"/>
                <a:cs typeface="Arial MT"/>
              </a:rPr>
              <a:t>CONTACT:</a:t>
            </a:r>
            <a:r>
              <a:rPr sz="3600" b="1" spc="-5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3600" b="1" spc="-52" dirty="0">
                <a:solidFill>
                  <a:srgbClr val="FFFFFF"/>
                </a:solidFill>
                <a:latin typeface="Arial MT"/>
                <a:cs typeface="Arial MT"/>
              </a:rPr>
              <a:t>Dr. Lord Jephthah Joojo Gowans </a:t>
            </a:r>
            <a:r>
              <a:rPr lang="en-US" sz="3600" b="1" spc="-52" dirty="0">
                <a:solidFill>
                  <a:schemeClr val="bg1"/>
                </a:solidFill>
                <a:latin typeface="Arial M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ljjgowans@knust.edu.gh</a:t>
            </a:r>
            <a:endParaRPr lang="en-US" sz="3600" b="1" spc="-35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-1" y="2025913"/>
            <a:ext cx="30267275" cy="4191379"/>
          </a:xfrm>
          <a:custGeom>
            <a:avLst/>
            <a:gdLst/>
            <a:ahLst/>
            <a:cxnLst/>
            <a:rect l="l" t="t" r="r" b="b"/>
            <a:pathLst>
              <a:path w="8640445" h="1017269">
                <a:moveTo>
                  <a:pt x="0" y="0"/>
                </a:moveTo>
                <a:lnTo>
                  <a:pt x="0" y="1017102"/>
                </a:lnTo>
                <a:lnTo>
                  <a:pt x="8639936" y="1017102"/>
                </a:lnTo>
                <a:lnTo>
                  <a:pt x="8639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51667" y="2185091"/>
            <a:ext cx="27904768" cy="878190"/>
          </a:xfrm>
          <a:prstGeom prst="rect">
            <a:avLst/>
          </a:prstGeom>
        </p:spPr>
        <p:txBody>
          <a:bodyPr vert="horz" wrap="square" lIns="0" tIns="46737" rIns="0" bIns="0" rtlCol="0">
            <a:spAutoFit/>
          </a:bodyPr>
          <a:lstStyle/>
          <a:p>
            <a:pPr marL="44517" algn="ctr">
              <a:spcBef>
                <a:spcPts val="369"/>
              </a:spcBef>
            </a:pPr>
            <a:r>
              <a:rPr lang="en-US" sz="5400" b="1" spc="-71" dirty="0">
                <a:latin typeface="Arial" panose="020B0604020202020204" pitchFamily="34" charset="0"/>
                <a:cs typeface="Arial" panose="020B0604020202020204" pitchFamily="34" charset="0"/>
              </a:rPr>
              <a:t>Genomic Architecture of Pierre Robin Sequence in Africans with Orofacial Clefts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507FF6B-862F-48CA-2361-546BFCCD287B}"/>
              </a:ext>
            </a:extLst>
          </p:cNvPr>
          <p:cNvGrpSpPr/>
          <p:nvPr/>
        </p:nvGrpSpPr>
        <p:grpSpPr>
          <a:xfrm>
            <a:off x="12106421" y="6280266"/>
            <a:ext cx="18198953" cy="923567"/>
            <a:chOff x="12068321" y="6294543"/>
            <a:chExt cx="11339981" cy="923567"/>
          </a:xfrm>
        </p:grpSpPr>
        <p:sp>
          <p:nvSpPr>
            <p:cNvPr id="17" name="object 17"/>
            <p:cNvSpPr/>
            <p:nvPr/>
          </p:nvSpPr>
          <p:spPr>
            <a:xfrm>
              <a:off x="12068321" y="6294543"/>
              <a:ext cx="11339981" cy="923567"/>
            </a:xfrm>
            <a:custGeom>
              <a:avLst/>
              <a:gdLst/>
              <a:ahLst/>
              <a:cxnLst/>
              <a:rect l="l" t="t" r="r" b="b"/>
              <a:pathLst>
                <a:path w="2482850" h="188595">
                  <a:moveTo>
                    <a:pt x="2482550" y="0"/>
                  </a:moveTo>
                  <a:lnTo>
                    <a:pt x="0" y="0"/>
                  </a:lnTo>
                  <a:lnTo>
                    <a:pt x="0" y="188182"/>
                  </a:lnTo>
                  <a:lnTo>
                    <a:pt x="2482550" y="188182"/>
                  </a:lnTo>
                  <a:lnTo>
                    <a:pt x="2482550" y="0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2781001" y="6321676"/>
              <a:ext cx="9017605" cy="656032"/>
            </a:xfrm>
            <a:prstGeom prst="rect">
              <a:avLst/>
            </a:prstGeom>
          </p:spPr>
          <p:txBody>
            <a:bodyPr vert="horz" wrap="square" lIns="0" tIns="62312" rIns="0" bIns="0" rtlCol="0">
              <a:spAutoFit/>
            </a:bodyPr>
            <a:lstStyle/>
            <a:p>
              <a:pPr marR="142455" algn="ctr">
                <a:spcBef>
                  <a:spcPts val="492"/>
                </a:spcBef>
              </a:pPr>
              <a:r>
                <a:rPr sz="3854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sz="385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51668" y="3251306"/>
            <a:ext cx="27972351" cy="2905813"/>
          </a:xfrm>
          <a:prstGeom prst="rect">
            <a:avLst/>
          </a:prstGeom>
        </p:spPr>
        <p:txBody>
          <a:bodyPr vert="horz" wrap="square" lIns="0" tIns="60088" rIns="0" bIns="0" rtlCol="0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Christian Opoku Asamoah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Gideon Okyere Mensah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Bruce Tsri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Edna Tackie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Abass Shaibu Danbaki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Elvis Poku-Adusei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Hafsa Akeyaa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Samuel Quaynor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Jonathan Kalami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Solomon Obiri-Yeboah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2,3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Tamara D. Busch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Emmanuel Temitope Aladenika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Hayan Raffi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Miskiyat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Sanni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Daniel K. Sabbah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2,3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Gyikua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Plange-Rhule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Alexander A. Oti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Peter A. Mossey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Adebowale A. Adeyemo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Jeffery C. Murray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Azeez Butali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Peter Donkor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2,3,10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Lord Jephthah Joojo Gowans</a:t>
            </a:r>
            <a:r>
              <a:rPr lang="en-US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1,2,3</a:t>
            </a:r>
            <a:r>
              <a:rPr lang="en-US" sz="2800" kern="100" baseline="300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Biochemistry and Biotechnology, Kwame Nkrumah University of Science and Technology (KNUST), Kumasi, Ghana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Cleft Care Center, </a:t>
            </a:r>
            <a:r>
              <a:rPr lang="en-US" i="1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Komfo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Anokye Teaching Hospital, Kumasi, Ghana 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of Dentistry, Kwame Nkrumah University of Science and Technology (KNUST), Kumasi, Ghana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Oral Pathology, Radiology and Medicine, University of Iowa, Iowa City, IA, USA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Iowa Institute of Oral Health Research, University of Iowa, Iowa City, IA, USA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Child Health, Kwame Nkrumah University of Science and Technology (KNUST), Kumasi, Ghana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Orthodontics, University of Dundee, Dundee, UK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Human Genomic Research Institute, National Institutes of Health, Bethesda, MD, USA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Pediatrics, University of Iowa, Iowa City, IA, USA </a:t>
            </a:r>
            <a:r>
              <a:rPr lang="en-US" i="1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US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Surgery, Kwame Nkrumah University of Science and Technology (KNUST), Kumasi, Ghana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419FF3-947A-3A4A-DEC0-BEACA10A5399}"/>
              </a:ext>
            </a:extLst>
          </p:cNvPr>
          <p:cNvGrpSpPr/>
          <p:nvPr/>
        </p:nvGrpSpPr>
        <p:grpSpPr>
          <a:xfrm>
            <a:off x="12068321" y="9220001"/>
            <a:ext cx="18229116" cy="818012"/>
            <a:chOff x="9459220" y="22013343"/>
            <a:chExt cx="8889899" cy="643180"/>
          </a:xfrm>
        </p:grpSpPr>
        <p:sp>
          <p:nvSpPr>
            <p:cNvPr id="27" name="object 27"/>
            <p:cNvSpPr/>
            <p:nvPr/>
          </p:nvSpPr>
          <p:spPr>
            <a:xfrm>
              <a:off x="9459220" y="22013343"/>
              <a:ext cx="8889899" cy="643180"/>
            </a:xfrm>
            <a:custGeom>
              <a:avLst/>
              <a:gdLst/>
              <a:ahLst/>
              <a:cxnLst/>
              <a:rect l="l" t="t" r="r" b="b"/>
              <a:pathLst>
                <a:path w="2484120" h="183514">
                  <a:moveTo>
                    <a:pt x="2483830" y="0"/>
                  </a:moveTo>
                  <a:lnTo>
                    <a:pt x="0" y="0"/>
                  </a:lnTo>
                  <a:lnTo>
                    <a:pt x="0" y="183382"/>
                  </a:lnTo>
                  <a:lnTo>
                    <a:pt x="2483830" y="183382"/>
                  </a:lnTo>
                  <a:lnTo>
                    <a:pt x="2483830" y="0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1559775" y="22025033"/>
              <a:ext cx="4538790" cy="515820"/>
            </a:xfrm>
            <a:prstGeom prst="rect">
              <a:avLst/>
            </a:prstGeom>
          </p:spPr>
          <p:txBody>
            <a:bodyPr vert="horz" wrap="square" lIns="0" tIns="62312" rIns="0" bIns="0" rtlCol="0">
              <a:spAutoFit/>
            </a:bodyPr>
            <a:lstStyle/>
            <a:p>
              <a:pPr marL="2005513">
                <a:spcBef>
                  <a:spcPts val="492"/>
                </a:spcBef>
              </a:pPr>
              <a:r>
                <a:rPr sz="385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</a:t>
              </a:r>
              <a:r>
                <a:rPr sz="3854" b="1" spc="226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385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sz="3854" b="1" spc="21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3854" b="1" spc="-3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</a:t>
              </a:r>
              <a:endParaRPr sz="385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743903" y="34884519"/>
            <a:ext cx="14553534" cy="589905"/>
          </a:xfrm>
          <a:prstGeom prst="rect">
            <a:avLst/>
          </a:prstGeom>
          <a:solidFill>
            <a:srgbClr val="254061"/>
          </a:solidFill>
        </p:spPr>
        <p:txBody>
          <a:bodyPr vert="horz" wrap="square" lIns="0" tIns="0" rIns="0" bIns="0" rtlCol="0">
            <a:spAutoFit/>
          </a:bodyPr>
          <a:lstStyle/>
          <a:p>
            <a:pPr marL="469658" algn="ctr">
              <a:lnSpc>
                <a:spcPts val="4629"/>
              </a:lnSpc>
            </a:pPr>
            <a:r>
              <a:rPr sz="3854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3854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Recommendations</a:t>
            </a:r>
            <a:endParaRPr sz="385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710554" y="35646519"/>
            <a:ext cx="14335871" cy="3539485"/>
          </a:xfrm>
          <a:prstGeom prst="rect">
            <a:avLst/>
          </a:prstGeom>
        </p:spPr>
        <p:txBody>
          <a:bodyPr vert="horz" wrap="square" lIns="0" tIns="40059" rIns="0" bIns="0" rtlCol="0">
            <a:spAutoFit/>
          </a:bodyPr>
          <a:lstStyle/>
          <a:p>
            <a:pPr marL="249297" marR="17807" indent="-207009" algn="just">
              <a:spcBef>
                <a:spcPts val="317"/>
              </a:spcBef>
              <a:buFont typeface="Arial MT"/>
              <a:buChar char="•"/>
              <a:tabLst>
                <a:tab pos="253747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This study provides valuable insights into the genetic and genomic basis of PRS in a Ghanaian cohort and aid in genetic testing and counselling</a:t>
            </a:r>
          </a:p>
          <a:p>
            <a:pPr marL="249297" marR="17807" indent="-207009" algn="just">
              <a:spcBef>
                <a:spcPts val="317"/>
              </a:spcBef>
              <a:buFont typeface="Arial MT"/>
              <a:buChar char="•"/>
              <a:tabLst>
                <a:tab pos="253747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173" dirty="0" err="1">
                <a:latin typeface="Arial" panose="020B0604020202020204" pitchFamily="34" charset="0"/>
                <a:cs typeface="Arial" panose="020B0604020202020204" pitchFamily="34" charset="0"/>
              </a:rPr>
              <a:t>aetiology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 of PRS often involves various syndromes; among these are Stickler syndrome (Collagen genes),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Rubinstein-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Taybi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Syndrome (</a:t>
            </a:r>
            <a:r>
              <a:rPr lang="en-US" sz="3173" i="1" dirty="0">
                <a:latin typeface="Arial" panose="020B0604020202020204" pitchFamily="34" charset="0"/>
                <a:cs typeface="Arial" panose="020B0604020202020204" pitchFamily="34" charset="0"/>
              </a:rPr>
              <a:t>CREBBP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) and other syndromes (</a:t>
            </a:r>
            <a:r>
              <a:rPr lang="en-US" sz="3173" i="1" dirty="0">
                <a:latin typeface="Arial" panose="020B0604020202020204" pitchFamily="34" charset="0"/>
                <a:cs typeface="Arial" panose="020B0604020202020204" pitchFamily="34" charset="0"/>
              </a:rPr>
              <a:t>POLR1D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73" i="1" dirty="0">
                <a:latin typeface="Arial" panose="020B0604020202020204" pitchFamily="34" charset="0"/>
                <a:cs typeface="Arial" panose="020B0604020202020204" pitchFamily="34" charset="0"/>
              </a:rPr>
              <a:t>TBX3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73" i="1" dirty="0">
                <a:latin typeface="Arial" panose="020B0604020202020204" pitchFamily="34" charset="0"/>
                <a:cs typeface="Arial" panose="020B0604020202020204" pitchFamily="34" charset="0"/>
              </a:rPr>
              <a:t>PRDM9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9297" marR="17807" indent="-207009" algn="just">
              <a:spcBef>
                <a:spcPts val="317"/>
              </a:spcBef>
              <a:buFont typeface="Arial MT"/>
              <a:buChar char="•"/>
              <a:tabLst>
                <a:tab pos="253747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Functional studies are needed to confirm the significance of the identified genetic variants in the Ghanaian population and beyond.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2377658" y="7432734"/>
            <a:ext cx="17725210" cy="1619985"/>
          </a:xfrm>
          <a:prstGeom prst="rect">
            <a:avLst/>
          </a:prstGeom>
        </p:spPr>
        <p:txBody>
          <a:bodyPr vert="horz" wrap="square" lIns="0" tIns="40059" rIns="0" bIns="0" rtlCol="0">
            <a:spAutoFit/>
          </a:bodyPr>
          <a:lstStyle/>
          <a:p>
            <a:pPr marL="418463" marR="17807" indent="-376167" algn="just">
              <a:lnSpc>
                <a:spcPct val="105000"/>
              </a:lnSpc>
              <a:spcBef>
                <a:spcPts val="317"/>
              </a:spcBef>
              <a:buAutoNum type="arabicPeriod"/>
              <a:tabLst>
                <a:tab pos="422912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To detect and characterise rare genetic variants linked to PRS in Ghanaian cohort by using WES</a:t>
            </a:r>
          </a:p>
          <a:p>
            <a:pPr marL="418463" marR="17807" indent="-376167" algn="just">
              <a:lnSpc>
                <a:spcPct val="105000"/>
              </a:lnSpc>
              <a:spcBef>
                <a:spcPts val="317"/>
              </a:spcBef>
              <a:buAutoNum type="arabicPeriod"/>
              <a:tabLst>
                <a:tab pos="422912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To identify the various syndromes underlying PRS through clinical assessment &amp; WES data set</a:t>
            </a:r>
          </a:p>
          <a:p>
            <a:pPr marL="418463" marR="17807" indent="-376167" algn="just">
              <a:lnSpc>
                <a:spcPct val="105000"/>
              </a:lnSpc>
              <a:spcBef>
                <a:spcPts val="317"/>
              </a:spcBef>
              <a:buAutoNum type="arabicPeriod"/>
              <a:tabLst>
                <a:tab pos="422912" algn="l"/>
              </a:tabLst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To identify enriched pathways, hub genes and spatiotemporal expression patterns in PRS </a:t>
            </a:r>
          </a:p>
        </p:txBody>
      </p:sp>
      <p:sp>
        <p:nvSpPr>
          <p:cNvPr id="14" name="object 61">
            <a:extLst>
              <a:ext uri="{FF2B5EF4-FFF2-40B4-BE49-F238E27FC236}">
                <a16:creationId xmlns:a16="http://schemas.microsoft.com/office/drawing/2014/main" id="{D953715F-696C-7620-5D5E-BC1BA57CB140}"/>
              </a:ext>
            </a:extLst>
          </p:cNvPr>
          <p:cNvSpPr txBox="1"/>
          <p:nvPr/>
        </p:nvSpPr>
        <p:spPr>
          <a:xfrm>
            <a:off x="255275" y="15148719"/>
            <a:ext cx="11068361" cy="1543041"/>
          </a:xfrm>
          <a:prstGeom prst="rect">
            <a:avLst/>
          </a:prstGeom>
        </p:spPr>
        <p:txBody>
          <a:bodyPr vert="horz" wrap="square" lIns="0" tIns="40059" rIns="0" bIns="0" rtlCol="0">
            <a:spAutoFit/>
          </a:bodyPr>
          <a:lstStyle/>
          <a:p>
            <a:pPr marL="44517" marR="17807" algn="just">
              <a:lnSpc>
                <a:spcPct val="105400"/>
              </a:lnSpc>
              <a:spcBef>
                <a:spcPts val="317"/>
              </a:spcBef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There remains a substantial gap in understanding the genetic and genomic foundations of PRS, particularly within African populations, including Ghana</a:t>
            </a:r>
            <a:r>
              <a:rPr lang="en-US" sz="2102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16" name="object 61">
            <a:extLst>
              <a:ext uri="{FF2B5EF4-FFF2-40B4-BE49-F238E27FC236}">
                <a16:creationId xmlns:a16="http://schemas.microsoft.com/office/drawing/2014/main" id="{2B8A15D1-E07C-607E-AB55-0ED6CD02CAD2}"/>
              </a:ext>
            </a:extLst>
          </p:cNvPr>
          <p:cNvSpPr txBox="1"/>
          <p:nvPr/>
        </p:nvSpPr>
        <p:spPr>
          <a:xfrm>
            <a:off x="271856" y="7376319"/>
            <a:ext cx="11432410" cy="2618528"/>
          </a:xfrm>
          <a:prstGeom prst="rect">
            <a:avLst/>
          </a:prstGeom>
        </p:spPr>
        <p:txBody>
          <a:bodyPr vert="horz" wrap="square" lIns="0" tIns="40059" rIns="0" bIns="0" rtlCol="0">
            <a:spAutoFit/>
          </a:bodyPr>
          <a:lstStyle/>
          <a:p>
            <a:pPr marL="44517" marR="17807" algn="just">
              <a:lnSpc>
                <a:spcPct val="105400"/>
              </a:lnSpc>
              <a:spcBef>
                <a:spcPts val="317"/>
              </a:spcBef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Pierre Robin Sequence (PRS) is a clinically important subgroup of OFCs and one of the most common syndromes in individuals with CL/P.</a:t>
            </a:r>
          </a:p>
          <a:p>
            <a:pPr marL="44517" marR="17807" algn="just">
              <a:lnSpc>
                <a:spcPct val="105400"/>
              </a:lnSpc>
              <a:spcBef>
                <a:spcPts val="317"/>
              </a:spcBef>
            </a:pP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It is characterized by a triad of </a:t>
            </a:r>
            <a:r>
              <a:rPr lang="en-US" sz="3173" b="1" dirty="0">
                <a:latin typeface="Arial" panose="020B0604020202020204" pitchFamily="34" charset="0"/>
                <a:cs typeface="Arial" panose="020B0604020202020204" pitchFamily="34" charset="0"/>
              </a:rPr>
              <a:t>micrognathia, glossoptosis 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173" b="1" dirty="0">
                <a:latin typeface="Arial" panose="020B0604020202020204" pitchFamily="34" charset="0"/>
                <a:cs typeface="Arial" panose="020B0604020202020204" pitchFamily="34" charset="0"/>
              </a:rPr>
              <a:t>airway obstruction </a:t>
            </a:r>
            <a:r>
              <a:rPr lang="en-US" sz="3173" dirty="0">
                <a:latin typeface="Arial" panose="020B0604020202020204" pitchFamily="34" charset="0"/>
                <a:cs typeface="Arial" panose="020B0604020202020204" pitchFamily="34" charset="0"/>
              </a:rPr>
              <a:t>(and often </a:t>
            </a:r>
            <a:r>
              <a:rPr lang="en-US" sz="3173" b="1" dirty="0">
                <a:latin typeface="Arial" panose="020B0604020202020204" pitchFamily="34" charset="0"/>
                <a:cs typeface="Arial" panose="020B0604020202020204" pitchFamily="34" charset="0"/>
              </a:rPr>
              <a:t>cleft palate</a:t>
            </a:r>
            <a:r>
              <a:rPr lang="en-US" sz="3173" dirty="0">
                <a:latin typeface="Calibri"/>
                <a:cs typeface="Calibri"/>
              </a:rPr>
              <a:t>).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453710D-3508-E353-9C4E-459E5D896D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37" t="3506" r="4053" b="3525"/>
          <a:stretch/>
        </p:blipFill>
        <p:spPr>
          <a:xfrm>
            <a:off x="0" y="2025563"/>
            <a:ext cx="2178249" cy="883298"/>
          </a:xfrm>
          <a:prstGeom prst="rect">
            <a:avLst/>
          </a:prstGeom>
        </p:spPr>
      </p:pic>
      <p:sp>
        <p:nvSpPr>
          <p:cNvPr id="113" name="object 113"/>
          <p:cNvSpPr/>
          <p:nvPr/>
        </p:nvSpPr>
        <p:spPr>
          <a:xfrm>
            <a:off x="-1" y="42157482"/>
            <a:ext cx="30267276" cy="651837"/>
          </a:xfrm>
          <a:custGeom>
            <a:avLst/>
            <a:gdLst/>
            <a:ahLst/>
            <a:cxnLst/>
            <a:rect l="l" t="t" r="r" b="b"/>
            <a:pathLst>
              <a:path w="8640445" h="288290">
                <a:moveTo>
                  <a:pt x="8639937" y="0"/>
                </a:moveTo>
                <a:lnTo>
                  <a:pt x="0" y="0"/>
                </a:lnTo>
                <a:lnTo>
                  <a:pt x="0" y="288035"/>
                </a:lnTo>
                <a:lnTo>
                  <a:pt x="8639937" y="288035"/>
                </a:lnTo>
                <a:lnTo>
                  <a:pt x="8639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16031388" y="39913719"/>
            <a:ext cx="14113649" cy="1660774"/>
          </a:xfrm>
          <a:prstGeom prst="rect">
            <a:avLst/>
          </a:prstGeom>
        </p:spPr>
        <p:txBody>
          <a:bodyPr vert="horz" wrap="square" lIns="0" tIns="44512" rIns="0" bIns="0" rtlCol="0">
            <a:spAutoFit/>
          </a:bodyPr>
          <a:lstStyle/>
          <a:p>
            <a:pPr>
              <a:spcAft>
                <a:spcPts val="2804"/>
              </a:spcAft>
            </a:pPr>
            <a:r>
              <a:rPr lang="en-US" sz="15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Bütow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K.-W.,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Hoogendijk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C. F., &amp; Zwahlen, R. A. (2009). Pierre Robin sequence: Appearances and 25 years of experience with an innovative treatment protocol. </a:t>
            </a:r>
            <a:r>
              <a:rPr lang="en-US" sz="15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Pediatric Surgery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5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(11), 2112–2118. </a:t>
            </a:r>
            <a:b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Gowans,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J. J., Adeyemo, W. L., Eshete, M., Mossey, P. A., Busch, T., Aregbesola, B., Donkor, P., Arthur, F. K. N., Bello, S. A., Martinez, A., Li, M., Augustine-Akpan, E. A., Deressa, W., Twumasi, P.,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Olutayo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Deribew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Agbenorku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P., Oti, A. A., Braimah, R., …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Butali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(2016). Association Studies and Direct DNA Sequencing Implicate Genetic Susceptibility Loci in the Etiology of </a:t>
            </a:r>
            <a:r>
              <a:rPr lang="en-US" sz="15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Nonsyndromic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Orofacial Clefts in Sub-Saharan African Populations. Journal of Dental Research, 95(11), 1245–1.</a:t>
            </a:r>
            <a:b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5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Jakobsen,</a:t>
            </a:r>
            <a:r>
              <a:rPr lang="en-US" sz="15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P., Ullmann, R., Christensen, S. B., Jensen, K. E., Mølsted, K., Henriksen, K. F., Hansen, C., Knudsen, M. A., Larsen, L. A., Tommerup, N., &amp; Tümer, Z. (2007). Pierre Robin sequence may be caused by dysregulation of SOX9 and KCNJ2. Journal of Medical Genetics, 44(6), 381–386.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A3C98-63BE-4C91-9D0E-FEB461E7D5A4}"/>
              </a:ext>
            </a:extLst>
          </p:cNvPr>
          <p:cNvGrpSpPr/>
          <p:nvPr/>
        </p:nvGrpSpPr>
        <p:grpSpPr>
          <a:xfrm>
            <a:off x="731837" y="10424319"/>
            <a:ext cx="4744129" cy="4268536"/>
            <a:chOff x="692150" y="3574903"/>
            <a:chExt cx="1014806" cy="9264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0DA06E-3F9E-DD0B-D725-9407955BD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150" y="3574903"/>
              <a:ext cx="1014806" cy="926452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99E203-8B3A-E035-BE5D-DCA875F06E77}"/>
                </a:ext>
              </a:extLst>
            </p:cNvPr>
            <p:cNvSpPr/>
            <p:nvPr/>
          </p:nvSpPr>
          <p:spPr>
            <a:xfrm>
              <a:off x="1606550" y="3574903"/>
              <a:ext cx="100406" cy="46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9749E3A6-FF11-C296-CB6D-1E1B27446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3733" r="48816" b="22857"/>
          <a:stretch/>
        </p:blipFill>
        <p:spPr>
          <a:xfrm>
            <a:off x="7208837" y="10043319"/>
            <a:ext cx="3479396" cy="2577300"/>
          </a:xfrm>
          <a:prstGeom prst="rect">
            <a:avLst/>
          </a:prstGeom>
        </p:spPr>
      </p:pic>
      <p:pic>
        <p:nvPicPr>
          <p:cNvPr id="26" name="Picture 25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0C9E675A-3270-2FC1-8E72-DDE5BFC3B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3733" r="42832" b="22041"/>
          <a:stretch/>
        </p:blipFill>
        <p:spPr>
          <a:xfrm>
            <a:off x="7208837" y="12710319"/>
            <a:ext cx="3479396" cy="244579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-16345" y="6269100"/>
            <a:ext cx="11949582" cy="923567"/>
          </a:xfrm>
          <a:custGeom>
            <a:avLst/>
            <a:gdLst/>
            <a:ahLst/>
            <a:cxnLst/>
            <a:rect l="l" t="t" r="r" b="b"/>
            <a:pathLst>
              <a:path w="2482850" h="189230">
                <a:moveTo>
                  <a:pt x="2482542" y="0"/>
                </a:moveTo>
                <a:lnTo>
                  <a:pt x="0" y="0"/>
                </a:lnTo>
                <a:lnTo>
                  <a:pt x="0" y="188838"/>
                </a:lnTo>
                <a:lnTo>
                  <a:pt x="2482542" y="188838"/>
                </a:lnTo>
                <a:lnTo>
                  <a:pt x="2482542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29">
            <a:extLst>
              <a:ext uri="{FF2B5EF4-FFF2-40B4-BE49-F238E27FC236}">
                <a16:creationId xmlns:a16="http://schemas.microsoft.com/office/drawing/2014/main" id="{F0E65A03-C02F-3096-D9EF-2F2E4E4CD2E9}"/>
              </a:ext>
            </a:extLst>
          </p:cNvPr>
          <p:cNvSpPr txBox="1"/>
          <p:nvPr/>
        </p:nvSpPr>
        <p:spPr>
          <a:xfrm>
            <a:off x="1172223" y="6329709"/>
            <a:ext cx="7251840" cy="656033"/>
          </a:xfrm>
          <a:prstGeom prst="rect">
            <a:avLst/>
          </a:prstGeom>
        </p:spPr>
        <p:txBody>
          <a:bodyPr vert="horz" wrap="square" lIns="0" tIns="62312" rIns="0" bIns="0" rtlCol="0">
            <a:spAutoFit/>
          </a:bodyPr>
          <a:lstStyle/>
          <a:p>
            <a:pPr marL="2005513">
              <a:spcBef>
                <a:spcPts val="492"/>
              </a:spcBef>
            </a:pPr>
            <a:r>
              <a:rPr lang="en-US" sz="385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sz="385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055642-3F43-DBCD-D334-B9711748796B}"/>
              </a:ext>
            </a:extLst>
          </p:cNvPr>
          <p:cNvGrpSpPr/>
          <p:nvPr/>
        </p:nvGrpSpPr>
        <p:grpSpPr>
          <a:xfrm>
            <a:off x="-30163" y="17093183"/>
            <a:ext cx="30335535" cy="917292"/>
            <a:chOff x="11471651" y="6271672"/>
            <a:chExt cx="18846164" cy="917292"/>
          </a:xfrm>
        </p:grpSpPr>
        <p:sp>
          <p:nvSpPr>
            <p:cNvPr id="23" name="object 23"/>
            <p:cNvSpPr/>
            <p:nvPr/>
          </p:nvSpPr>
          <p:spPr>
            <a:xfrm>
              <a:off x="11471651" y="6271672"/>
              <a:ext cx="18846164" cy="917292"/>
            </a:xfrm>
            <a:custGeom>
              <a:avLst/>
              <a:gdLst/>
              <a:ahLst/>
              <a:cxnLst/>
              <a:rect l="l" t="t" r="r" b="b"/>
              <a:pathLst>
                <a:path w="6124575" h="179705">
                  <a:moveTo>
                    <a:pt x="6124282" y="0"/>
                  </a:moveTo>
                  <a:lnTo>
                    <a:pt x="0" y="0"/>
                  </a:lnTo>
                  <a:lnTo>
                    <a:pt x="0" y="179183"/>
                  </a:lnTo>
                  <a:lnTo>
                    <a:pt x="6124282" y="179183"/>
                  </a:lnTo>
                  <a:lnTo>
                    <a:pt x="6124282" y="0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8B929F18-F825-D0D9-E2F6-08E5B432CDB8}"/>
                </a:ext>
              </a:extLst>
            </p:cNvPr>
            <p:cNvSpPr txBox="1"/>
            <p:nvPr/>
          </p:nvSpPr>
          <p:spPr>
            <a:xfrm>
              <a:off x="17769596" y="6346429"/>
              <a:ext cx="8708767" cy="656032"/>
            </a:xfrm>
            <a:prstGeom prst="rect">
              <a:avLst/>
            </a:prstGeom>
          </p:spPr>
          <p:txBody>
            <a:bodyPr vert="horz" wrap="square" lIns="0" tIns="62312" rIns="0" bIns="0" rtlCol="0">
              <a:spAutoFit/>
            </a:bodyPr>
            <a:lstStyle/>
            <a:p>
              <a:pPr marL="2005513">
                <a:spcBef>
                  <a:spcPts val="492"/>
                </a:spcBef>
              </a:pPr>
              <a:r>
                <a:rPr lang="en-US" sz="385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and Discussion</a:t>
              </a:r>
              <a:endParaRPr sz="385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84FC7-B095-65BE-64DD-8EB016DC9096}"/>
              </a:ext>
            </a:extLst>
          </p:cNvPr>
          <p:cNvSpPr txBox="1"/>
          <p:nvPr/>
        </p:nvSpPr>
        <p:spPr>
          <a:xfrm>
            <a:off x="193682" y="18806319"/>
            <a:ext cx="15066393" cy="200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80" indent="-285780">
              <a:buFont typeface="Arial" panose="020B0604020202020204" pitchFamily="34" charset="0"/>
              <a:buChar char="•"/>
            </a:pPr>
            <a:r>
              <a:rPr lang="en-US" sz="3101" dirty="0"/>
              <a:t>Genes include; </a:t>
            </a:r>
          </a:p>
          <a:p>
            <a:pPr marL="285780" indent="-285780">
              <a:buFont typeface="Arial" panose="020B0604020202020204" pitchFamily="34" charset="0"/>
              <a:buChar char="•"/>
            </a:pPr>
            <a:r>
              <a:rPr lang="en-US" sz="3101" i="1" dirty="0"/>
              <a:t>HERC2, </a:t>
            </a:r>
            <a:r>
              <a:rPr lang="en-US" sz="3101" i="1" dirty="0">
                <a:highlight>
                  <a:srgbClr val="FF0000"/>
                </a:highlight>
              </a:rPr>
              <a:t>COL5A1, COL6A3, COL2A1</a:t>
            </a:r>
            <a:r>
              <a:rPr lang="en-US" sz="3101" i="1" dirty="0"/>
              <a:t>, </a:t>
            </a:r>
            <a:r>
              <a:rPr lang="en-US" sz="3101" i="1" dirty="0">
                <a:highlight>
                  <a:srgbClr val="0000FF"/>
                </a:highlight>
              </a:rPr>
              <a:t>CTNND2,</a:t>
            </a:r>
            <a:r>
              <a:rPr lang="en-US" sz="3101" i="1" dirty="0"/>
              <a:t> </a:t>
            </a:r>
            <a:r>
              <a:rPr lang="en-US" sz="3101" i="1" dirty="0">
                <a:highlight>
                  <a:srgbClr val="C0C0C0"/>
                </a:highlight>
              </a:rPr>
              <a:t>POLR1D</a:t>
            </a:r>
            <a:r>
              <a:rPr lang="en-US" sz="3101" i="1" dirty="0"/>
              <a:t>, </a:t>
            </a:r>
            <a:r>
              <a:rPr lang="en-US" sz="3101" i="1" dirty="0">
                <a:highlight>
                  <a:srgbClr val="00FF00"/>
                </a:highlight>
              </a:rPr>
              <a:t>MED13L,</a:t>
            </a:r>
            <a:r>
              <a:rPr lang="en-US" sz="3101" i="1" dirty="0"/>
              <a:t> PRDM9, ABC4, TBX3, </a:t>
            </a:r>
            <a:r>
              <a:rPr lang="en-US" sz="3101" i="1" dirty="0">
                <a:highlight>
                  <a:srgbClr val="FFFF00"/>
                </a:highlight>
              </a:rPr>
              <a:t>SATB2</a:t>
            </a:r>
            <a:r>
              <a:rPr lang="en-US" sz="3101" i="1" dirty="0"/>
              <a:t>, </a:t>
            </a:r>
            <a:r>
              <a:rPr lang="en-US" sz="3101" i="1" dirty="0">
                <a:highlight>
                  <a:srgbClr val="00FFFF"/>
                </a:highlight>
              </a:rPr>
              <a:t>CREBBP</a:t>
            </a:r>
            <a:r>
              <a:rPr lang="en-US" sz="3101" i="1" dirty="0"/>
              <a:t>, JARID2, AGRN</a:t>
            </a:r>
          </a:p>
          <a:p>
            <a:pPr marL="285780" indent="-285780">
              <a:buFont typeface="Arial" panose="020B0604020202020204" pitchFamily="34" charset="0"/>
              <a:buChar char="•"/>
            </a:pPr>
            <a:r>
              <a:rPr lang="en-US" sz="3101" i="1" dirty="0"/>
              <a:t>PIEZO2, DDX11, RUNX1, CD36, BMPER, ABCD4, ARVCF, MMUT, CA8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661CDC-F8C6-9325-8556-3F42974B54F0}"/>
              </a:ext>
            </a:extLst>
          </p:cNvPr>
          <p:cNvSpPr txBox="1"/>
          <p:nvPr/>
        </p:nvSpPr>
        <p:spPr>
          <a:xfrm>
            <a:off x="255275" y="20939919"/>
            <a:ext cx="1314863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/>
              <a:t>Table 1: Rare and Potentially pathogenic variants observed in 18 Ghanaian PRS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1E224-2E89-DEC1-9558-4DB0302B9D49}"/>
              </a:ext>
            </a:extLst>
          </p:cNvPr>
          <p:cNvSpPr txBox="1"/>
          <p:nvPr/>
        </p:nvSpPr>
        <p:spPr>
          <a:xfrm>
            <a:off x="13140351" y="42269649"/>
            <a:ext cx="14691518" cy="382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58757" tIns="29380" rIns="58757" bIns="29380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Funding: </a:t>
            </a:r>
            <a:r>
              <a:rPr lang="en-US" sz="21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IADR/Smile Train Cleft Research Award, 2023, and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</a:rPr>
              <a:t>K43DE029427</a:t>
            </a:r>
            <a:r>
              <a:rPr lang="en-GH" sz="2100" b="1" dirty="0"/>
              <a:t> by NIDCR/FIC/NIH, USA (LJJG)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B8024EC-C270-1450-6B30-DFCC3B9ED9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757" t="4199" r="586" b="3538"/>
          <a:stretch/>
        </p:blipFill>
        <p:spPr>
          <a:xfrm>
            <a:off x="255275" y="36485321"/>
            <a:ext cx="4819202" cy="496044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30A67B3-CAB7-6B2C-2386-FEFB3D110586}"/>
              </a:ext>
            </a:extLst>
          </p:cNvPr>
          <p:cNvSpPr txBox="1"/>
          <p:nvPr/>
        </p:nvSpPr>
        <p:spPr>
          <a:xfrm>
            <a:off x="284523" y="35036919"/>
            <a:ext cx="15297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1" b="1" dirty="0"/>
              <a:t>NB:</a:t>
            </a:r>
            <a:r>
              <a:rPr lang="en-US" sz="1601" dirty="0"/>
              <a:t> All these are canonical transcripts. All variants have MAF of less than 1%. </a:t>
            </a:r>
            <a:r>
              <a:rPr lang="en-US" sz="2500" b="1" dirty="0"/>
              <a:t>*</a:t>
            </a:r>
            <a:r>
              <a:rPr lang="en-US" sz="1601" dirty="0"/>
              <a:t> allele is also present in father      </a:t>
            </a:r>
            <a:r>
              <a:rPr lang="en-US" sz="1601" b="1" dirty="0"/>
              <a:t>#</a:t>
            </a:r>
            <a:r>
              <a:rPr lang="en-US" sz="1601" dirty="0"/>
              <a:t> allele is also present in mother</a:t>
            </a:r>
          </a:p>
        </p:txBody>
      </p:sp>
      <p:sp>
        <p:nvSpPr>
          <p:cNvPr id="71" name="object 34">
            <a:extLst>
              <a:ext uri="{FF2B5EF4-FFF2-40B4-BE49-F238E27FC236}">
                <a16:creationId xmlns:a16="http://schemas.microsoft.com/office/drawing/2014/main" id="{228DE71D-682A-ED98-4B18-C24FEE931FE7}"/>
              </a:ext>
            </a:extLst>
          </p:cNvPr>
          <p:cNvSpPr txBox="1"/>
          <p:nvPr/>
        </p:nvSpPr>
        <p:spPr>
          <a:xfrm>
            <a:off x="15743901" y="39380320"/>
            <a:ext cx="14553535" cy="560923"/>
          </a:xfrm>
          <a:prstGeom prst="rect">
            <a:avLst/>
          </a:prstGeom>
          <a:solidFill>
            <a:srgbClr val="254061"/>
          </a:solidFill>
        </p:spPr>
        <p:txBody>
          <a:bodyPr vert="horz" wrap="square" lIns="0" tIns="0" rIns="0" bIns="0" rtlCol="0">
            <a:spAutoFit/>
          </a:bodyPr>
          <a:lstStyle/>
          <a:p>
            <a:pPr marL="469658" algn="ctr">
              <a:lnSpc>
                <a:spcPts val="4629"/>
              </a:lnSpc>
            </a:pPr>
            <a:r>
              <a:rPr lang="en-US" sz="3501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endParaRPr sz="35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ECD08D-004B-26BC-E490-3539F5DC4588}"/>
              </a:ext>
            </a:extLst>
          </p:cNvPr>
          <p:cNvGrpSpPr/>
          <p:nvPr/>
        </p:nvGrpSpPr>
        <p:grpSpPr>
          <a:xfrm>
            <a:off x="12403222" y="10348119"/>
            <a:ext cx="10807615" cy="6506291"/>
            <a:chOff x="564536" y="136525"/>
            <a:chExt cx="10807615" cy="6506291"/>
          </a:xfrm>
        </p:grpSpPr>
        <p:graphicFrame>
          <p:nvGraphicFramePr>
            <p:cNvPr id="35" name="Diagram 34">
              <a:extLst>
                <a:ext uri="{FF2B5EF4-FFF2-40B4-BE49-F238E27FC236}">
                  <a16:creationId xmlns:a16="http://schemas.microsoft.com/office/drawing/2014/main" id="{48AEB0E1-3503-1664-9AC4-131C13E878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5795036"/>
                </p:ext>
              </p:extLst>
            </p:nvPr>
          </p:nvGraphicFramePr>
          <p:xfrm>
            <a:off x="564536" y="1224149"/>
            <a:ext cx="10789264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536116F-3D65-5466-0A31-B8CFE66BCB83}"/>
                </a:ext>
              </a:extLst>
            </p:cNvPr>
            <p:cNvGrpSpPr/>
            <p:nvPr/>
          </p:nvGrpSpPr>
          <p:grpSpPr>
            <a:xfrm>
              <a:off x="564536" y="136525"/>
              <a:ext cx="3884135" cy="1041135"/>
              <a:chOff x="0" y="2381"/>
              <a:chExt cx="3884135" cy="1041135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6D92A80-0A23-E732-6AA9-73D4208E32A9}"/>
                  </a:ext>
                </a:extLst>
              </p:cNvPr>
              <p:cNvSpPr/>
              <p:nvPr/>
            </p:nvSpPr>
            <p:spPr>
              <a:xfrm>
                <a:off x="0" y="2381"/>
                <a:ext cx="3884135" cy="1041135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: Rounded Corners 4">
                <a:extLst>
                  <a:ext uri="{FF2B5EF4-FFF2-40B4-BE49-F238E27FC236}">
                    <a16:creationId xmlns:a16="http://schemas.microsoft.com/office/drawing/2014/main" id="{E6064BD8-4540-7AB9-8FAD-AC1861A405F4}"/>
                  </a:ext>
                </a:extLst>
              </p:cNvPr>
              <p:cNvSpPr txBox="1"/>
              <p:nvPr/>
            </p:nvSpPr>
            <p:spPr>
              <a:xfrm>
                <a:off x="50824" y="53205"/>
                <a:ext cx="3782487" cy="939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53340" rIns="106680" bIns="53340" numCol="1" spcCol="1270" anchor="ctr" anchorCtr="0">
                <a:noAutofit/>
              </a:bodyPr>
              <a:lstStyle/>
              <a:p>
                <a:pPr algn="ctr" defTabSz="12446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Study design</a:t>
                </a:r>
                <a:endParaRPr lang="en-US" sz="28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A6FAB87-106D-5804-AB7E-DF55968A6284}"/>
                </a:ext>
              </a:extLst>
            </p:cNvPr>
            <p:cNvGrpSpPr/>
            <p:nvPr/>
          </p:nvGrpSpPr>
          <p:grpSpPr>
            <a:xfrm>
              <a:off x="4467023" y="235475"/>
              <a:ext cx="6905128" cy="832908"/>
              <a:chOff x="3884135" y="1199687"/>
              <a:chExt cx="6905128" cy="832908"/>
            </a:xfrm>
          </p:grpSpPr>
          <p:sp>
            <p:nvSpPr>
              <p:cNvPr id="43" name="Rectangle: Top Corners Rounded 42">
                <a:extLst>
                  <a:ext uri="{FF2B5EF4-FFF2-40B4-BE49-F238E27FC236}">
                    <a16:creationId xmlns:a16="http://schemas.microsoft.com/office/drawing/2014/main" id="{B2C8F13F-29F2-A1A5-0FC1-D2C12ABE7995}"/>
                  </a:ext>
                </a:extLst>
              </p:cNvPr>
              <p:cNvSpPr/>
              <p:nvPr/>
            </p:nvSpPr>
            <p:spPr>
              <a:xfrm rot="5400000">
                <a:off x="6920245" y="-1836423"/>
                <a:ext cx="832908" cy="6905128"/>
              </a:xfrm>
              <a:prstGeom prst="round2SameRect">
                <a:avLst/>
              </a:prstGeom>
            </p:spPr>
            <p:style>
              <a:lnRef idx="2">
                <a:schemeClr val="accent3">
                  <a:tint val="40000"/>
                  <a:alpha val="90000"/>
                  <a:hueOff val="1263789"/>
                  <a:satOff val="11176"/>
                  <a:lumOff val="1324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1263789"/>
                  <a:satOff val="11176"/>
                  <a:lumOff val="1324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1263789"/>
                  <a:satOff val="11176"/>
                  <a:lumOff val="132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: Top Corners Rounded 4">
                <a:extLst>
                  <a:ext uri="{FF2B5EF4-FFF2-40B4-BE49-F238E27FC236}">
                    <a16:creationId xmlns:a16="http://schemas.microsoft.com/office/drawing/2014/main" id="{09A5B312-509A-85D0-6EFD-2D46C40FD30B}"/>
                  </a:ext>
                </a:extLst>
              </p:cNvPr>
              <p:cNvSpPr txBox="1"/>
              <p:nvPr/>
            </p:nvSpPr>
            <p:spPr>
              <a:xfrm>
                <a:off x="3884136" y="1240345"/>
                <a:ext cx="6864469" cy="7515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marL="228612" lvl="1" indent="-228612" algn="l" defTabSz="88904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Family-based cross-sectional study involving </a:t>
                </a:r>
                <a:r>
                  <a:rPr lang="en-US" sz="2001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18 </a:t>
                </a:r>
                <a:r>
                  <a:rPr lang="en-US" sz="200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Ghanaian families (</a:t>
                </a:r>
                <a:r>
                  <a:rPr lang="en-US" sz="2001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case-parent trios or dyads</a:t>
                </a:r>
                <a:r>
                  <a:rPr lang="en-US" sz="200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90A12629-0C8F-CA98-28CD-CBECFADA6A3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6434" r="12093"/>
          <a:stretch/>
        </p:blipFill>
        <p:spPr>
          <a:xfrm>
            <a:off x="-30163" y="3014264"/>
            <a:ext cx="2208412" cy="313994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E2603C0-1B76-10EB-E5E8-9B84F11B22C1}"/>
              </a:ext>
            </a:extLst>
          </p:cNvPr>
          <p:cNvGrpSpPr/>
          <p:nvPr/>
        </p:nvGrpSpPr>
        <p:grpSpPr>
          <a:xfrm>
            <a:off x="122237" y="21473319"/>
            <a:ext cx="15248540" cy="13629389"/>
            <a:chOff x="12862719" y="9342437"/>
            <a:chExt cx="15248539" cy="1362938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1E7F439-CEF9-AB13-62D7-ADF161F33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862719" y="9342437"/>
              <a:ext cx="15210487" cy="771262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5373DC7-486A-95B9-A32F-F56473030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17231"/>
            <a:stretch/>
          </p:blipFill>
          <p:spPr>
            <a:xfrm>
              <a:off x="12862719" y="16982781"/>
              <a:ext cx="15248539" cy="5989045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BC651B4-EB61-A383-3BCC-AD0CE30ED718}"/>
              </a:ext>
            </a:extLst>
          </p:cNvPr>
          <p:cNvSpPr txBox="1"/>
          <p:nvPr/>
        </p:nvSpPr>
        <p:spPr>
          <a:xfrm>
            <a:off x="391864" y="35886437"/>
            <a:ext cx="149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B. Segregation analysis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8FB1A82-1339-8F70-6B82-E607AD8901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b="3892"/>
          <a:stretch/>
        </p:blipFill>
        <p:spPr>
          <a:xfrm>
            <a:off x="10022846" y="36485321"/>
            <a:ext cx="5008045" cy="502217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02D1522-EB42-3123-63FF-D0D790E12A5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9821" t="7695" b="1430"/>
          <a:stretch/>
        </p:blipFill>
        <p:spPr>
          <a:xfrm>
            <a:off x="4991844" y="36653271"/>
            <a:ext cx="5250938" cy="485911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6B6D46D-306F-3A55-1FBB-4DF7D5EAD831}"/>
              </a:ext>
            </a:extLst>
          </p:cNvPr>
          <p:cNvSpPr txBox="1"/>
          <p:nvPr/>
        </p:nvSpPr>
        <p:spPr>
          <a:xfrm>
            <a:off x="16229230" y="26237555"/>
            <a:ext cx="1339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D. Pathway enrichment and interactome analysis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A4D168F-79E9-F180-5231-2F8DB28F11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37" t="3506" r="4053" b="3525"/>
          <a:stretch/>
        </p:blipFill>
        <p:spPr>
          <a:xfrm>
            <a:off x="27867021" y="42155576"/>
            <a:ext cx="2430416" cy="6537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EA7174-B8B9-BD45-6D03-49F4FC52793A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27585" t="27461" r="41221" b="13823"/>
          <a:stretch>
            <a:fillRect/>
          </a:stretch>
        </p:blipFill>
        <p:spPr>
          <a:xfrm>
            <a:off x="23668037" y="10348119"/>
            <a:ext cx="6066610" cy="6423154"/>
          </a:xfrm>
          <a:prstGeom prst="rect">
            <a:avLst/>
          </a:prstGeom>
        </p:spPr>
      </p:pic>
      <p:sp>
        <p:nvSpPr>
          <p:cNvPr id="90" name="Half Frame 89">
            <a:extLst>
              <a:ext uri="{FF2B5EF4-FFF2-40B4-BE49-F238E27FC236}">
                <a16:creationId xmlns:a16="http://schemas.microsoft.com/office/drawing/2014/main" id="{FCBAD411-22D8-BB82-8896-1BC6CF43BBCD}"/>
              </a:ext>
            </a:extLst>
          </p:cNvPr>
          <p:cNvSpPr/>
          <p:nvPr/>
        </p:nvSpPr>
        <p:spPr>
          <a:xfrm>
            <a:off x="53264" y="7238515"/>
            <a:ext cx="533150" cy="852431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Half Frame 90">
            <a:extLst>
              <a:ext uri="{FF2B5EF4-FFF2-40B4-BE49-F238E27FC236}">
                <a16:creationId xmlns:a16="http://schemas.microsoft.com/office/drawing/2014/main" id="{D25F4A41-EFED-5685-21BB-4606F7F10646}"/>
              </a:ext>
            </a:extLst>
          </p:cNvPr>
          <p:cNvSpPr/>
          <p:nvPr/>
        </p:nvSpPr>
        <p:spPr>
          <a:xfrm rot="10800000">
            <a:off x="29468072" y="25213028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Half Frame 91">
            <a:extLst>
              <a:ext uri="{FF2B5EF4-FFF2-40B4-BE49-F238E27FC236}">
                <a16:creationId xmlns:a16="http://schemas.microsoft.com/office/drawing/2014/main" id="{40FCF8C7-5697-7783-1CA1-8DB0B7D5D701}"/>
              </a:ext>
            </a:extLst>
          </p:cNvPr>
          <p:cNvSpPr/>
          <p:nvPr/>
        </p:nvSpPr>
        <p:spPr>
          <a:xfrm>
            <a:off x="12148819" y="7285888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Half Frame 92">
            <a:extLst>
              <a:ext uri="{FF2B5EF4-FFF2-40B4-BE49-F238E27FC236}">
                <a16:creationId xmlns:a16="http://schemas.microsoft.com/office/drawing/2014/main" id="{02C6BB9C-FA16-EF94-9242-066E85684FE0}"/>
              </a:ext>
            </a:extLst>
          </p:cNvPr>
          <p:cNvSpPr/>
          <p:nvPr/>
        </p:nvSpPr>
        <p:spPr>
          <a:xfrm rot="10800000">
            <a:off x="29623285" y="8282815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Half Frame 93">
            <a:extLst>
              <a:ext uri="{FF2B5EF4-FFF2-40B4-BE49-F238E27FC236}">
                <a16:creationId xmlns:a16="http://schemas.microsoft.com/office/drawing/2014/main" id="{F2EA2D4E-462C-2123-A2F9-51879C68E23D}"/>
              </a:ext>
            </a:extLst>
          </p:cNvPr>
          <p:cNvSpPr/>
          <p:nvPr/>
        </p:nvSpPr>
        <p:spPr>
          <a:xfrm rot="10800000">
            <a:off x="29611638" y="16139319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Half Frame 94">
            <a:extLst>
              <a:ext uri="{FF2B5EF4-FFF2-40B4-BE49-F238E27FC236}">
                <a16:creationId xmlns:a16="http://schemas.microsoft.com/office/drawing/2014/main" id="{ABAED040-4D38-0E23-45E0-19D45EABF593}"/>
              </a:ext>
            </a:extLst>
          </p:cNvPr>
          <p:cNvSpPr/>
          <p:nvPr/>
        </p:nvSpPr>
        <p:spPr>
          <a:xfrm>
            <a:off x="12162087" y="10105288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8F961D8-591C-A3E9-F61D-CF6DBCD95580}"/>
              </a:ext>
            </a:extLst>
          </p:cNvPr>
          <p:cNvSpPr txBox="1"/>
          <p:nvPr/>
        </p:nvSpPr>
        <p:spPr>
          <a:xfrm>
            <a:off x="16087993" y="18237222"/>
            <a:ext cx="1306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Gene Expression Profiles in Craniofacial Tissues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54AE67-E082-6971-C9E9-D154A29FF3BE}"/>
              </a:ext>
            </a:extLst>
          </p:cNvPr>
          <p:cNvSpPr txBox="1"/>
          <p:nvPr/>
        </p:nvSpPr>
        <p:spPr>
          <a:xfrm>
            <a:off x="437961" y="18219697"/>
            <a:ext cx="1506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A. Identification of rare and potentially pathogenic variant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A4B281-CC09-E453-5CEC-D8EE37D26401}"/>
              </a:ext>
            </a:extLst>
          </p:cNvPr>
          <p:cNvGrpSpPr/>
          <p:nvPr/>
        </p:nvGrpSpPr>
        <p:grpSpPr>
          <a:xfrm>
            <a:off x="16199996" y="18866581"/>
            <a:ext cx="13464169" cy="6832534"/>
            <a:chOff x="0" y="0"/>
            <a:chExt cx="8780780" cy="377243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B2955A-9C82-69A0-63D3-6189D4A8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74" y="79804"/>
              <a:ext cx="304800" cy="258445"/>
            </a:xfrm>
            <a:prstGeom prst="rect">
              <a:avLst/>
            </a:prstGeom>
            <a:noFill/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7196D0AB-C891-0679-21A5-AFCBA92D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242" y="48913"/>
              <a:ext cx="304800" cy="258445"/>
            </a:xfrm>
            <a:prstGeom prst="rect">
              <a:avLst/>
            </a:prstGeom>
            <a:noFill/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655F58-25E1-B4E1-35CA-87921D09D2E9}"/>
                </a:ext>
              </a:extLst>
            </p:cNvPr>
            <p:cNvGrpSpPr/>
            <p:nvPr/>
          </p:nvGrpSpPr>
          <p:grpSpPr>
            <a:xfrm>
              <a:off x="0" y="0"/>
              <a:ext cx="8780780" cy="3772433"/>
              <a:chOff x="0" y="0"/>
              <a:chExt cx="8780780" cy="3772433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0E62A4E-187D-CFC8-BDEC-059038567D80}"/>
                  </a:ext>
                </a:extLst>
              </p:cNvPr>
              <p:cNvGrpSpPr/>
              <p:nvPr/>
            </p:nvGrpSpPr>
            <p:grpSpPr>
              <a:xfrm>
                <a:off x="0" y="0"/>
                <a:ext cx="8780780" cy="3772433"/>
                <a:chOff x="0" y="0"/>
                <a:chExt cx="8780780" cy="3772433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AE8269F-EB86-696D-D3BD-A2370CC37D26}"/>
                    </a:ext>
                  </a:extLst>
                </p:cNvPr>
                <p:cNvCxnSpPr/>
                <p:nvPr/>
              </p:nvCxnSpPr>
              <p:spPr>
                <a:xfrm>
                  <a:off x="5165008" y="3073"/>
                  <a:ext cx="0" cy="376936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0C4F5C5-10CD-D200-230F-AAEEFA6D0A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780780" cy="37666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86B77F1-325A-828E-5BB8-F0F72678FF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4180"/>
              <a:stretch>
                <a:fillRect/>
              </a:stretch>
            </p:blipFill>
            <p:spPr bwMode="auto">
              <a:xfrm>
                <a:off x="6027789" y="216924"/>
                <a:ext cx="2259965" cy="61150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0" name="Picture 109" descr="A screenshot of a video game&#10;&#10;AI-generated content may be incorrect.">
                <a:extLst>
                  <a:ext uri="{FF2B5EF4-FFF2-40B4-BE49-F238E27FC236}">
                    <a16:creationId xmlns:a16="http://schemas.microsoft.com/office/drawing/2014/main" id="{13BD5469-148C-1EAF-4B89-D530C5DE8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604" b="-130"/>
              <a:stretch>
                <a:fillRect/>
              </a:stretch>
            </p:blipFill>
            <p:spPr bwMode="auto">
              <a:xfrm>
                <a:off x="5246124" y="836357"/>
                <a:ext cx="3338830" cy="28790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9570B3C-13A6-9CC6-1075-F9D3B013D980}"/>
                </a:ext>
              </a:extLst>
            </p:cNvPr>
            <p:cNvGrpSpPr/>
            <p:nvPr/>
          </p:nvGrpSpPr>
          <p:grpSpPr>
            <a:xfrm>
              <a:off x="55090" y="394902"/>
              <a:ext cx="5040725" cy="3075497"/>
              <a:chOff x="115261" y="0"/>
              <a:chExt cx="5040725" cy="3075497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58569E9-164B-E4FC-66AC-8CD4C13B9D6C}"/>
                  </a:ext>
                </a:extLst>
              </p:cNvPr>
              <p:cNvCxnSpPr/>
              <p:nvPr/>
            </p:nvCxnSpPr>
            <p:spPr>
              <a:xfrm flipV="1">
                <a:off x="115261" y="7684"/>
                <a:ext cx="5032644" cy="12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EBAE6AA-BEF5-2215-C669-5D9CBD6702F0}"/>
                  </a:ext>
                </a:extLst>
              </p:cNvPr>
              <p:cNvCxnSpPr/>
              <p:nvPr/>
            </p:nvCxnSpPr>
            <p:spPr>
              <a:xfrm>
                <a:off x="5155986" y="0"/>
                <a:ext cx="0" cy="3072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93DA3EDE-42A9-D47C-A333-8825853237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" t="20885" r="34102" b="8887"/>
              <a:stretch>
                <a:fillRect/>
              </a:stretch>
            </p:blipFill>
            <p:spPr bwMode="auto">
              <a:xfrm>
                <a:off x="122944" y="23052"/>
                <a:ext cx="5015230" cy="305244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909A040-9F94-AC1D-168E-67A03F06A3C3}"/>
              </a:ext>
            </a:extLst>
          </p:cNvPr>
          <p:cNvGrpSpPr/>
          <p:nvPr/>
        </p:nvGrpSpPr>
        <p:grpSpPr>
          <a:xfrm>
            <a:off x="16010478" y="26848629"/>
            <a:ext cx="13675758" cy="7350090"/>
            <a:chOff x="16010478" y="26734151"/>
            <a:chExt cx="13675758" cy="735009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4D62932-36DC-ACD8-1302-4B1A5351C134}"/>
                </a:ext>
              </a:extLst>
            </p:cNvPr>
            <p:cNvGrpSpPr/>
            <p:nvPr/>
          </p:nvGrpSpPr>
          <p:grpSpPr>
            <a:xfrm>
              <a:off x="16010478" y="26734151"/>
              <a:ext cx="13675758" cy="7350090"/>
              <a:chOff x="1" y="0"/>
              <a:chExt cx="9494518" cy="4822414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21BBB70-903F-60B9-AF3B-05474500A73D}"/>
                  </a:ext>
                </a:extLst>
              </p:cNvPr>
              <p:cNvGrpSpPr/>
              <p:nvPr/>
            </p:nvGrpSpPr>
            <p:grpSpPr>
              <a:xfrm>
                <a:off x="1" y="0"/>
                <a:ext cx="9494518" cy="4822414"/>
                <a:chOff x="1" y="0"/>
                <a:chExt cx="9494518" cy="4822414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206442C1-8920-C5AB-8129-AE2529F60460}"/>
                    </a:ext>
                  </a:extLst>
                </p:cNvPr>
                <p:cNvGrpSpPr/>
                <p:nvPr/>
              </p:nvGrpSpPr>
              <p:grpSpPr>
                <a:xfrm>
                  <a:off x="1" y="0"/>
                  <a:ext cx="9494518" cy="4822414"/>
                  <a:chOff x="1" y="0"/>
                  <a:chExt cx="9494518" cy="4822414"/>
                </a:xfrm>
              </p:grpSpPr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A53150A7-A88B-628A-3020-EB2A26178B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746"/>
                  <a:stretch/>
                </p:blipFill>
                <p:spPr bwMode="auto">
                  <a:xfrm>
                    <a:off x="6938210" y="2213810"/>
                    <a:ext cx="1645920" cy="1083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1A8CE5D6-B9E2-CD7A-7F28-84EA908D0D47}"/>
                      </a:ext>
                    </a:extLst>
                  </p:cNvPr>
                  <p:cNvGrpSpPr/>
                  <p:nvPr/>
                </p:nvGrpSpPr>
                <p:grpSpPr>
                  <a:xfrm>
                    <a:off x="1" y="0"/>
                    <a:ext cx="9494518" cy="4822414"/>
                    <a:chOff x="1" y="0"/>
                    <a:chExt cx="9494518" cy="4822414"/>
                  </a:xfrm>
                </p:grpSpPr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055FAA88-C99D-4E52-C2C9-E880BFB936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" y="0"/>
                      <a:ext cx="9494518" cy="4822414"/>
                      <a:chOff x="1" y="0"/>
                      <a:chExt cx="9494518" cy="4822825"/>
                    </a:xfrm>
                  </p:grpSpPr>
                  <p:grpSp>
                    <p:nvGrpSpPr>
                      <p:cNvPr id="132" name="Group 131">
                        <a:extLst>
                          <a:ext uri="{FF2B5EF4-FFF2-40B4-BE49-F238E27FC236}">
                            <a16:creationId xmlns:a16="http://schemas.microsoft.com/office/drawing/2014/main" id="{80274B07-CEC2-EA9E-F3FE-E3590CEF10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" y="0"/>
                        <a:ext cx="9494518" cy="4822825"/>
                        <a:chOff x="1" y="0"/>
                        <a:chExt cx="9495142" cy="4822825"/>
                      </a:xfrm>
                    </p:grpSpPr>
                    <p:pic>
                      <p:nvPicPr>
                        <p:cNvPr id="134" name="Picture 133">
                          <a:extLst>
                            <a:ext uri="{FF2B5EF4-FFF2-40B4-BE49-F238E27FC236}">
                              <a16:creationId xmlns:a16="http://schemas.microsoft.com/office/drawing/2014/main" id="{A0BEF597-AC10-BF5F-E015-3AC51B0C25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279" y="60290"/>
                          <a:ext cx="304800" cy="289560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grpSp>
                      <p:nvGrpSpPr>
                        <p:cNvPr id="137" name="Group 136">
                          <a:extLst>
                            <a:ext uri="{FF2B5EF4-FFF2-40B4-BE49-F238E27FC236}">
                              <a16:creationId xmlns:a16="http://schemas.microsoft.com/office/drawing/2014/main" id="{921AF279-CE69-3258-F74A-8C671E9757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" y="0"/>
                          <a:ext cx="9495142" cy="4822825"/>
                          <a:chOff x="0" y="0"/>
                          <a:chExt cx="9495693" cy="4822825"/>
                        </a:xfrm>
                      </p:grpSpPr>
                      <p:pic>
                        <p:nvPicPr>
                          <p:cNvPr id="138" name="Picture 137">
                            <a:extLst>
                              <a:ext uri="{FF2B5EF4-FFF2-40B4-BE49-F238E27FC236}">
                                <a16:creationId xmlns:a16="http://schemas.microsoft.com/office/drawing/2014/main" id="{8687FB29-B0A0-0EC8-881E-79489906D35A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91719" y="2210637"/>
                            <a:ext cx="304800" cy="28956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grpSp>
                        <p:nvGrpSpPr>
                          <p:cNvPr id="139" name="Group 138">
                            <a:extLst>
                              <a:ext uri="{FF2B5EF4-FFF2-40B4-BE49-F238E27FC236}">
                                <a16:creationId xmlns:a16="http://schemas.microsoft.com/office/drawing/2014/main" id="{5EB5181D-F4C7-7172-85DC-97D69D85F49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0"/>
                            <a:ext cx="9495693" cy="4822825"/>
                            <a:chOff x="0" y="0"/>
                            <a:chExt cx="9495693" cy="4822825"/>
                          </a:xfrm>
                        </p:grpSpPr>
                        <p:pic>
                          <p:nvPicPr>
                            <p:cNvPr id="140" name="Picture 139">
                              <a:extLst>
                                <a:ext uri="{FF2B5EF4-FFF2-40B4-BE49-F238E27FC236}">
                                  <a16:creationId xmlns:a16="http://schemas.microsoft.com/office/drawing/2014/main" id="{0308D41D-8A27-8427-9485-32D0F888F550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41477" y="90435"/>
                              <a:ext cx="304800" cy="28956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grpSp>
                          <p:nvGrpSpPr>
                            <p:cNvPr id="141" name="Group 140">
                              <a:extLst>
                                <a:ext uri="{FF2B5EF4-FFF2-40B4-BE49-F238E27FC236}">
                                  <a16:creationId xmlns:a16="http://schemas.microsoft.com/office/drawing/2014/main" id="{FB481BD3-AF2A-8245-B2A9-3D05C0F072F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9495693" cy="4822825"/>
                              <a:chOff x="0" y="0"/>
                              <a:chExt cx="9495693" cy="4822825"/>
                            </a:xfrm>
                          </p:grpSpPr>
                          <p:pic>
                            <p:nvPicPr>
                              <p:cNvPr id="142" name="Picture 141">
                                <a:extLst>
                                  <a:ext uri="{FF2B5EF4-FFF2-40B4-BE49-F238E27FC236}">
                                    <a16:creationId xmlns:a16="http://schemas.microsoft.com/office/drawing/2014/main" id="{6F07E4AF-7F8E-4713-192F-6662BCD5EF9D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29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7195" r="7013"/>
                              <a:stretch/>
                            </p:blipFill>
                            <p:spPr bwMode="auto">
                              <a:xfrm>
                                <a:off x="6812782" y="100483"/>
                                <a:ext cx="2482850" cy="1974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53640926-AAD7-44D8-BBD7-CCE9431645EC}">
                                  <a14:shadowObscured xmlns:a14="http://schemas.microsoft.com/office/drawing/2010/main"/>
                                </a:ext>
                              </a:extLst>
                            </p:spPr>
                          </p:pic>
                          <p:grpSp>
                            <p:nvGrpSpPr>
                              <p:cNvPr id="143" name="Group 142">
                                <a:extLst>
                                  <a:ext uri="{FF2B5EF4-FFF2-40B4-BE49-F238E27FC236}">
                                    <a16:creationId xmlns:a16="http://schemas.microsoft.com/office/drawing/2014/main" id="{DC340889-3BA8-3D4F-7B93-0EA529BDE3B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9495693" cy="4822825"/>
                                <a:chOff x="0" y="0"/>
                                <a:chExt cx="9495693" cy="4822825"/>
                              </a:xfrm>
                            </p:grpSpPr>
                            <p:cxnSp>
                              <p:nvCxnSpPr>
                                <p:cNvPr id="144" name="Straight Connector 143">
                                  <a:extLst>
                                    <a:ext uri="{FF2B5EF4-FFF2-40B4-BE49-F238E27FC236}">
                                      <a16:creationId xmlns:a16="http://schemas.microsoft.com/office/drawing/2014/main" id="{6D368B42-FAFE-D412-A9A5-9DBA6ACA436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541477" y="0"/>
                                  <a:ext cx="0" cy="4822567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5" name="Straight Connector 144">
                                  <a:extLst>
                                    <a:ext uri="{FF2B5EF4-FFF2-40B4-BE49-F238E27FC236}">
                                      <a16:creationId xmlns:a16="http://schemas.microsoft.com/office/drawing/2014/main" id="{F5222D7E-02D2-38A1-5AC6-FDFEFB20C0E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3195376" y="0"/>
                                  <a:ext cx="0" cy="482282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6" name="Straight Connector 145">
                                  <a:extLst>
                                    <a:ext uri="{FF2B5EF4-FFF2-40B4-BE49-F238E27FC236}">
                                      <a16:creationId xmlns:a16="http://schemas.microsoft.com/office/drawing/2014/main" id="{9A3E8BEB-7F90-B922-D513-6CBBB2C56AD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541477" y="2160395"/>
                                  <a:ext cx="2934119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7" name="Straight Connector 146">
                                  <a:extLst>
                                    <a:ext uri="{FF2B5EF4-FFF2-40B4-BE49-F238E27FC236}">
                                      <a16:creationId xmlns:a16="http://schemas.microsoft.com/office/drawing/2014/main" id="{60C6E122-B986-5A47-2C74-EE00968A56B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48" y="10048"/>
                                  <a:ext cx="0" cy="4812519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8" name="Straight Connector 147">
                                  <a:extLst>
                                    <a:ext uri="{FF2B5EF4-FFF2-40B4-BE49-F238E27FC236}">
                                      <a16:creationId xmlns:a16="http://schemas.microsoft.com/office/drawing/2014/main" id="{2CBAD12F-53D8-C2FB-7D58-E7D0ED3EF2A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561574" y="3356149"/>
                                  <a:ext cx="2934119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9" name="Straight Connector 148">
                                  <a:extLst>
                                    <a:ext uri="{FF2B5EF4-FFF2-40B4-BE49-F238E27FC236}">
                                      <a16:creationId xmlns:a16="http://schemas.microsoft.com/office/drawing/2014/main" id="{A528776B-1FF7-492D-D851-96940CCB73B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48" y="10048"/>
                                  <a:ext cx="9485226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0" name="Straight Connector 149">
                                  <a:extLst>
                                    <a:ext uri="{FF2B5EF4-FFF2-40B4-BE49-F238E27FC236}">
                                      <a16:creationId xmlns:a16="http://schemas.microsoft.com/office/drawing/2014/main" id="{F182B4EB-CC53-035B-5568-2C4A0F37A87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0" y="4813160"/>
                                  <a:ext cx="9484995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1" name="Straight Connector 150">
                                  <a:extLst>
                                    <a:ext uri="{FF2B5EF4-FFF2-40B4-BE49-F238E27FC236}">
                                      <a16:creationId xmlns:a16="http://schemas.microsoft.com/office/drawing/2014/main" id="{E779624F-656F-B2F5-52C2-3E5EB2C58C5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9485644" y="20096"/>
                                  <a:ext cx="0" cy="4793064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3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2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</p:grpSp>
                  </p:grpSp>
                  <p:pic>
                    <p:nvPicPr>
                      <p:cNvPr id="133" name="Picture 132">
                        <a:extLst>
                          <a:ext uri="{FF2B5EF4-FFF2-40B4-BE49-F238E27FC236}">
                            <a16:creationId xmlns:a16="http://schemas.microsoft.com/office/drawing/2014/main" id="{1BD6C9D6-9044-8EFB-5330-38273E401F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0" y="33151"/>
                        <a:ext cx="304165" cy="289560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131" name="Picture 130">
                      <a:extLst>
                        <a:ext uri="{FF2B5EF4-FFF2-40B4-BE49-F238E27FC236}">
                          <a16:creationId xmlns:a16="http://schemas.microsoft.com/office/drawing/2014/main" id="{ACC4BCE5-7878-F6C6-A7B0-5B2A0152B8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9289"/>
                    <a:stretch/>
                  </p:blipFill>
                  <p:spPr bwMode="auto">
                    <a:xfrm>
                      <a:off x="72189" y="272716"/>
                      <a:ext cx="3056890" cy="3392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</p:grpSp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4237CACE-3F8F-D298-67D6-C3DD9A1066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047" t="10802" b="27317"/>
                <a:stretch>
                  <a:fillRect/>
                </a:stretch>
              </p:blipFill>
              <p:spPr bwMode="auto">
                <a:xfrm>
                  <a:off x="6934200" y="3489960"/>
                  <a:ext cx="2405380" cy="1231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119" name="Picture 118" descr="A screenshot of a computer&#10;&#10;AI-generated content may be incorrect.">
                <a:extLst>
                  <a:ext uri="{FF2B5EF4-FFF2-40B4-BE49-F238E27FC236}">
                    <a16:creationId xmlns:a16="http://schemas.microsoft.com/office/drawing/2014/main" id="{15BA9493-6B3C-4140-2965-5B3256DC6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509" y="331839"/>
                <a:ext cx="3130550" cy="43732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9D36A72-CF1A-E74C-1396-66C847696680}"/>
                </a:ext>
              </a:extLst>
            </p:cNvPr>
            <p:cNvGrpSpPr/>
            <p:nvPr/>
          </p:nvGrpSpPr>
          <p:grpSpPr>
            <a:xfrm>
              <a:off x="16113488" y="28712086"/>
              <a:ext cx="4343400" cy="3287266"/>
              <a:chOff x="16113488" y="28712086"/>
              <a:chExt cx="4343400" cy="3287266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A3B9DC5-3C96-E50D-8494-852FDBBB2CC2}"/>
                  </a:ext>
                </a:extLst>
              </p:cNvPr>
              <p:cNvSpPr/>
              <p:nvPr/>
            </p:nvSpPr>
            <p:spPr>
              <a:xfrm>
                <a:off x="16113488" y="29093289"/>
                <a:ext cx="4343400" cy="762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949553C2-1604-4A25-4008-7448AED38A6C}"/>
                  </a:ext>
                </a:extLst>
              </p:cNvPr>
              <p:cNvSpPr/>
              <p:nvPr/>
            </p:nvSpPr>
            <p:spPr>
              <a:xfrm>
                <a:off x="16113488" y="29402570"/>
                <a:ext cx="4343400" cy="22722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7533AB4-5E98-A026-1E6D-5A9E619D5A04}"/>
                  </a:ext>
                </a:extLst>
              </p:cNvPr>
              <p:cNvSpPr/>
              <p:nvPr/>
            </p:nvSpPr>
            <p:spPr>
              <a:xfrm>
                <a:off x="16113488" y="30246443"/>
                <a:ext cx="4343400" cy="293296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DA6F822-55B7-866D-33E6-DAC9A9CC1C6E}"/>
                  </a:ext>
                </a:extLst>
              </p:cNvPr>
              <p:cNvSpPr/>
              <p:nvPr/>
            </p:nvSpPr>
            <p:spPr>
              <a:xfrm>
                <a:off x="16113488" y="30083918"/>
                <a:ext cx="4343400" cy="762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3112108-4953-3EEF-7D28-EA428CBF8DCB}"/>
                  </a:ext>
                </a:extLst>
              </p:cNvPr>
              <p:cNvSpPr/>
              <p:nvPr/>
            </p:nvSpPr>
            <p:spPr>
              <a:xfrm>
                <a:off x="16113488" y="29245136"/>
                <a:ext cx="4343400" cy="762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1E7FE23-C11B-3030-9703-8CA654141D20}"/>
                  </a:ext>
                </a:extLst>
              </p:cNvPr>
              <p:cNvSpPr/>
              <p:nvPr/>
            </p:nvSpPr>
            <p:spPr>
              <a:xfrm>
                <a:off x="16113488" y="28712086"/>
                <a:ext cx="4343400" cy="155074"/>
              </a:xfrm>
              <a:prstGeom prst="rect">
                <a:avLst/>
              </a:prstGeom>
              <a:solidFill>
                <a:srgbClr val="00B050">
                  <a:alpha val="10000"/>
                </a:srgbClr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A011260-41F4-D6C0-580F-84D6312CA651}"/>
                  </a:ext>
                </a:extLst>
              </p:cNvPr>
              <p:cNvSpPr/>
              <p:nvPr/>
            </p:nvSpPr>
            <p:spPr>
              <a:xfrm>
                <a:off x="16113488" y="29627831"/>
                <a:ext cx="4343400" cy="76200"/>
              </a:xfrm>
              <a:prstGeom prst="rect">
                <a:avLst/>
              </a:prstGeom>
              <a:solidFill>
                <a:srgbClr val="00B050">
                  <a:alpha val="10000"/>
                </a:srgbClr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CA7F83A-2197-8F68-6B1A-826CB0B79405}"/>
                  </a:ext>
                </a:extLst>
              </p:cNvPr>
              <p:cNvSpPr/>
              <p:nvPr/>
            </p:nvSpPr>
            <p:spPr>
              <a:xfrm>
                <a:off x="16113488" y="29932623"/>
                <a:ext cx="4343400" cy="76200"/>
              </a:xfrm>
              <a:prstGeom prst="rect">
                <a:avLst/>
              </a:prstGeom>
              <a:solidFill>
                <a:srgbClr val="00B050">
                  <a:alpha val="10000"/>
                </a:srgbClr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F854B96-8D02-4C40-DB4F-0253AF70DF81}"/>
                  </a:ext>
                </a:extLst>
              </p:cNvPr>
              <p:cNvSpPr/>
              <p:nvPr/>
            </p:nvSpPr>
            <p:spPr>
              <a:xfrm>
                <a:off x="16113488" y="30769719"/>
                <a:ext cx="4343400" cy="149196"/>
              </a:xfrm>
              <a:prstGeom prst="rect">
                <a:avLst/>
              </a:prstGeom>
              <a:solidFill>
                <a:srgbClr val="00B050">
                  <a:alpha val="10000"/>
                </a:srgbClr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B3884C2-9248-FB26-AC56-0E3F5571B79A}"/>
                  </a:ext>
                </a:extLst>
              </p:cNvPr>
              <p:cNvSpPr/>
              <p:nvPr/>
            </p:nvSpPr>
            <p:spPr>
              <a:xfrm>
                <a:off x="16113488" y="31074768"/>
                <a:ext cx="4343400" cy="228673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33DAB76-4637-36F0-D528-16171352EA3E}"/>
                  </a:ext>
                </a:extLst>
              </p:cNvPr>
              <p:cNvSpPr/>
              <p:nvPr/>
            </p:nvSpPr>
            <p:spPr>
              <a:xfrm>
                <a:off x="16113488" y="31533406"/>
                <a:ext cx="4343400" cy="76200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C9A54A8-10EA-C30D-D78D-82E359ED024C}"/>
                  </a:ext>
                </a:extLst>
              </p:cNvPr>
              <p:cNvSpPr/>
              <p:nvPr/>
            </p:nvSpPr>
            <p:spPr>
              <a:xfrm>
                <a:off x="16113488" y="31923152"/>
                <a:ext cx="4343400" cy="76200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0062E26E-F1B4-26FD-275E-430A92BE9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5545169" y="31950219"/>
              <a:ext cx="487722" cy="438950"/>
            </a:xfrm>
            <a:prstGeom prst="rect">
              <a:avLst/>
            </a:prstGeom>
          </p:spPr>
        </p:pic>
      </p:grpSp>
      <p:sp>
        <p:nvSpPr>
          <p:cNvPr id="174" name="object 34">
            <a:extLst>
              <a:ext uri="{FF2B5EF4-FFF2-40B4-BE49-F238E27FC236}">
                <a16:creationId xmlns:a16="http://schemas.microsoft.com/office/drawing/2014/main" id="{715973D1-3527-D287-AF3B-3C548E48B0CC}"/>
              </a:ext>
            </a:extLst>
          </p:cNvPr>
          <p:cNvSpPr txBox="1"/>
          <p:nvPr/>
        </p:nvSpPr>
        <p:spPr>
          <a:xfrm>
            <a:off x="15743487" y="41552348"/>
            <a:ext cx="4656360" cy="524182"/>
          </a:xfrm>
          <a:prstGeom prst="rect">
            <a:avLst/>
          </a:prstGeom>
          <a:solidFill>
            <a:srgbClr val="254061"/>
          </a:solidFill>
        </p:spPr>
        <p:txBody>
          <a:bodyPr vert="horz" wrap="square" lIns="0" tIns="0" rIns="0" bIns="0" rtlCol="0">
            <a:spAutoFit/>
          </a:bodyPr>
          <a:lstStyle/>
          <a:p>
            <a:pPr marL="469658" algn="ctr">
              <a:lnSpc>
                <a:spcPts val="4629"/>
              </a:lnSpc>
            </a:pPr>
            <a:r>
              <a:rPr lang="en-US" sz="28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Half Frame 174">
            <a:extLst>
              <a:ext uri="{FF2B5EF4-FFF2-40B4-BE49-F238E27FC236}">
                <a16:creationId xmlns:a16="http://schemas.microsoft.com/office/drawing/2014/main" id="{B8DC1BD8-F9EE-D653-BC1D-EA9ABB34F271}"/>
              </a:ext>
            </a:extLst>
          </p:cNvPr>
          <p:cNvSpPr/>
          <p:nvPr/>
        </p:nvSpPr>
        <p:spPr>
          <a:xfrm rot="10800000">
            <a:off x="15057687" y="34503519"/>
            <a:ext cx="533150" cy="852431"/>
          </a:xfrm>
          <a:prstGeom prst="halfFram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6" name="Half Frame 175">
            <a:extLst>
              <a:ext uri="{FF2B5EF4-FFF2-40B4-BE49-F238E27FC236}">
                <a16:creationId xmlns:a16="http://schemas.microsoft.com/office/drawing/2014/main" id="{4900E14E-E4A5-11D6-37AB-9135F4AB824F}"/>
              </a:ext>
            </a:extLst>
          </p:cNvPr>
          <p:cNvSpPr/>
          <p:nvPr/>
        </p:nvSpPr>
        <p:spPr>
          <a:xfrm rot="10800000">
            <a:off x="11476036" y="16139319"/>
            <a:ext cx="533150" cy="852431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7" name="Half Frame 176">
            <a:extLst>
              <a:ext uri="{FF2B5EF4-FFF2-40B4-BE49-F238E27FC236}">
                <a16:creationId xmlns:a16="http://schemas.microsoft.com/office/drawing/2014/main" id="{01A4FB68-4A9C-986D-3BB8-33D3D58AEE1C}"/>
              </a:ext>
            </a:extLst>
          </p:cNvPr>
          <p:cNvSpPr/>
          <p:nvPr/>
        </p:nvSpPr>
        <p:spPr>
          <a:xfrm rot="10800000">
            <a:off x="29459238" y="33651088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8" name="Half Frame 177">
            <a:extLst>
              <a:ext uri="{FF2B5EF4-FFF2-40B4-BE49-F238E27FC236}">
                <a16:creationId xmlns:a16="http://schemas.microsoft.com/office/drawing/2014/main" id="{AFA28124-73C8-EE4D-94E9-ABCBDC0CAFDA}"/>
              </a:ext>
            </a:extLst>
          </p:cNvPr>
          <p:cNvSpPr/>
          <p:nvPr/>
        </p:nvSpPr>
        <p:spPr>
          <a:xfrm rot="10800000">
            <a:off x="15048467" y="41194888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9" name="Half Frame 178">
            <a:extLst>
              <a:ext uri="{FF2B5EF4-FFF2-40B4-BE49-F238E27FC236}">
                <a16:creationId xmlns:a16="http://schemas.microsoft.com/office/drawing/2014/main" id="{743AA423-03A2-E8A9-EF68-65FA27CBF573}"/>
              </a:ext>
            </a:extLst>
          </p:cNvPr>
          <p:cNvSpPr/>
          <p:nvPr/>
        </p:nvSpPr>
        <p:spPr>
          <a:xfrm rot="10800000">
            <a:off x="29623285" y="38465919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0" name="Half Frame 179">
            <a:extLst>
              <a:ext uri="{FF2B5EF4-FFF2-40B4-BE49-F238E27FC236}">
                <a16:creationId xmlns:a16="http://schemas.microsoft.com/office/drawing/2014/main" id="{154BE1B5-FC87-7C07-BBA7-6317740894B0}"/>
              </a:ext>
            </a:extLst>
          </p:cNvPr>
          <p:cNvSpPr/>
          <p:nvPr/>
        </p:nvSpPr>
        <p:spPr>
          <a:xfrm>
            <a:off x="99998" y="18106288"/>
            <a:ext cx="533150" cy="852431"/>
          </a:xfrm>
          <a:prstGeom prst="halfFram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1" name="Half Frame 180">
            <a:extLst>
              <a:ext uri="{FF2B5EF4-FFF2-40B4-BE49-F238E27FC236}">
                <a16:creationId xmlns:a16="http://schemas.microsoft.com/office/drawing/2014/main" id="{FB785CAC-6335-6C0A-C58E-220C5EDEC5BF}"/>
              </a:ext>
            </a:extLst>
          </p:cNvPr>
          <p:cNvSpPr/>
          <p:nvPr/>
        </p:nvSpPr>
        <p:spPr>
          <a:xfrm>
            <a:off x="15743487" y="18120519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2" name="Half Frame 181">
            <a:extLst>
              <a:ext uri="{FF2B5EF4-FFF2-40B4-BE49-F238E27FC236}">
                <a16:creationId xmlns:a16="http://schemas.microsoft.com/office/drawing/2014/main" id="{EDF7B376-42ED-B363-549A-CC8FE805126A}"/>
              </a:ext>
            </a:extLst>
          </p:cNvPr>
          <p:cNvSpPr/>
          <p:nvPr/>
        </p:nvSpPr>
        <p:spPr>
          <a:xfrm>
            <a:off x="15819687" y="26197719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Half Frame 182">
            <a:extLst>
              <a:ext uri="{FF2B5EF4-FFF2-40B4-BE49-F238E27FC236}">
                <a16:creationId xmlns:a16="http://schemas.microsoft.com/office/drawing/2014/main" id="{A19E6734-0267-F30F-9658-7E1F9002B49C}"/>
              </a:ext>
            </a:extLst>
          </p:cNvPr>
          <p:cNvSpPr/>
          <p:nvPr/>
        </p:nvSpPr>
        <p:spPr>
          <a:xfrm>
            <a:off x="15494148" y="35517284"/>
            <a:ext cx="533150" cy="852431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" name="Half Frame 183">
            <a:extLst>
              <a:ext uri="{FF2B5EF4-FFF2-40B4-BE49-F238E27FC236}">
                <a16:creationId xmlns:a16="http://schemas.microsoft.com/office/drawing/2014/main" id="{46A8E7A0-E611-3116-91CB-943214859FFA}"/>
              </a:ext>
            </a:extLst>
          </p:cNvPr>
          <p:cNvSpPr/>
          <p:nvPr/>
        </p:nvSpPr>
        <p:spPr>
          <a:xfrm>
            <a:off x="46037" y="35708488"/>
            <a:ext cx="533150" cy="852431"/>
          </a:xfrm>
          <a:prstGeom prst="halfFram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object 82">
            <a:extLst>
              <a:ext uri="{FF2B5EF4-FFF2-40B4-BE49-F238E27FC236}">
                <a16:creationId xmlns:a16="http://schemas.microsoft.com/office/drawing/2014/main" id="{B4ACD665-6856-958A-C2A0-496747D414CF}"/>
              </a:ext>
            </a:extLst>
          </p:cNvPr>
          <p:cNvSpPr txBox="1"/>
          <p:nvPr/>
        </p:nvSpPr>
        <p:spPr>
          <a:xfrm>
            <a:off x="20417423" y="41513919"/>
            <a:ext cx="9880013" cy="598945"/>
          </a:xfrm>
          <a:prstGeom prst="rect">
            <a:avLst/>
          </a:prstGeom>
        </p:spPr>
        <p:txBody>
          <a:bodyPr vert="horz" wrap="square" lIns="0" tIns="44512" rIns="0" bIns="0" rtlCol="0">
            <a:spAutoFit/>
          </a:bodyPr>
          <a:lstStyle/>
          <a:p>
            <a:pPr>
              <a:spcAft>
                <a:spcPts val="2804"/>
              </a:spcAft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sincerely thank the study Participants, all the member of the cleft-craniofacial team at the National Cleft Care Center (NCCC), </a:t>
            </a:r>
            <a:r>
              <a:rPr lang="en-US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Komfo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Anokye Teaching Hospital (KATH)</a:t>
            </a: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C80D400-FD96-1CF0-93A5-9EC83794D9DA}"/>
              </a:ext>
            </a:extLst>
          </p:cNvPr>
          <p:cNvSpPr txBox="1"/>
          <p:nvPr/>
        </p:nvSpPr>
        <p:spPr>
          <a:xfrm>
            <a:off x="16082007" y="25735926"/>
            <a:ext cx="135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2: Expression Profiles of Candidate Genes in Craniofacial Tissues During Early Mouse Embryogenesis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400FF70-28E2-4A93-6B26-37AACFF5150A}"/>
              </a:ext>
            </a:extLst>
          </p:cNvPr>
          <p:cNvSpPr txBox="1"/>
          <p:nvPr/>
        </p:nvSpPr>
        <p:spPr>
          <a:xfrm>
            <a:off x="16048037" y="34255809"/>
            <a:ext cx="135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3: Pathway enrichment and interactome analysis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4C06290-72A4-5269-F577-D78F81105D14}"/>
              </a:ext>
            </a:extLst>
          </p:cNvPr>
          <p:cNvSpPr txBox="1"/>
          <p:nvPr/>
        </p:nvSpPr>
        <p:spPr>
          <a:xfrm>
            <a:off x="193682" y="41618668"/>
            <a:ext cx="135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 1: Pedigrees of some selected families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</TotalTime>
  <Words>1055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MT</vt:lpstr>
      <vt:lpstr>Calibri</vt:lpstr>
      <vt:lpstr>Calibri Light</vt:lpstr>
      <vt:lpstr>Office Theme</vt:lpstr>
      <vt:lpstr>Genomic Architecture of Pierre Robin Sequence in Africans with Orofacial Clefts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Christian Opoku Asamoah</cp:lastModifiedBy>
  <cp:revision>114</cp:revision>
  <dcterms:created xsi:type="dcterms:W3CDTF">2024-11-11T11:15:28Z</dcterms:created>
  <dcterms:modified xsi:type="dcterms:W3CDTF">2025-11-09T22:30:47Z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2023-02-17T00:00:00Z</vt:filetime>
  </property>
  <property fmtid="{D5CDD505-2E9C-101B-9397-08002B2CF9AE}" pid="3" name="Producer">
    <vt:lpwstr>tFPDF 1.32</vt:lpwstr>
  </property>
  <property fmtid="{D5CDD505-2E9C-101B-9397-08002B2CF9AE}" pid="4" name="LastSaved">
    <vt:filetime>2023-02-17T00:00:00Z</vt:filetime>
  </property>
</Properties>
</file>