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8803600" cy="36009263"/>
  <p:notesSz cx="6858000" cy="9144000"/>
  <p:defaultTextStyle>
    <a:defPPr>
      <a:defRPr lang="en-US"/>
    </a:defPPr>
    <a:lvl1pPr marL="0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566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132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699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265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7831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398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0964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2531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A5CEEB6-62C1-4BD8-A2D7-7DF356ADB34E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42">
          <p15:clr>
            <a:srgbClr val="A4A3A4"/>
          </p15:clr>
        </p15:guide>
        <p15:guide id="2" pos="9073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DAE4B1-FDC4-FE5A-CEAF-A9D9BF9D1BEA}" name="Collins Appiah" initials="CA" userId="bd4de5e32b71887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008E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010" autoAdjust="0"/>
  </p:normalViewPr>
  <p:slideViewPr>
    <p:cSldViewPr snapToGrid="0" snapToObjects="1">
      <p:cViewPr>
        <p:scale>
          <a:sx n="28" d="100"/>
          <a:sy n="28" d="100"/>
        </p:scale>
        <p:origin x="24" y="88"/>
      </p:cViewPr>
      <p:guideLst>
        <p:guide orient="horz" pos="11342"/>
        <p:guide pos="90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CAD4-DFE5-4BB7-BFDC-A385636C6539}" type="datetimeFigureOut">
              <a:rPr lang="en-GH" smtClean="0"/>
              <a:t>30/10/2025</a:t>
            </a:fld>
            <a:endParaRPr lang="en-G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1143000"/>
            <a:ext cx="2466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33D55-C1D1-48C5-B9A6-A1E65AB9EF2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23265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33D55-C1D1-48C5-B9A6-A1E65AB9EF2D}" type="slidenum">
              <a:rPr lang="en-GH" smtClean="0"/>
              <a:t>1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51267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11186214"/>
            <a:ext cx="24483061" cy="7718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1" y="20405250"/>
            <a:ext cx="20162520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7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2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043"/>
            <a:ext cx="6480810" cy="307245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0" y="1442043"/>
            <a:ext cx="18962370" cy="3072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6" y="23139288"/>
            <a:ext cx="24483061" cy="7151840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6" y="15262265"/>
            <a:ext cx="24483061" cy="7877024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56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13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69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2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783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39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096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253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2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0" y="8402165"/>
            <a:ext cx="12721590" cy="23764449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0" y="8402165"/>
            <a:ext cx="12721590" cy="23764449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8060409"/>
            <a:ext cx="12726592" cy="335919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566" indent="0">
              <a:buNone/>
              <a:defRPr sz="8100" b="1"/>
            </a:lvl2pPr>
            <a:lvl3pPr marL="3703132" indent="0">
              <a:buNone/>
              <a:defRPr sz="7300" b="1"/>
            </a:lvl3pPr>
            <a:lvl4pPr marL="5554699" indent="0">
              <a:buNone/>
              <a:defRPr sz="6500" b="1"/>
            </a:lvl4pPr>
            <a:lvl5pPr marL="7406265" indent="0">
              <a:buNone/>
              <a:defRPr sz="6500" b="1"/>
            </a:lvl5pPr>
            <a:lvl6pPr marL="9257831" indent="0">
              <a:buNone/>
              <a:defRPr sz="6500" b="1"/>
            </a:lvl6pPr>
            <a:lvl7pPr marL="11109398" indent="0">
              <a:buNone/>
              <a:defRPr sz="6500" b="1"/>
            </a:lvl7pPr>
            <a:lvl8pPr marL="12960964" indent="0">
              <a:buNone/>
              <a:defRPr sz="6500" b="1"/>
            </a:lvl8pPr>
            <a:lvl9pPr marL="14812531" indent="0">
              <a:buNone/>
              <a:defRPr sz="6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1" y="11419605"/>
            <a:ext cx="12726592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1" y="8060409"/>
            <a:ext cx="12731591" cy="335919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566" indent="0">
              <a:buNone/>
              <a:defRPr sz="8100" b="1"/>
            </a:lvl2pPr>
            <a:lvl3pPr marL="3703132" indent="0">
              <a:buNone/>
              <a:defRPr sz="7300" b="1"/>
            </a:lvl3pPr>
            <a:lvl4pPr marL="5554699" indent="0">
              <a:buNone/>
              <a:defRPr sz="6500" b="1"/>
            </a:lvl4pPr>
            <a:lvl5pPr marL="7406265" indent="0">
              <a:buNone/>
              <a:defRPr sz="6500" b="1"/>
            </a:lvl5pPr>
            <a:lvl6pPr marL="9257831" indent="0">
              <a:buNone/>
              <a:defRPr sz="6500" b="1"/>
            </a:lvl6pPr>
            <a:lvl7pPr marL="11109398" indent="0">
              <a:buNone/>
              <a:defRPr sz="6500" b="1"/>
            </a:lvl7pPr>
            <a:lvl8pPr marL="12960964" indent="0">
              <a:buNone/>
              <a:defRPr sz="6500" b="1"/>
            </a:lvl8pPr>
            <a:lvl9pPr marL="14812531" indent="0">
              <a:buNone/>
              <a:defRPr sz="6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1" y="11419605"/>
            <a:ext cx="12731591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7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3" y="1433702"/>
            <a:ext cx="9476186" cy="6101570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7" y="1433705"/>
            <a:ext cx="16102013" cy="30732908"/>
          </a:xfrm>
        </p:spPr>
        <p:txBody>
          <a:bodyPr/>
          <a:lstStyle>
            <a:lvl1pPr>
              <a:defRPr sz="131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3" y="7535275"/>
            <a:ext cx="9476186" cy="24631339"/>
          </a:xfrm>
        </p:spPr>
        <p:txBody>
          <a:bodyPr/>
          <a:lstStyle>
            <a:lvl1pPr marL="0" indent="0">
              <a:buNone/>
              <a:defRPr sz="5700"/>
            </a:lvl1pPr>
            <a:lvl2pPr marL="1851566" indent="0">
              <a:buNone/>
              <a:defRPr sz="5000"/>
            </a:lvl2pPr>
            <a:lvl3pPr marL="3703132" indent="0">
              <a:buNone/>
              <a:defRPr sz="4100"/>
            </a:lvl3pPr>
            <a:lvl4pPr marL="5554699" indent="0">
              <a:buNone/>
              <a:defRPr sz="3600"/>
            </a:lvl4pPr>
            <a:lvl5pPr marL="7406265" indent="0">
              <a:buNone/>
              <a:defRPr sz="3600"/>
            </a:lvl5pPr>
            <a:lvl6pPr marL="9257831" indent="0">
              <a:buNone/>
              <a:defRPr sz="3600"/>
            </a:lvl6pPr>
            <a:lvl7pPr marL="11109398" indent="0">
              <a:buNone/>
              <a:defRPr sz="3600"/>
            </a:lvl7pPr>
            <a:lvl8pPr marL="12960964" indent="0">
              <a:buNone/>
              <a:defRPr sz="3600"/>
            </a:lvl8pPr>
            <a:lvl9pPr marL="14812531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6" y="25206484"/>
            <a:ext cx="17282160" cy="2975768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6" y="3217494"/>
            <a:ext cx="17282160" cy="21605558"/>
          </a:xfrm>
        </p:spPr>
        <p:txBody>
          <a:bodyPr/>
          <a:lstStyle>
            <a:lvl1pPr marL="0" indent="0">
              <a:buNone/>
              <a:defRPr sz="13100"/>
            </a:lvl1pPr>
            <a:lvl2pPr marL="1851566" indent="0">
              <a:buNone/>
              <a:defRPr sz="11300"/>
            </a:lvl2pPr>
            <a:lvl3pPr marL="3703132" indent="0">
              <a:buNone/>
              <a:defRPr sz="9700"/>
            </a:lvl3pPr>
            <a:lvl4pPr marL="5554699" indent="0">
              <a:buNone/>
              <a:defRPr sz="8100"/>
            </a:lvl4pPr>
            <a:lvl5pPr marL="7406265" indent="0">
              <a:buNone/>
              <a:defRPr sz="8100"/>
            </a:lvl5pPr>
            <a:lvl6pPr marL="9257831" indent="0">
              <a:buNone/>
              <a:defRPr sz="8100"/>
            </a:lvl6pPr>
            <a:lvl7pPr marL="11109398" indent="0">
              <a:buNone/>
              <a:defRPr sz="8100"/>
            </a:lvl7pPr>
            <a:lvl8pPr marL="12960964" indent="0">
              <a:buNone/>
              <a:defRPr sz="8100"/>
            </a:lvl8pPr>
            <a:lvl9pPr marL="14812531" indent="0">
              <a:buNone/>
              <a:defRPr sz="8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6" y="28182253"/>
            <a:ext cx="17282160" cy="4226084"/>
          </a:xfrm>
        </p:spPr>
        <p:txBody>
          <a:bodyPr/>
          <a:lstStyle>
            <a:lvl1pPr marL="0" indent="0">
              <a:buNone/>
              <a:defRPr sz="5700"/>
            </a:lvl1pPr>
            <a:lvl2pPr marL="1851566" indent="0">
              <a:buNone/>
              <a:defRPr sz="5000"/>
            </a:lvl2pPr>
            <a:lvl3pPr marL="3703132" indent="0">
              <a:buNone/>
              <a:defRPr sz="4100"/>
            </a:lvl3pPr>
            <a:lvl4pPr marL="5554699" indent="0">
              <a:buNone/>
              <a:defRPr sz="3600"/>
            </a:lvl4pPr>
            <a:lvl5pPr marL="7406265" indent="0">
              <a:buNone/>
              <a:defRPr sz="3600"/>
            </a:lvl5pPr>
            <a:lvl6pPr marL="9257831" indent="0">
              <a:buNone/>
              <a:defRPr sz="3600"/>
            </a:lvl6pPr>
            <a:lvl7pPr marL="11109398" indent="0">
              <a:buNone/>
              <a:defRPr sz="3600"/>
            </a:lvl7pPr>
            <a:lvl8pPr marL="12960964" indent="0">
              <a:buNone/>
              <a:defRPr sz="3600"/>
            </a:lvl8pPr>
            <a:lvl9pPr marL="14812531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3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1" y="1442040"/>
            <a:ext cx="25923240" cy="6001544"/>
          </a:xfrm>
          <a:prstGeom prst="rect">
            <a:avLst/>
          </a:prstGeom>
        </p:spPr>
        <p:txBody>
          <a:bodyPr vert="horz" lIns="370313" tIns="185157" rIns="370313" bIns="18515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8402165"/>
            <a:ext cx="25923240" cy="23764449"/>
          </a:xfrm>
          <a:prstGeom prst="rect">
            <a:avLst/>
          </a:prstGeom>
        </p:spPr>
        <p:txBody>
          <a:bodyPr vert="horz" lIns="370313" tIns="185157" rIns="370313" bIns="1851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58A4-0899-EC46-861B-345FD095F41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1" y="33375255"/>
            <a:ext cx="91211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1566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675" indent="-1388675" algn="l" defTabSz="1851566" rtl="0" eaLnBrk="1" latinLnBrk="0" hangingPunct="1">
        <a:spcBef>
          <a:spcPct val="20000"/>
        </a:spcBef>
        <a:buFont typeface="Arial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796" indent="-1157229" algn="l" defTabSz="1851566" rtl="0" eaLnBrk="1" latinLnBrk="0" hangingPunct="1">
        <a:spcBef>
          <a:spcPct val="20000"/>
        </a:spcBef>
        <a:buFont typeface="Arial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8916" indent="-925784" algn="l" defTabSz="1851566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482" indent="-925784" algn="l" defTabSz="1851566" rtl="0" eaLnBrk="1" latinLnBrk="0" hangingPunct="1">
        <a:spcBef>
          <a:spcPct val="20000"/>
        </a:spcBef>
        <a:buFont typeface="Arial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048" indent="-925784" algn="l" defTabSz="1851566" rtl="0" eaLnBrk="1" latinLnBrk="0" hangingPunct="1">
        <a:spcBef>
          <a:spcPct val="20000"/>
        </a:spcBef>
        <a:buFont typeface="Arial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3615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180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6747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8314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566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132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699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265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7831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398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964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2531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iabetesatlas.org/resources/idf-diabetes-atlas-2025/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appiah.cos@knust.edu.gh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emf"/><Relationship Id="rId10" Type="http://schemas.openxmlformats.org/officeDocument/2006/relationships/image" Target="../media/image5.png"/><Relationship Id="rId4" Type="http://schemas.openxmlformats.org/officeDocument/2006/relationships/image" Target="../media/image2.emf"/><Relationship Id="rId9" Type="http://schemas.openxmlformats.org/officeDocument/2006/relationships/hyperlink" Target="https://openknowledge.fao.org/items/445c9d27-b396-4126-96c9-50b335364d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63635ED8-B0C9-56D4-EF20-D4E6C107A6A0}"/>
              </a:ext>
            </a:extLst>
          </p:cNvPr>
          <p:cNvSpPr/>
          <p:nvPr/>
        </p:nvSpPr>
        <p:spPr>
          <a:xfrm>
            <a:off x="-22330" y="35296845"/>
            <a:ext cx="28825929" cy="684709"/>
          </a:xfrm>
          <a:prstGeom prst="rect">
            <a:avLst/>
          </a:prstGeom>
          <a:solidFill>
            <a:srgbClr val="008E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-39388"/>
            <a:ext cx="28867102" cy="5279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57" y="44055"/>
            <a:ext cx="2971800" cy="3403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200400" y="58418"/>
            <a:ext cx="25552689" cy="2576375"/>
          </a:xfrm>
          <a:prstGeom prst="rect">
            <a:avLst/>
          </a:prstGeom>
        </p:spPr>
        <p:txBody>
          <a:bodyPr vert="horz" lIns="370313" tIns="185157" rIns="370313" bIns="185157" rtlCol="0" anchor="ctr">
            <a:noAutofit/>
          </a:bodyPr>
          <a:lstStyle>
            <a:lvl1pPr algn="ctr" defTabSz="1851566" rtl="0" eaLnBrk="1" latinLnBrk="0" hangingPunct="1">
              <a:spcBef>
                <a:spcPct val="0"/>
              </a:spcBef>
              <a:buNone/>
              <a:defRPr sz="1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BETWEEEN FOOD SECURITY, PSYCHOSOCIAL STRESS AND GLYCAEMIC STATUS IN INDIVIDUALS LIVING WITH TYPE 2 DIABETES ATTENDING AN OUTPATIENT CLINIC IN THE TAFO MUNICIPALITY, KUMASI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48758" y="2167451"/>
            <a:ext cx="21865556" cy="1020846"/>
          </a:xfrm>
          <a:prstGeom prst="rect">
            <a:avLst/>
          </a:prstGeom>
        </p:spPr>
        <p:txBody>
          <a:bodyPr vert="horz" lIns="370313" tIns="185157" rIns="370313" bIns="185157" rtlCol="0" anchor="ctr">
            <a:noAutofit/>
          </a:bodyPr>
          <a:lstStyle>
            <a:lvl1pPr algn="ctr" defTabSz="1851566" rtl="0" eaLnBrk="1" latinLnBrk="0" hangingPunct="1">
              <a:spcBef>
                <a:spcPct val="0"/>
              </a:spcBef>
              <a:buNone/>
              <a:defRPr sz="1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848734" y="3082784"/>
            <a:ext cx="25012018" cy="257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Biochemistry and Biotechnology, Kwame Nkrumah University of Science and Technology, Kumasi,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Ghana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3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5890" y="35316681"/>
            <a:ext cx="5537200" cy="6731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FBF44B5-6CC0-8F9F-E9F0-4287B65156D1}"/>
              </a:ext>
            </a:extLst>
          </p:cNvPr>
          <p:cNvSpPr txBox="1"/>
          <p:nvPr/>
        </p:nvSpPr>
        <p:spPr>
          <a:xfrm>
            <a:off x="13258800" y="34699074"/>
            <a:ext cx="184731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75E944-B684-9F31-6B1D-2BC462D10838}"/>
              </a:ext>
            </a:extLst>
          </p:cNvPr>
          <p:cNvSpPr txBox="1"/>
          <p:nvPr/>
        </p:nvSpPr>
        <p:spPr>
          <a:xfrm>
            <a:off x="44452" y="35246046"/>
            <a:ext cx="160729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FE777-680C-A639-A910-3A91DFD592C1}"/>
              </a:ext>
            </a:extLst>
          </p:cNvPr>
          <p:cNvSpPr txBox="1"/>
          <p:nvPr/>
        </p:nvSpPr>
        <p:spPr>
          <a:xfrm>
            <a:off x="3820887" y="4587048"/>
            <a:ext cx="1506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*Corresponding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uthor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email: </a:t>
            </a:r>
            <a:r>
              <a:rPr lang="en-US" sz="36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caappiah.cos@knust.edu.gh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925B2B2-1C7F-5664-A3C3-36134EA74C0B}"/>
              </a:ext>
            </a:extLst>
          </p:cNvPr>
          <p:cNvSpPr txBox="1"/>
          <p:nvPr/>
        </p:nvSpPr>
        <p:spPr>
          <a:xfrm>
            <a:off x="-11160" y="5254525"/>
            <a:ext cx="995177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9D6C060-3D5E-0A32-E5E2-CFC0C1EA30AD}"/>
              </a:ext>
            </a:extLst>
          </p:cNvPr>
          <p:cNvSpPr txBox="1"/>
          <p:nvPr/>
        </p:nvSpPr>
        <p:spPr>
          <a:xfrm>
            <a:off x="9749647" y="5337968"/>
            <a:ext cx="89820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8DC5B87-E237-AB20-2B63-CEDAAE86EF26}"/>
              </a:ext>
            </a:extLst>
          </p:cNvPr>
          <p:cNvSpPr txBox="1"/>
          <p:nvPr/>
        </p:nvSpPr>
        <p:spPr>
          <a:xfrm>
            <a:off x="19106111" y="-437186"/>
            <a:ext cx="962884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0" name="object 28">
            <a:extLst>
              <a:ext uri="{FF2B5EF4-FFF2-40B4-BE49-F238E27FC236}">
                <a16:creationId xmlns:a16="http://schemas.microsoft.com/office/drawing/2014/main" id="{87B845E3-DFB9-DDD8-D946-0A32B5F85F9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22330" y="5256622"/>
            <a:ext cx="9387215" cy="1260640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6C332E11-78D4-3C1E-792A-88A01489C2FF}"/>
              </a:ext>
            </a:extLst>
          </p:cNvPr>
          <p:cNvSpPr txBox="1"/>
          <p:nvPr/>
        </p:nvSpPr>
        <p:spPr>
          <a:xfrm>
            <a:off x="44451" y="5258689"/>
            <a:ext cx="93204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lang="en-US" sz="6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object 29">
            <a:extLst>
              <a:ext uri="{FF2B5EF4-FFF2-40B4-BE49-F238E27FC236}">
                <a16:creationId xmlns:a16="http://schemas.microsoft.com/office/drawing/2014/main" id="{54A95F39-537B-3B1F-8E0A-8A9AAB845FD1}"/>
              </a:ext>
            </a:extLst>
          </p:cNvPr>
          <p:cNvSpPr txBox="1"/>
          <p:nvPr/>
        </p:nvSpPr>
        <p:spPr>
          <a:xfrm>
            <a:off x="171507" y="6627217"/>
            <a:ext cx="9380863" cy="4364656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1115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2 diabetes (T2D) is a chronic disorder characterized by insulin resistance and impaired insulin production.</a:t>
            </a:r>
          </a:p>
          <a:p>
            <a:pPr marL="457200" indent="-457200">
              <a:lnSpc>
                <a:spcPct val="100000"/>
              </a:lnSpc>
              <a:spcBef>
                <a:spcPts val="1115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Globally, 589 million adults are living with diabetes, of which over 90% have Type 2 diabetes (IDF, 2025).</a:t>
            </a:r>
          </a:p>
          <a:p>
            <a:pPr marL="457200" indent="-457200">
              <a:lnSpc>
                <a:spcPct val="100000"/>
              </a:lnSpc>
              <a:spcBef>
                <a:spcPts val="1115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security and psychosocial stress could impact glycemic control in people with type 2 diabetes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(FAO,2023)</a:t>
            </a:r>
          </a:p>
        </p:txBody>
      </p:sp>
      <p:pic>
        <p:nvPicPr>
          <p:cNvPr id="168" name="object 28">
            <a:extLst>
              <a:ext uri="{FF2B5EF4-FFF2-40B4-BE49-F238E27FC236}">
                <a16:creationId xmlns:a16="http://schemas.microsoft.com/office/drawing/2014/main" id="{B36230CF-69B7-2C68-2357-1577639BFD6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8475" y="11067601"/>
            <a:ext cx="9387215" cy="1099093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54839C23-5613-F612-B7CB-5E54B50948A4}"/>
              </a:ext>
            </a:extLst>
          </p:cNvPr>
          <p:cNvSpPr txBox="1"/>
          <p:nvPr/>
        </p:nvSpPr>
        <p:spPr>
          <a:xfrm>
            <a:off x="481875" y="11134468"/>
            <a:ext cx="93204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lang="en-US" sz="6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 &amp;OBJECTIVES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object 29">
            <a:extLst>
              <a:ext uri="{FF2B5EF4-FFF2-40B4-BE49-F238E27FC236}">
                <a16:creationId xmlns:a16="http://schemas.microsoft.com/office/drawing/2014/main" id="{C4C18C40-7E9F-FE8F-41E1-0AA806D5C9A7}"/>
              </a:ext>
            </a:extLst>
          </p:cNvPr>
          <p:cNvSpPr txBox="1"/>
          <p:nvPr/>
        </p:nvSpPr>
        <p:spPr>
          <a:xfrm>
            <a:off x="217298" y="12209393"/>
            <a:ext cx="9380863" cy="7391126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1115"/>
              </a:spcBef>
              <a:buFont typeface="Wingdings" panose="05000000000000000000" pitchFamily="2" charset="2"/>
              <a:buChar char="v"/>
            </a:pPr>
            <a:r>
              <a:rPr lang="en-US" sz="32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en-US" sz="3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To assess the relationship between food security, glycaemic status, lipid profile, and lifestyle factors among individuals living with </a:t>
            </a: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type 2 diabetes (ILWT2D)</a:t>
            </a:r>
            <a:r>
              <a:rPr lang="en-US" sz="3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1115"/>
              </a:spcBef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  <a:p>
            <a:pPr marL="514350" indent="-514350">
              <a:lnSpc>
                <a:spcPct val="100000"/>
              </a:lnSpc>
              <a:spcBef>
                <a:spcPts val="1115"/>
              </a:spcBef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dietary intake, food security status,</a:t>
            </a:r>
          </a:p>
          <a:p>
            <a:pPr>
              <a:lnSpc>
                <a:spcPct val="100000"/>
              </a:lnSpc>
              <a:spcBef>
                <a:spcPts val="1115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psychosocial stress levels among ILWT2D.</a:t>
            </a:r>
          </a:p>
          <a:p>
            <a:pPr>
              <a:lnSpc>
                <a:spcPct val="100000"/>
              </a:lnSpc>
              <a:spcBef>
                <a:spcPts val="1115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To determine Blood glucose level (FBS, HbA1c) and</a:t>
            </a:r>
          </a:p>
          <a:p>
            <a:pPr>
              <a:lnSpc>
                <a:spcPct val="100000"/>
              </a:lnSpc>
              <a:spcBef>
                <a:spcPts val="1115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lipid profile (LDL, HDL, triglycerides, total cholesterol) among the ILWT2D.</a:t>
            </a:r>
          </a:p>
          <a:p>
            <a:pPr>
              <a:lnSpc>
                <a:spcPct val="100000"/>
              </a:lnSpc>
              <a:spcBef>
                <a:spcPts val="1115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To determine the relationship between food security, psychosocial stress, physical activity, glycaemic control and lipid profiles in the ILWT2D.</a:t>
            </a:r>
          </a:p>
        </p:txBody>
      </p:sp>
      <p:pic>
        <p:nvPicPr>
          <p:cNvPr id="175" name="object 28">
            <a:extLst>
              <a:ext uri="{FF2B5EF4-FFF2-40B4-BE49-F238E27FC236}">
                <a16:creationId xmlns:a16="http://schemas.microsoft.com/office/drawing/2014/main" id="{17CC7FC6-9150-7426-AB18-1272A6955E3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59" y="19615232"/>
            <a:ext cx="9387215" cy="1254382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00CCD77E-677A-484D-42A2-B2217CB9D6B1}"/>
              </a:ext>
            </a:extLst>
          </p:cNvPr>
          <p:cNvSpPr txBox="1"/>
          <p:nvPr/>
        </p:nvSpPr>
        <p:spPr>
          <a:xfrm>
            <a:off x="571143" y="19870751"/>
            <a:ext cx="89599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177" name="Shape 2">
            <a:extLst>
              <a:ext uri="{FF2B5EF4-FFF2-40B4-BE49-F238E27FC236}">
                <a16:creationId xmlns:a16="http://schemas.microsoft.com/office/drawing/2014/main" id="{1C9EDBDA-74E6-368A-FAA6-6E735A596021}"/>
              </a:ext>
            </a:extLst>
          </p:cNvPr>
          <p:cNvSpPr/>
          <p:nvPr/>
        </p:nvSpPr>
        <p:spPr>
          <a:xfrm>
            <a:off x="218884" y="21020334"/>
            <a:ext cx="9217928" cy="261337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  <a:alpha val="95000"/>
            </a:schemeClr>
          </a:solidFill>
          <a:ln w="15240">
            <a:solidFill>
              <a:srgbClr val="F8ECD3"/>
            </a:solidFill>
            <a:prstDash val="solid"/>
          </a:ln>
        </p:spPr>
        <p:txBody>
          <a:bodyPr/>
          <a:lstStyle/>
          <a:p>
            <a:endParaRPr lang="en-GH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 3">
            <a:extLst>
              <a:ext uri="{FF2B5EF4-FFF2-40B4-BE49-F238E27FC236}">
                <a16:creationId xmlns:a16="http://schemas.microsoft.com/office/drawing/2014/main" id="{81BC12CF-C3A7-E488-B25A-B6CC801282EF}"/>
              </a:ext>
            </a:extLst>
          </p:cNvPr>
          <p:cNvSpPr/>
          <p:nvPr/>
        </p:nvSpPr>
        <p:spPr>
          <a:xfrm>
            <a:off x="571143" y="24818459"/>
            <a:ext cx="3170537" cy="442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 4">
            <a:extLst>
              <a:ext uri="{FF2B5EF4-FFF2-40B4-BE49-F238E27FC236}">
                <a16:creationId xmlns:a16="http://schemas.microsoft.com/office/drawing/2014/main" id="{1FD2D445-B8C3-C796-312E-737E427216EA}"/>
              </a:ext>
            </a:extLst>
          </p:cNvPr>
          <p:cNvSpPr/>
          <p:nvPr/>
        </p:nvSpPr>
        <p:spPr>
          <a:xfrm>
            <a:off x="629105" y="25248152"/>
            <a:ext cx="6439257" cy="1564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object 29">
            <a:extLst>
              <a:ext uri="{FF2B5EF4-FFF2-40B4-BE49-F238E27FC236}">
                <a16:creationId xmlns:a16="http://schemas.microsoft.com/office/drawing/2014/main" id="{1D1A900E-40C1-F437-368A-3C722035B15C}"/>
              </a:ext>
            </a:extLst>
          </p:cNvPr>
          <p:cNvSpPr txBox="1"/>
          <p:nvPr/>
        </p:nvSpPr>
        <p:spPr>
          <a:xfrm>
            <a:off x="702596" y="21167087"/>
            <a:ext cx="9380863" cy="1902444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1115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cross-sectional study was conducted from</a:t>
            </a:r>
          </a:p>
          <a:p>
            <a:pPr algn="just">
              <a:lnSpc>
                <a:spcPct val="100000"/>
              </a:lnSpc>
              <a:spcBef>
                <a:spcPts val="1115"/>
              </a:spcBef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January to July, 2025 among 52 ILWT2D aged</a:t>
            </a:r>
          </a:p>
          <a:p>
            <a:pPr algn="just">
              <a:lnSpc>
                <a:spcPct val="100000"/>
              </a:lnSpc>
              <a:spcBef>
                <a:spcPts val="1115"/>
              </a:spcBef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and above at the Tafo Government Hospital.</a:t>
            </a:r>
          </a:p>
        </p:txBody>
      </p:sp>
      <p:sp>
        <p:nvSpPr>
          <p:cNvPr id="181" name="Shape 2">
            <a:extLst>
              <a:ext uri="{FF2B5EF4-FFF2-40B4-BE49-F238E27FC236}">
                <a16:creationId xmlns:a16="http://schemas.microsoft.com/office/drawing/2014/main" id="{EBA537EB-2F41-B9D7-226A-FAA516A1CCBD}"/>
              </a:ext>
            </a:extLst>
          </p:cNvPr>
          <p:cNvSpPr/>
          <p:nvPr/>
        </p:nvSpPr>
        <p:spPr>
          <a:xfrm>
            <a:off x="56839" y="24157851"/>
            <a:ext cx="9474300" cy="4489159"/>
          </a:xfrm>
          <a:prstGeom prst="roundRect">
            <a:avLst>
              <a:gd name="adj" fmla="val 50000"/>
            </a:avLst>
          </a:prstGeom>
          <a:solidFill>
            <a:srgbClr val="BEE395">
              <a:alpha val="95000"/>
            </a:srgbClr>
          </a:solidFill>
          <a:ln w="15240">
            <a:solidFill>
              <a:srgbClr val="F8ECD3"/>
            </a:solidFill>
            <a:prstDash val="solid"/>
          </a:ln>
        </p:spPr>
        <p:txBody>
          <a:bodyPr/>
          <a:lstStyle/>
          <a:p>
            <a:endParaRPr lang="en-G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Shape 2">
            <a:extLst>
              <a:ext uri="{FF2B5EF4-FFF2-40B4-BE49-F238E27FC236}">
                <a16:creationId xmlns:a16="http://schemas.microsoft.com/office/drawing/2014/main" id="{64C413C5-5CBE-A500-D447-1E8EBA5997BC}"/>
              </a:ext>
            </a:extLst>
          </p:cNvPr>
          <p:cNvSpPr/>
          <p:nvPr/>
        </p:nvSpPr>
        <p:spPr>
          <a:xfrm>
            <a:off x="17083" y="29088689"/>
            <a:ext cx="9611845" cy="309092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  <a:alpha val="95000"/>
            </a:schemeClr>
          </a:solidFill>
          <a:ln w="15240">
            <a:solidFill>
              <a:srgbClr val="F8ECD3"/>
            </a:solidFill>
            <a:prstDash val="solid"/>
          </a:ln>
        </p:spPr>
        <p:txBody>
          <a:bodyPr/>
          <a:lstStyle/>
          <a:p>
            <a:endParaRPr lang="en-GH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Text 31">
            <a:extLst>
              <a:ext uri="{FF2B5EF4-FFF2-40B4-BE49-F238E27FC236}">
                <a16:creationId xmlns:a16="http://schemas.microsoft.com/office/drawing/2014/main" id="{D8F71ECE-A689-A700-250D-F84145F150EA}"/>
              </a:ext>
            </a:extLst>
          </p:cNvPr>
          <p:cNvSpPr/>
          <p:nvPr/>
        </p:nvSpPr>
        <p:spPr>
          <a:xfrm>
            <a:off x="983768" y="24157851"/>
            <a:ext cx="8165191" cy="3858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Body Weight, standing height and Waist</a:t>
            </a:r>
          </a:p>
          <a:p>
            <a:pPr algn="l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circumference were measured and BMI was </a:t>
            </a:r>
          </a:p>
          <a:p>
            <a:pPr algn="l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calculated.</a:t>
            </a:r>
          </a:p>
          <a:p>
            <a:pPr algn="l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Bricolage Grotesque Semi Bold" pitchFamily="34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FBS, HbA1c and lipid Profile tests were 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performed. Data was entered into excel, analyzed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with SPSS.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  <a:p>
            <a:pPr algn="l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object 29">
            <a:extLst>
              <a:ext uri="{FF2B5EF4-FFF2-40B4-BE49-F238E27FC236}">
                <a16:creationId xmlns:a16="http://schemas.microsoft.com/office/drawing/2014/main" id="{4430C566-752C-2B4B-FE16-734A28FE08F4}"/>
              </a:ext>
            </a:extLst>
          </p:cNvPr>
          <p:cNvSpPr txBox="1"/>
          <p:nvPr/>
        </p:nvSpPr>
        <p:spPr>
          <a:xfrm>
            <a:off x="930656" y="29465045"/>
            <a:ext cx="8600483" cy="327767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questionnaires were used to collect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on: Food security status (USDA Food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module), Dietary intake (FFQ), Physical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levels (IPAQ), Psychosocial stress levels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(PSQ). </a:t>
            </a:r>
          </a:p>
          <a:p>
            <a:pPr marL="457200" indent="-457200" algn="just">
              <a:lnSpc>
                <a:spcPct val="100000"/>
              </a:lnSpc>
              <a:spcBef>
                <a:spcPts val="1115"/>
              </a:spcBef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object 29">
            <a:extLst>
              <a:ext uri="{FF2B5EF4-FFF2-40B4-BE49-F238E27FC236}">
                <a16:creationId xmlns:a16="http://schemas.microsoft.com/office/drawing/2014/main" id="{8CA98D9B-3FB6-B883-211D-CACB981BA90F}"/>
              </a:ext>
            </a:extLst>
          </p:cNvPr>
          <p:cNvSpPr txBox="1"/>
          <p:nvPr/>
        </p:nvSpPr>
        <p:spPr>
          <a:xfrm>
            <a:off x="11203098" y="12753365"/>
            <a:ext cx="9380863" cy="543097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algn="just">
              <a:spcBef>
                <a:spcPts val="1115"/>
              </a:spcBef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1.0  Dietary patterns across food groups</a:t>
            </a:r>
          </a:p>
        </p:txBody>
      </p:sp>
      <p:graphicFrame>
        <p:nvGraphicFramePr>
          <p:cNvPr id="229" name="Table 228">
            <a:extLst>
              <a:ext uri="{FF2B5EF4-FFF2-40B4-BE49-F238E27FC236}">
                <a16:creationId xmlns:a16="http://schemas.microsoft.com/office/drawing/2014/main" id="{B3585939-53E1-E92B-4E6D-2FD211765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875747"/>
              </p:ext>
            </p:extLst>
          </p:nvPr>
        </p:nvGraphicFramePr>
        <p:xfrm>
          <a:off x="9799095" y="27811440"/>
          <a:ext cx="9574438" cy="71389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5740">
                  <a:extLst>
                    <a:ext uri="{9D8B030D-6E8A-4147-A177-3AD203B41FA5}">
                      <a16:colId xmlns:a16="http://schemas.microsoft.com/office/drawing/2014/main" val="3445198571"/>
                    </a:ext>
                  </a:extLst>
                </a:gridCol>
                <a:gridCol w="1595740">
                  <a:extLst>
                    <a:ext uri="{9D8B030D-6E8A-4147-A177-3AD203B41FA5}">
                      <a16:colId xmlns:a16="http://schemas.microsoft.com/office/drawing/2014/main" val="3551348578"/>
                    </a:ext>
                  </a:extLst>
                </a:gridCol>
                <a:gridCol w="1595740">
                  <a:extLst>
                    <a:ext uri="{9D8B030D-6E8A-4147-A177-3AD203B41FA5}">
                      <a16:colId xmlns:a16="http://schemas.microsoft.com/office/drawing/2014/main" val="2035617909"/>
                    </a:ext>
                  </a:extLst>
                </a:gridCol>
                <a:gridCol w="1595740">
                  <a:extLst>
                    <a:ext uri="{9D8B030D-6E8A-4147-A177-3AD203B41FA5}">
                      <a16:colId xmlns:a16="http://schemas.microsoft.com/office/drawing/2014/main" val="580399415"/>
                    </a:ext>
                  </a:extLst>
                </a:gridCol>
                <a:gridCol w="1916660">
                  <a:extLst>
                    <a:ext uri="{9D8B030D-6E8A-4147-A177-3AD203B41FA5}">
                      <a16:colId xmlns:a16="http://schemas.microsoft.com/office/drawing/2014/main" val="2222538004"/>
                    </a:ext>
                  </a:extLst>
                </a:gridCol>
                <a:gridCol w="1274818">
                  <a:extLst>
                    <a:ext uri="{9D8B030D-6E8A-4147-A177-3AD203B41FA5}">
                      <a16:colId xmlns:a16="http://schemas.microsoft.com/office/drawing/2014/main" val="865085545"/>
                    </a:ext>
                  </a:extLst>
                </a:gridCol>
              </a:tblGrid>
              <a:tr h="16238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Mean±SD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Value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832560"/>
                  </a:ext>
                </a:extLst>
              </a:tr>
              <a:tr h="11555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(HbA1c)</a:t>
                      </a:r>
                      <a:endParaRPr lang="en-GH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7.04 ± 0.97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7.60 ± 1.27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6.84 ± 0.76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0.034*</a:t>
                      </a:r>
                      <a:endParaRPr lang="en-GH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0902992"/>
                  </a:ext>
                </a:extLst>
              </a:tr>
              <a:tr h="12276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 Control</a:t>
                      </a:r>
                      <a:endParaRPr lang="en-GH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(7.7%)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(51.9%)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(59.6%)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4195261"/>
                  </a:ext>
                </a:extLst>
              </a:tr>
              <a:tr h="12276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Poor Control</a:t>
                      </a:r>
                      <a:endParaRPr lang="en-GH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(19.2%)</a:t>
                      </a:r>
                      <a:endParaRPr lang="en-GH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(21.2%)</a:t>
                      </a:r>
                      <a:endParaRPr lang="en-GH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(40.4%)</a:t>
                      </a:r>
                      <a:endParaRPr lang="en-GH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9605060"/>
                  </a:ext>
                </a:extLst>
              </a:tr>
              <a:tr h="12276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H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(26.9%)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(73.1%)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(100%)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186416"/>
                  </a:ext>
                </a:extLst>
              </a:tr>
            </a:tbl>
          </a:graphicData>
        </a:graphic>
      </p:graphicFrame>
      <p:graphicFrame>
        <p:nvGraphicFramePr>
          <p:cNvPr id="231" name="Table 230">
            <a:extLst>
              <a:ext uri="{FF2B5EF4-FFF2-40B4-BE49-F238E27FC236}">
                <a16:creationId xmlns:a16="http://schemas.microsoft.com/office/drawing/2014/main" id="{40BFC62B-D075-5BAD-7300-534F27F3C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47028"/>
              </p:ext>
            </p:extLst>
          </p:nvPr>
        </p:nvGraphicFramePr>
        <p:xfrm>
          <a:off x="19309241" y="14205426"/>
          <a:ext cx="9106096" cy="97008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76524">
                  <a:extLst>
                    <a:ext uri="{9D8B030D-6E8A-4147-A177-3AD203B41FA5}">
                      <a16:colId xmlns:a16="http://schemas.microsoft.com/office/drawing/2014/main" val="3289841468"/>
                    </a:ext>
                  </a:extLst>
                </a:gridCol>
                <a:gridCol w="2276524">
                  <a:extLst>
                    <a:ext uri="{9D8B030D-6E8A-4147-A177-3AD203B41FA5}">
                      <a16:colId xmlns:a16="http://schemas.microsoft.com/office/drawing/2014/main" val="2905211378"/>
                    </a:ext>
                  </a:extLst>
                </a:gridCol>
                <a:gridCol w="2276524">
                  <a:extLst>
                    <a:ext uri="{9D8B030D-6E8A-4147-A177-3AD203B41FA5}">
                      <a16:colId xmlns:a16="http://schemas.microsoft.com/office/drawing/2014/main" val="4061683382"/>
                    </a:ext>
                  </a:extLst>
                </a:gridCol>
                <a:gridCol w="2276524">
                  <a:extLst>
                    <a:ext uri="{9D8B030D-6E8A-4147-A177-3AD203B41FA5}">
                      <a16:colId xmlns:a16="http://schemas.microsoft.com/office/drawing/2014/main" val="513461554"/>
                    </a:ext>
                  </a:extLst>
                </a:gridCol>
              </a:tblGrid>
              <a:tr h="1068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Exposure Variable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Outcome Variable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643092935"/>
                  </a:ext>
                </a:extLst>
              </a:tr>
              <a:tr h="1068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" sz="2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Food security</a:t>
                      </a:r>
                      <a:endParaRPr lang="en-GH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" sz="2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HbA1c</a:t>
                      </a:r>
                      <a:endParaRPr lang="en-GH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" sz="2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-0.226</a:t>
                      </a:r>
                      <a:endParaRPr lang="en-GH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0.107</a:t>
                      </a:r>
                      <a:endParaRPr lang="en-GH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725739"/>
                  </a:ext>
                </a:extLst>
              </a:tr>
              <a:tr h="1068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Psychosocial stress </a:t>
                      </a:r>
                      <a:endParaRPr lang="en-GH" sz="24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HbA1c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+0.283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0.042*</a:t>
                      </a:r>
                      <a:endParaRPr lang="en-GH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996654944"/>
                  </a:ext>
                </a:extLst>
              </a:tr>
              <a:tr h="1204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Visceral Fat</a:t>
                      </a:r>
                      <a:endParaRPr lang="en-GH" sz="24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defTabSz="1851566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HbA1c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+0.270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en-GH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96853859"/>
                  </a:ext>
                </a:extLst>
              </a:tr>
              <a:tr h="96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Food security</a:t>
                      </a:r>
                      <a:endParaRPr lang="en-GH" sz="24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HDL cholesterol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-0.345</a:t>
                      </a:r>
                      <a:endParaRPr lang="en-GH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0.012*</a:t>
                      </a:r>
                      <a:endParaRPr lang="en-GH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4073119"/>
                  </a:ext>
                </a:extLst>
              </a:tr>
              <a:tr h="96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Physical activity</a:t>
                      </a:r>
                      <a:endParaRPr lang="en-GH" sz="24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LDL cholesterol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-0.303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0.029*</a:t>
                      </a:r>
                      <a:endParaRPr lang="en-GH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6820149"/>
                  </a:ext>
                </a:extLst>
              </a:tr>
              <a:tr h="96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Visceral fat</a:t>
                      </a:r>
                      <a:endParaRPr lang="en-GH" sz="24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FBS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+0.331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0.016*</a:t>
                      </a:r>
                      <a:endParaRPr lang="en-GH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19223784"/>
                  </a:ext>
                </a:extLst>
              </a:tr>
              <a:tr h="1068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Fruit-dominant diet</a:t>
                      </a:r>
                      <a:endParaRPr lang="en-GH" sz="24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BMI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-0.330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0.017*</a:t>
                      </a:r>
                      <a:endParaRPr lang="en-GH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58833710"/>
                  </a:ext>
                </a:extLst>
              </a:tr>
              <a:tr h="1291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Starchy &amp; high-fat diet</a:t>
                      </a:r>
                      <a:endParaRPr lang="en-GH" sz="24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Triglycerides &amp; VLDL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+0.302</a:t>
                      </a:r>
                      <a:endParaRPr lang="en-GH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0.029*</a:t>
                      </a:r>
                      <a:endParaRPr lang="en-GH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33014440"/>
                  </a:ext>
                </a:extLst>
              </a:tr>
            </a:tbl>
          </a:graphicData>
        </a:graphic>
      </p:graphicFrame>
      <p:sp>
        <p:nvSpPr>
          <p:cNvPr id="232" name="object 29">
            <a:extLst>
              <a:ext uri="{FF2B5EF4-FFF2-40B4-BE49-F238E27FC236}">
                <a16:creationId xmlns:a16="http://schemas.microsoft.com/office/drawing/2014/main" id="{1E9D3811-8599-BA85-3F2E-9FF28246336C}"/>
              </a:ext>
            </a:extLst>
          </p:cNvPr>
          <p:cNvSpPr txBox="1"/>
          <p:nvPr/>
        </p:nvSpPr>
        <p:spPr>
          <a:xfrm>
            <a:off x="10841044" y="18966395"/>
            <a:ext cx="9380863" cy="57387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algn="just">
              <a:spcBef>
                <a:spcPts val="1115"/>
              </a:spcBef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2.0 Food security status of participants</a:t>
            </a:r>
            <a:endParaRPr lang="en-GH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" name="object 29">
            <a:extLst>
              <a:ext uri="{FF2B5EF4-FFF2-40B4-BE49-F238E27FC236}">
                <a16:creationId xmlns:a16="http://schemas.microsoft.com/office/drawing/2014/main" id="{4B75847F-ED04-77C5-A880-FCC729EFC948}"/>
              </a:ext>
            </a:extLst>
          </p:cNvPr>
          <p:cNvSpPr txBox="1"/>
          <p:nvPr/>
        </p:nvSpPr>
        <p:spPr>
          <a:xfrm>
            <a:off x="19309241" y="12788078"/>
            <a:ext cx="9380863" cy="2007601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algn="just">
              <a:spcBef>
                <a:spcPts val="1115"/>
              </a:spcBef>
            </a:pPr>
            <a:r>
              <a:rPr lang="en-GB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3.0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Associations between food security, psychosocial stress, physical activity,  lipid profile, dietary patterns and glycemic status</a:t>
            </a:r>
            <a:endParaRPr lang="en-GH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15"/>
              </a:spcBef>
            </a:pPr>
            <a:endParaRPr lang="en-GH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9" name="object 28">
            <a:extLst>
              <a:ext uri="{FF2B5EF4-FFF2-40B4-BE49-F238E27FC236}">
                <a16:creationId xmlns:a16="http://schemas.microsoft.com/office/drawing/2014/main" id="{A05252BA-8E93-CF9D-C074-4931679EFEC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54213" y="24012580"/>
            <a:ext cx="8969657" cy="727029"/>
          </a:xfrm>
          <a:prstGeom prst="rect">
            <a:avLst/>
          </a:prstGeom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9F8D2A70-3934-15EA-2EC6-AEED8F676FFE}"/>
              </a:ext>
            </a:extLst>
          </p:cNvPr>
          <p:cNvSpPr txBox="1"/>
          <p:nvPr/>
        </p:nvSpPr>
        <p:spPr>
          <a:xfrm>
            <a:off x="19955532" y="23844145"/>
            <a:ext cx="78387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243" name="object 28">
            <a:extLst>
              <a:ext uri="{FF2B5EF4-FFF2-40B4-BE49-F238E27FC236}">
                <a16:creationId xmlns:a16="http://schemas.microsoft.com/office/drawing/2014/main" id="{BC6376B3-6391-46E1-F2BE-1809B3AD6F7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806153" y="31722345"/>
            <a:ext cx="8556882" cy="1003400"/>
          </a:xfrm>
          <a:prstGeom prst="rect">
            <a:avLst/>
          </a:prstGeom>
        </p:spPr>
      </p:pic>
      <p:sp>
        <p:nvSpPr>
          <p:cNvPr id="244" name="TextBox 243">
            <a:extLst>
              <a:ext uri="{FF2B5EF4-FFF2-40B4-BE49-F238E27FC236}">
                <a16:creationId xmlns:a16="http://schemas.microsoft.com/office/drawing/2014/main" id="{2681A8E7-99CD-3D95-D9A7-25760D41BCDD}"/>
              </a:ext>
            </a:extLst>
          </p:cNvPr>
          <p:cNvSpPr txBox="1"/>
          <p:nvPr/>
        </p:nvSpPr>
        <p:spPr>
          <a:xfrm>
            <a:off x="21476208" y="31677293"/>
            <a:ext cx="60655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47" name="object 29">
            <a:extLst>
              <a:ext uri="{FF2B5EF4-FFF2-40B4-BE49-F238E27FC236}">
                <a16:creationId xmlns:a16="http://schemas.microsoft.com/office/drawing/2014/main" id="{F050787E-14BD-F32D-58CF-E5295C26C375}"/>
              </a:ext>
            </a:extLst>
          </p:cNvPr>
          <p:cNvSpPr txBox="1"/>
          <p:nvPr/>
        </p:nvSpPr>
        <p:spPr>
          <a:xfrm>
            <a:off x="19602940" y="24597659"/>
            <a:ext cx="9231777" cy="7067961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Poor glycemic control was common in a large number</a:t>
            </a:r>
          </a:p>
          <a:p>
            <a:pPr algn="l"/>
            <a:r>
              <a:rPr lang="en-US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of participants.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There was a high rate of </a:t>
            </a:r>
            <a:r>
              <a:rPr lang="en-US" sz="3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ood insecurity among th</a:t>
            </a:r>
            <a:r>
              <a:rPr lang="en-US" sz="3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 participants.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Fruit-dominant patterns were protective against obesity, while starchy and high-fat dietary patterns were linked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to adverse lipid outcomes. </a:t>
            </a:r>
            <a:endParaRPr lang="en-US" sz="3000" dirty="0">
              <a:solidFill>
                <a:srgbClr val="222222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considerable proportion of participants showed moderate </a:t>
            </a:r>
            <a:r>
              <a:rPr lang="en-US" sz="3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sychosocial stress</a:t>
            </a:r>
            <a:r>
              <a:rPr lang="en-US" sz="3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Psychosocial Stress and dietary patterns significantly influenced glycemic control.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Strategies to improve </a:t>
            </a:r>
            <a:r>
              <a:rPr lang="en-US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food insecurity, psychosocial stress, and dietary habits in ILWT2D could improve glycemic control and prevent progression to complications.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object 29">
            <a:extLst>
              <a:ext uri="{FF2B5EF4-FFF2-40B4-BE49-F238E27FC236}">
                <a16:creationId xmlns:a16="http://schemas.microsoft.com/office/drawing/2014/main" id="{3E74C70E-F716-B4CA-7F14-22DF9ACDDD3D}"/>
              </a:ext>
            </a:extLst>
          </p:cNvPr>
          <p:cNvSpPr txBox="1"/>
          <p:nvPr/>
        </p:nvSpPr>
        <p:spPr>
          <a:xfrm>
            <a:off x="19578614" y="32836381"/>
            <a:ext cx="8969657" cy="2112758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Diabetes Federation. (2025). IDF Diabetes Atlas (11th ed.). International Diabetes Federation.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https://diabetesatlas.org/resources/idf-diabetes-atlas-2025/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and Agriculture Organization of the United Nations, International Fund for Agricultural Development, United Nations International Children’s Emergency Fund, World Food Programme, &amp; World Health Organization. (2023). The state of food security and nutrition in the world 2023. FAO.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https://openknowledge.fao.org/items/445c9d27-b396-4126-96c9-50b335364d01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Organization. (2023). The state of food security and nutrition in the world 2023. WHO. https://www.who.int/publications/m/item/the-state-of-food-security-and-nutrition-in-the-world-2023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386E3B-EDBD-742B-51C8-3BF59D43C47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860"/>
          <a:stretch/>
        </p:blipFill>
        <p:spPr>
          <a:xfrm>
            <a:off x="9863652" y="5246785"/>
            <a:ext cx="9334061" cy="7685203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398B641-AC9D-2DF0-D0C0-BF9D8C422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103186"/>
              </p:ext>
            </p:extLst>
          </p:nvPr>
        </p:nvGraphicFramePr>
        <p:xfrm>
          <a:off x="9882025" y="20051304"/>
          <a:ext cx="9141360" cy="70735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28272">
                  <a:extLst>
                    <a:ext uri="{9D8B030D-6E8A-4147-A177-3AD203B41FA5}">
                      <a16:colId xmlns:a16="http://schemas.microsoft.com/office/drawing/2014/main" val="1305262695"/>
                    </a:ext>
                  </a:extLst>
                </a:gridCol>
                <a:gridCol w="1828272">
                  <a:extLst>
                    <a:ext uri="{9D8B030D-6E8A-4147-A177-3AD203B41FA5}">
                      <a16:colId xmlns:a16="http://schemas.microsoft.com/office/drawing/2014/main" val="2559827532"/>
                    </a:ext>
                  </a:extLst>
                </a:gridCol>
                <a:gridCol w="1828272">
                  <a:extLst>
                    <a:ext uri="{9D8B030D-6E8A-4147-A177-3AD203B41FA5}">
                      <a16:colId xmlns:a16="http://schemas.microsoft.com/office/drawing/2014/main" val="1299688462"/>
                    </a:ext>
                  </a:extLst>
                </a:gridCol>
                <a:gridCol w="1828272">
                  <a:extLst>
                    <a:ext uri="{9D8B030D-6E8A-4147-A177-3AD203B41FA5}">
                      <a16:colId xmlns:a16="http://schemas.microsoft.com/office/drawing/2014/main" val="3932096897"/>
                    </a:ext>
                  </a:extLst>
                </a:gridCol>
                <a:gridCol w="1828272">
                  <a:extLst>
                    <a:ext uri="{9D8B030D-6E8A-4147-A177-3AD203B41FA5}">
                      <a16:colId xmlns:a16="http://schemas.microsoft.com/office/drawing/2014/main" val="156124357"/>
                    </a:ext>
                  </a:extLst>
                </a:gridCol>
              </a:tblGrid>
              <a:tr h="165901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GH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GH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 Value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0745878"/>
                  </a:ext>
                </a:extLst>
              </a:tr>
              <a:tr h="15649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PSQ index</a:t>
                      </a:r>
                      <a:endParaRPr lang="en-GH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 ± 0.07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 ± 0.07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 ± 0.06</a:t>
                      </a:r>
                      <a:endParaRPr lang="en-GH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7188050"/>
                  </a:ext>
                </a:extLst>
              </a:tr>
              <a:tr h="15649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stress</a:t>
                      </a:r>
                      <a:endParaRPr lang="en-GH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(11.5%)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(55.8%)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(67.3%)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0.01*</a:t>
                      </a:r>
                      <a:endParaRPr lang="en-GH" sz="2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0136448"/>
                  </a:ext>
                </a:extLst>
              </a:tr>
              <a:tr h="15649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stress</a:t>
                      </a:r>
                      <a:endParaRPr lang="en-GH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(15.4%)</a:t>
                      </a:r>
                      <a:endParaRPr lang="en-GH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(17.3%)</a:t>
                      </a:r>
                      <a:endParaRPr lang="en-GH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(32.7%)</a:t>
                      </a:r>
                      <a:endParaRPr lang="en-GH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6449671"/>
                  </a:ext>
                </a:extLst>
              </a:tr>
              <a:tr h="7179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14(26.9%)</a:t>
                      </a:r>
                      <a:endParaRPr lang="en-GH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38(73.1%)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52(100%)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039300"/>
                  </a:ext>
                </a:extLst>
              </a:tr>
            </a:tbl>
          </a:graphicData>
        </a:graphic>
      </p:graphicFrame>
      <p:sp>
        <p:nvSpPr>
          <p:cNvPr id="20" name="object 29">
            <a:extLst>
              <a:ext uri="{FF2B5EF4-FFF2-40B4-BE49-F238E27FC236}">
                <a16:creationId xmlns:a16="http://schemas.microsoft.com/office/drawing/2014/main" id="{2302E2E5-59B3-4FB6-177B-C69C923081EF}"/>
              </a:ext>
            </a:extLst>
          </p:cNvPr>
          <p:cNvSpPr txBox="1"/>
          <p:nvPr/>
        </p:nvSpPr>
        <p:spPr>
          <a:xfrm>
            <a:off x="9663290" y="19435082"/>
            <a:ext cx="9380863" cy="57387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algn="just">
              <a:spcBef>
                <a:spcPts val="1115"/>
              </a:spcBef>
            </a:pPr>
            <a:r>
              <a:rPr lang="en-GB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1.0 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Psychosocial stress level of participants</a:t>
            </a:r>
            <a:endParaRPr lang="en-GH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ject 29">
            <a:extLst>
              <a:ext uri="{FF2B5EF4-FFF2-40B4-BE49-F238E27FC236}">
                <a16:creationId xmlns:a16="http://schemas.microsoft.com/office/drawing/2014/main" id="{008D3603-34D2-6892-5A59-55EEC536ED85}"/>
              </a:ext>
            </a:extLst>
          </p:cNvPr>
          <p:cNvSpPr txBox="1"/>
          <p:nvPr/>
        </p:nvSpPr>
        <p:spPr>
          <a:xfrm>
            <a:off x="10148143" y="27194399"/>
            <a:ext cx="9380863" cy="1145826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algn="just">
              <a:spcBef>
                <a:spcPts val="1115"/>
              </a:spcBef>
            </a:pPr>
            <a:r>
              <a:rPr lang="en-GB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2.0 Glycemic status of participants</a:t>
            </a:r>
            <a:endParaRPr lang="en-GH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15"/>
              </a:spcBef>
            </a:pPr>
            <a:endParaRPr lang="en-GH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BF2F94-5710-A542-DE6E-4233819E6639}"/>
              </a:ext>
            </a:extLst>
          </p:cNvPr>
          <p:cNvSpPr txBox="1">
            <a:spLocks/>
          </p:cNvSpPr>
          <p:nvPr/>
        </p:nvSpPr>
        <p:spPr>
          <a:xfrm>
            <a:off x="4153358" y="2205551"/>
            <a:ext cx="21865556" cy="1020846"/>
          </a:xfrm>
          <a:prstGeom prst="rect">
            <a:avLst/>
          </a:prstGeom>
        </p:spPr>
        <p:txBody>
          <a:bodyPr vert="horz" lIns="370313" tIns="185157" rIns="370313" bIns="185157" rtlCol="0" anchor="ctr">
            <a:noAutofit/>
          </a:bodyPr>
          <a:lstStyle>
            <a:lvl1pPr algn="ctr" defTabSz="1851566" rtl="0" eaLnBrk="1" latinLnBrk="0" hangingPunct="1">
              <a:spcBef>
                <a:spcPct val="0"/>
              </a:spcBef>
              <a:buNone/>
              <a:defRPr sz="1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FFFF0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ornelia Quainoo Donkor</a:t>
            </a:r>
            <a:r>
              <a:rPr lang="en-US" sz="3800" baseline="30000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800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Cassius Quaye</a:t>
            </a:r>
            <a:r>
              <a:rPr lang="en-US" sz="3800" baseline="30000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800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800" dirty="0">
                <a:solidFill>
                  <a:srgbClr val="FFFF0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Collins Afriyie Appiah</a:t>
            </a:r>
            <a:r>
              <a:rPr lang="en-US" sz="3800" baseline="30000" dirty="0">
                <a:solidFill>
                  <a:srgbClr val="FFFF0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3800" dirty="0">
              <a:solidFill>
                <a:srgbClr val="FFFF0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object 28">
            <a:extLst>
              <a:ext uri="{FF2B5EF4-FFF2-40B4-BE49-F238E27FC236}">
                <a16:creationId xmlns:a16="http://schemas.microsoft.com/office/drawing/2014/main" id="{EF67F568-32B8-E66E-A9C2-27EF810983E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175" y="32605840"/>
            <a:ext cx="8850704" cy="93749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BC8EF98-1E56-A1CD-E447-16274186321D}"/>
              </a:ext>
            </a:extLst>
          </p:cNvPr>
          <p:cNvSpPr txBox="1"/>
          <p:nvPr/>
        </p:nvSpPr>
        <p:spPr>
          <a:xfrm>
            <a:off x="414315" y="32606661"/>
            <a:ext cx="8896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lang="en-US" sz="6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29">
            <a:extLst>
              <a:ext uri="{FF2B5EF4-FFF2-40B4-BE49-F238E27FC236}">
                <a16:creationId xmlns:a16="http://schemas.microsoft.com/office/drawing/2014/main" id="{079DCB18-CCEA-7343-8D28-DE98C37EEF12}"/>
              </a:ext>
            </a:extLst>
          </p:cNvPr>
          <p:cNvSpPr txBox="1"/>
          <p:nvPr/>
        </p:nvSpPr>
        <p:spPr>
          <a:xfrm>
            <a:off x="24175937" y="10311424"/>
            <a:ext cx="9380863" cy="450764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algn="just">
              <a:spcBef>
                <a:spcPts val="1115"/>
              </a:spcBef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61.50</a:t>
            </a:r>
            <a:endParaRPr lang="en-GH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FB58DA1-CD45-2DB4-C919-B5C225FEC093}"/>
              </a:ext>
            </a:extLst>
          </p:cNvPr>
          <p:cNvGrpSpPr/>
          <p:nvPr/>
        </p:nvGrpSpPr>
        <p:grpSpPr>
          <a:xfrm>
            <a:off x="19309603" y="5243876"/>
            <a:ext cx="20912363" cy="7399866"/>
            <a:chOff x="19472607" y="5243876"/>
            <a:chExt cx="14256997" cy="73998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1FECE98-97BA-12B6-CED6-1BCFADEE30CB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472607" y="5243876"/>
              <a:ext cx="11132351" cy="7399866"/>
              <a:chOff x="9861722" y="12161537"/>
              <a:chExt cx="11132351" cy="5811750"/>
            </a:xfrm>
          </p:grpSpPr>
          <p:pic>
            <p:nvPicPr>
              <p:cNvPr id="25" name="Picture 24" descr="A chart of lipid profile categories&#10;&#10;Description automatically generated">
                <a:extLst>
                  <a:ext uri="{FF2B5EF4-FFF2-40B4-BE49-F238E27FC236}">
                    <a16:creationId xmlns:a16="http://schemas.microsoft.com/office/drawing/2014/main" id="{6A433875-F4B4-041C-911C-B458CAB1EC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t="6797" r="35225" b="15908"/>
              <a:stretch/>
            </p:blipFill>
            <p:spPr>
              <a:xfrm>
                <a:off x="9861722" y="12161537"/>
                <a:ext cx="5818121" cy="4917634"/>
              </a:xfrm>
              <a:prstGeom prst="rect">
                <a:avLst/>
              </a:prstGeom>
            </p:spPr>
          </p:pic>
          <p:sp>
            <p:nvSpPr>
              <p:cNvPr id="2" name="object 29">
                <a:extLst>
                  <a:ext uri="{FF2B5EF4-FFF2-40B4-BE49-F238E27FC236}">
                    <a16:creationId xmlns:a16="http://schemas.microsoft.com/office/drawing/2014/main" id="{8E9384F3-D7D6-D616-BA85-8BE9F11158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13210" y="17553300"/>
                <a:ext cx="9380863" cy="419987"/>
              </a:xfrm>
              <a:prstGeom prst="rect">
                <a:avLst/>
              </a:prstGeom>
            </p:spPr>
            <p:txBody>
              <a:bodyPr vert="horz" wrap="square" lIns="0" tIns="141605" rIns="0" bIns="0" rtlCol="0">
                <a:spAutoFit/>
              </a:bodyPr>
              <a:lstStyle/>
              <a:p>
                <a:pPr algn="just">
                  <a:spcBef>
                    <a:spcPts val="1115"/>
                  </a:spcBef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Lipid Profile Parameters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F32B830-BD9E-FCFF-F50E-1B88F528A624}"/>
                </a:ext>
              </a:extLst>
            </p:cNvPr>
            <p:cNvGrpSpPr/>
            <p:nvPr/>
          </p:nvGrpSpPr>
          <p:grpSpPr>
            <a:xfrm>
              <a:off x="20374306" y="11843961"/>
              <a:ext cx="13355298" cy="558814"/>
              <a:chOff x="20374306" y="11843961"/>
              <a:chExt cx="13355298" cy="558814"/>
            </a:xfrm>
          </p:grpSpPr>
          <p:sp>
            <p:nvSpPr>
              <p:cNvPr id="34" name="object 29">
                <a:extLst>
                  <a:ext uri="{FF2B5EF4-FFF2-40B4-BE49-F238E27FC236}">
                    <a16:creationId xmlns:a16="http://schemas.microsoft.com/office/drawing/2014/main" id="{A005F331-7739-C2FB-AC6F-6194A02CEAB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374306" y="11851693"/>
                <a:ext cx="9380863" cy="450764"/>
              </a:xfrm>
              <a:prstGeom prst="rect">
                <a:avLst/>
              </a:prstGeom>
            </p:spPr>
            <p:txBody>
              <a:bodyPr vert="horz" wrap="square" lIns="0" tIns="141605" rIns="0" bIns="0" rtlCol="0">
                <a:spAutoFit/>
              </a:bodyPr>
              <a:lstStyle/>
              <a:p>
                <a:pPr algn="just">
                  <a:spcBef>
                    <a:spcPts val="1115"/>
                  </a:spcBef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T. Chol</a:t>
                </a:r>
                <a:endParaRPr lang="en-GH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18233839-3916-A901-0099-4A4E1AA7DDB1}"/>
                  </a:ext>
                </a:extLst>
              </p:cNvPr>
              <p:cNvSpPr txBox="1"/>
              <p:nvPr/>
            </p:nvSpPr>
            <p:spPr>
              <a:xfrm>
                <a:off x="21811959" y="11843961"/>
                <a:ext cx="9380863" cy="450764"/>
              </a:xfrm>
              <a:prstGeom prst="rect">
                <a:avLst/>
              </a:prstGeom>
            </p:spPr>
            <p:txBody>
              <a:bodyPr vert="horz" wrap="square" lIns="0" tIns="141605" rIns="0" bIns="0" rtlCol="0">
                <a:spAutoFit/>
              </a:bodyPr>
              <a:lstStyle/>
              <a:p>
                <a:pPr algn="just">
                  <a:spcBef>
                    <a:spcPts val="1115"/>
                  </a:spcBef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LDL</a:t>
                </a:r>
                <a:endParaRPr lang="en-GH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bject 29">
                <a:extLst>
                  <a:ext uri="{FF2B5EF4-FFF2-40B4-BE49-F238E27FC236}">
                    <a16:creationId xmlns:a16="http://schemas.microsoft.com/office/drawing/2014/main" id="{42661B5B-0534-D0CB-6E5B-33F8470F3302}"/>
                  </a:ext>
                </a:extLst>
              </p:cNvPr>
              <p:cNvSpPr txBox="1"/>
              <p:nvPr/>
            </p:nvSpPr>
            <p:spPr>
              <a:xfrm>
                <a:off x="23017805" y="11928315"/>
                <a:ext cx="9380863" cy="450764"/>
              </a:xfrm>
              <a:prstGeom prst="rect">
                <a:avLst/>
              </a:prstGeom>
            </p:spPr>
            <p:txBody>
              <a:bodyPr vert="horz" wrap="square" lIns="0" tIns="141605" rIns="0" bIns="0" rtlCol="0">
                <a:spAutoFit/>
              </a:bodyPr>
              <a:lstStyle/>
              <a:p>
                <a:pPr algn="just">
                  <a:spcBef>
                    <a:spcPts val="1115"/>
                  </a:spcBef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HDL</a:t>
                </a:r>
                <a:endParaRPr lang="en-GH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object 29">
                <a:extLst>
                  <a:ext uri="{FF2B5EF4-FFF2-40B4-BE49-F238E27FC236}">
                    <a16:creationId xmlns:a16="http://schemas.microsoft.com/office/drawing/2014/main" id="{ACD47DB9-8B51-8BB0-72D1-D3C81996C8F8}"/>
                  </a:ext>
                </a:extLst>
              </p:cNvPr>
              <p:cNvSpPr txBox="1"/>
              <p:nvPr/>
            </p:nvSpPr>
            <p:spPr>
              <a:xfrm>
                <a:off x="24348741" y="11952011"/>
                <a:ext cx="9380863" cy="450764"/>
              </a:xfrm>
              <a:prstGeom prst="rect">
                <a:avLst/>
              </a:prstGeom>
            </p:spPr>
            <p:txBody>
              <a:bodyPr vert="horz" wrap="square" lIns="0" tIns="141605" rIns="0" bIns="0" rtlCol="0">
                <a:spAutoFit/>
              </a:bodyPr>
              <a:lstStyle/>
              <a:p>
                <a:pPr algn="just">
                  <a:spcBef>
                    <a:spcPts val="1115"/>
                  </a:spcBef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</a:t>
                </a:r>
                <a:endParaRPr lang="en-GH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C7F4ECD7-3C74-0E86-1FDD-82F8BEF7E615}"/>
                </a:ext>
              </a:extLst>
            </p:cNvPr>
            <p:cNvSpPr txBox="1"/>
            <p:nvPr/>
          </p:nvSpPr>
          <p:spPr>
            <a:xfrm>
              <a:off x="20630128" y="10159024"/>
              <a:ext cx="9380863" cy="450764"/>
            </a:xfrm>
            <a:prstGeom prst="rect">
              <a:avLst/>
            </a:prstGeom>
          </p:spPr>
          <p:txBody>
            <a:bodyPr vert="horz" wrap="square" lIns="0" tIns="141605" rIns="0" bIns="0" rtlCol="0">
              <a:spAutoFit/>
            </a:bodyPr>
            <a:lstStyle/>
            <a:p>
              <a:pPr algn="just">
                <a:spcBef>
                  <a:spcPts val="1115"/>
                </a:spcBef>
              </a:pPr>
              <a:r>
                <a:rPr lang="en-US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38.5</a:t>
              </a:r>
              <a:endParaRPr lang="en-GH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bject 29">
              <a:extLst>
                <a:ext uri="{FF2B5EF4-FFF2-40B4-BE49-F238E27FC236}">
                  <a16:creationId xmlns:a16="http://schemas.microsoft.com/office/drawing/2014/main" id="{88E8ADBA-6C33-CCAA-1F2C-6FCCDEE279BC}"/>
                </a:ext>
              </a:extLst>
            </p:cNvPr>
            <p:cNvSpPr txBox="1"/>
            <p:nvPr/>
          </p:nvSpPr>
          <p:spPr>
            <a:xfrm>
              <a:off x="20645631" y="8601159"/>
              <a:ext cx="9380863" cy="450764"/>
            </a:xfrm>
            <a:prstGeom prst="rect">
              <a:avLst/>
            </a:prstGeom>
          </p:spPr>
          <p:txBody>
            <a:bodyPr vert="horz" wrap="square" lIns="0" tIns="141605" rIns="0" bIns="0" rtlCol="0">
              <a:spAutoFit/>
            </a:bodyPr>
            <a:lstStyle/>
            <a:p>
              <a:pPr algn="just">
                <a:spcBef>
                  <a:spcPts val="1115"/>
                </a:spcBef>
              </a:pPr>
              <a:r>
                <a:rPr lang="en-US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32.7</a:t>
              </a:r>
              <a:endParaRPr lang="en-GH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bject 29">
              <a:extLst>
                <a:ext uri="{FF2B5EF4-FFF2-40B4-BE49-F238E27FC236}">
                  <a16:creationId xmlns:a16="http://schemas.microsoft.com/office/drawing/2014/main" id="{32BFF036-4702-B38F-F1A2-6635542A9B00}"/>
                </a:ext>
              </a:extLst>
            </p:cNvPr>
            <p:cNvSpPr txBox="1"/>
            <p:nvPr/>
          </p:nvSpPr>
          <p:spPr>
            <a:xfrm>
              <a:off x="20676886" y="6368504"/>
              <a:ext cx="9380863" cy="450764"/>
            </a:xfrm>
            <a:prstGeom prst="rect">
              <a:avLst/>
            </a:prstGeom>
          </p:spPr>
          <p:txBody>
            <a:bodyPr vert="horz" wrap="square" lIns="0" tIns="141605" rIns="0" bIns="0" rtlCol="0">
              <a:spAutoFit/>
            </a:bodyPr>
            <a:lstStyle/>
            <a:p>
              <a:pPr algn="just">
                <a:spcBef>
                  <a:spcPts val="1115"/>
                </a:spcBef>
              </a:pPr>
              <a:r>
                <a:rPr lang="en-US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28.8</a:t>
              </a:r>
              <a:endParaRPr lang="en-GH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bject 29">
              <a:extLst>
                <a:ext uri="{FF2B5EF4-FFF2-40B4-BE49-F238E27FC236}">
                  <a16:creationId xmlns:a16="http://schemas.microsoft.com/office/drawing/2014/main" id="{C28FCAD9-9868-F8B5-2AD5-4466BBDABF52}"/>
                </a:ext>
              </a:extLst>
            </p:cNvPr>
            <p:cNvSpPr txBox="1"/>
            <p:nvPr/>
          </p:nvSpPr>
          <p:spPr>
            <a:xfrm>
              <a:off x="23120817" y="10311424"/>
              <a:ext cx="9380863" cy="450764"/>
            </a:xfrm>
            <a:prstGeom prst="rect">
              <a:avLst/>
            </a:prstGeom>
          </p:spPr>
          <p:txBody>
            <a:bodyPr vert="horz" wrap="square" lIns="0" tIns="141605" rIns="0" bIns="0" rtlCol="0">
              <a:spAutoFit/>
            </a:bodyPr>
            <a:lstStyle/>
            <a:p>
              <a:pPr algn="just">
                <a:spcBef>
                  <a:spcPts val="1115"/>
                </a:spcBef>
              </a:pPr>
              <a:r>
                <a:rPr lang="en-U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</a:t>
              </a:r>
              <a:endParaRPr lang="en-GH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bject 29">
              <a:extLst>
                <a:ext uri="{FF2B5EF4-FFF2-40B4-BE49-F238E27FC236}">
                  <a16:creationId xmlns:a16="http://schemas.microsoft.com/office/drawing/2014/main" id="{3BDEE300-8D02-0277-B0C4-64C7EE022CB3}"/>
                </a:ext>
              </a:extLst>
            </p:cNvPr>
            <p:cNvSpPr txBox="1"/>
            <p:nvPr/>
          </p:nvSpPr>
          <p:spPr>
            <a:xfrm>
              <a:off x="24272290" y="7200435"/>
              <a:ext cx="9380863" cy="450764"/>
            </a:xfrm>
            <a:prstGeom prst="rect">
              <a:avLst/>
            </a:prstGeom>
          </p:spPr>
          <p:txBody>
            <a:bodyPr vert="horz" wrap="square" lIns="0" tIns="141605" rIns="0" bIns="0" rtlCol="0">
              <a:spAutoFit/>
            </a:bodyPr>
            <a:lstStyle/>
            <a:p>
              <a:pPr algn="just">
                <a:spcBef>
                  <a:spcPts val="1115"/>
                </a:spcBef>
              </a:pPr>
              <a:r>
                <a:rPr lang="en-U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34.6</a:t>
              </a:r>
              <a:endParaRPr lang="en-GH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bject 29">
              <a:extLst>
                <a:ext uri="{FF2B5EF4-FFF2-40B4-BE49-F238E27FC236}">
                  <a16:creationId xmlns:a16="http://schemas.microsoft.com/office/drawing/2014/main" id="{D746B044-162E-AC43-D22E-26FD9DAFCBED}"/>
                </a:ext>
              </a:extLst>
            </p:cNvPr>
            <p:cNvSpPr txBox="1"/>
            <p:nvPr/>
          </p:nvSpPr>
          <p:spPr>
            <a:xfrm>
              <a:off x="24287352" y="5251071"/>
              <a:ext cx="9380863" cy="450764"/>
            </a:xfrm>
            <a:prstGeom prst="rect">
              <a:avLst/>
            </a:prstGeom>
          </p:spPr>
          <p:txBody>
            <a:bodyPr vert="horz" wrap="square" lIns="0" tIns="141605" rIns="0" bIns="0" rtlCol="0">
              <a:spAutoFit/>
            </a:bodyPr>
            <a:lstStyle/>
            <a:p>
              <a:pPr algn="just">
                <a:spcBef>
                  <a:spcPts val="1115"/>
                </a:spcBef>
              </a:pPr>
              <a:r>
                <a:rPr lang="en-U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3.8</a:t>
              </a:r>
              <a:endParaRPr lang="en-GH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bject 29">
              <a:extLst>
                <a:ext uri="{FF2B5EF4-FFF2-40B4-BE49-F238E27FC236}">
                  <a16:creationId xmlns:a16="http://schemas.microsoft.com/office/drawing/2014/main" id="{124BAE06-C9B4-74E5-B4B2-9C64D7376557}"/>
                </a:ext>
              </a:extLst>
            </p:cNvPr>
            <p:cNvSpPr txBox="1"/>
            <p:nvPr/>
          </p:nvSpPr>
          <p:spPr>
            <a:xfrm>
              <a:off x="21856017" y="10196318"/>
              <a:ext cx="9380863" cy="450764"/>
            </a:xfrm>
            <a:prstGeom prst="rect">
              <a:avLst/>
            </a:prstGeom>
          </p:spPr>
          <p:txBody>
            <a:bodyPr vert="horz" wrap="square" lIns="0" tIns="141605" rIns="0" bIns="0" rtlCol="0">
              <a:spAutoFit/>
            </a:bodyPr>
            <a:lstStyle/>
            <a:p>
              <a:pPr algn="just">
                <a:spcBef>
                  <a:spcPts val="1115"/>
                </a:spcBef>
              </a:pPr>
              <a:r>
                <a:rPr lang="en-U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38.5</a:t>
              </a:r>
              <a:endParaRPr lang="en-GH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bject 29">
              <a:extLst>
                <a:ext uri="{FF2B5EF4-FFF2-40B4-BE49-F238E27FC236}">
                  <a16:creationId xmlns:a16="http://schemas.microsoft.com/office/drawing/2014/main" id="{68592D77-3428-4043-C06D-9A85B344DF01}"/>
                </a:ext>
              </a:extLst>
            </p:cNvPr>
            <p:cNvSpPr txBox="1"/>
            <p:nvPr/>
          </p:nvSpPr>
          <p:spPr>
            <a:xfrm>
              <a:off x="21879815" y="6330736"/>
              <a:ext cx="9380863" cy="450764"/>
            </a:xfrm>
            <a:prstGeom prst="rect">
              <a:avLst/>
            </a:prstGeom>
          </p:spPr>
          <p:txBody>
            <a:bodyPr vert="horz" wrap="square" lIns="0" tIns="141605" rIns="0" bIns="0" rtlCol="0">
              <a:spAutoFit/>
            </a:bodyPr>
            <a:lstStyle/>
            <a:p>
              <a:pPr algn="just">
                <a:spcBef>
                  <a:spcPts val="1115"/>
                </a:spcBef>
              </a:pPr>
              <a:r>
                <a:rPr lang="en-U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</a:t>
              </a:r>
              <a:r>
                <a:rPr lang="en-US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.0</a:t>
              </a:r>
              <a:endParaRPr lang="en-GH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object 29">
            <a:extLst>
              <a:ext uri="{FF2B5EF4-FFF2-40B4-BE49-F238E27FC236}">
                <a16:creationId xmlns:a16="http://schemas.microsoft.com/office/drawing/2014/main" id="{54DB496E-1F40-659E-7332-E5726E22DE7F}"/>
              </a:ext>
            </a:extLst>
          </p:cNvPr>
          <p:cNvSpPr txBox="1"/>
          <p:nvPr/>
        </p:nvSpPr>
        <p:spPr>
          <a:xfrm>
            <a:off x="22833996" y="8330224"/>
            <a:ext cx="9380863" cy="450764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algn="just">
              <a:spcBef>
                <a:spcPts val="1115"/>
              </a:spcBef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36.5</a:t>
            </a:r>
            <a:endParaRPr lang="en-GH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object 29">
            <a:extLst>
              <a:ext uri="{FF2B5EF4-FFF2-40B4-BE49-F238E27FC236}">
                <a16:creationId xmlns:a16="http://schemas.microsoft.com/office/drawing/2014/main" id="{E47F82DD-3FFE-C4AA-B277-A25C542F9A9B}"/>
              </a:ext>
            </a:extLst>
          </p:cNvPr>
          <p:cNvSpPr txBox="1"/>
          <p:nvPr/>
        </p:nvSpPr>
        <p:spPr>
          <a:xfrm>
            <a:off x="26361567" y="9854224"/>
            <a:ext cx="9380863" cy="450764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algn="just">
              <a:spcBef>
                <a:spcPts val="1115"/>
              </a:spcBef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61.5</a:t>
            </a:r>
            <a:endParaRPr lang="en-GH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object 29">
            <a:extLst>
              <a:ext uri="{FF2B5EF4-FFF2-40B4-BE49-F238E27FC236}">
                <a16:creationId xmlns:a16="http://schemas.microsoft.com/office/drawing/2014/main" id="{ECC2AA7B-92E9-DDBE-9A35-9E03C16AEA14}"/>
              </a:ext>
            </a:extLst>
          </p:cNvPr>
          <p:cNvSpPr txBox="1"/>
          <p:nvPr/>
        </p:nvSpPr>
        <p:spPr>
          <a:xfrm>
            <a:off x="139370" y="33882556"/>
            <a:ext cx="9380863" cy="100476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1115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study included 52 participants, of whom 73% were female and 27% male.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29">
            <a:extLst>
              <a:ext uri="{FF2B5EF4-FFF2-40B4-BE49-F238E27FC236}">
                <a16:creationId xmlns:a16="http://schemas.microsoft.com/office/drawing/2014/main" id="{5156CDA8-514F-64CB-01F6-1A898569AAEF}"/>
              </a:ext>
            </a:extLst>
          </p:cNvPr>
          <p:cNvSpPr txBox="1">
            <a:spLocks/>
          </p:cNvSpPr>
          <p:nvPr/>
        </p:nvSpPr>
        <p:spPr>
          <a:xfrm>
            <a:off x="26284796" y="11351018"/>
            <a:ext cx="9380863" cy="57387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algn="just">
              <a:spcBef>
                <a:spcPts val="1115"/>
              </a:spcBef>
            </a:pPr>
            <a:endParaRPr lang="en-GH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ED7C97-90AF-AA61-1F8C-F5CDF57CCED6}"/>
              </a:ext>
            </a:extLst>
          </p:cNvPr>
          <p:cNvGrpSpPr/>
          <p:nvPr/>
        </p:nvGrpSpPr>
        <p:grpSpPr>
          <a:xfrm rot="5400000">
            <a:off x="23020874" y="10263649"/>
            <a:ext cx="9916887" cy="1554698"/>
            <a:chOff x="24309426" y="12426471"/>
            <a:chExt cx="9916887" cy="1554698"/>
          </a:xfrm>
        </p:grpSpPr>
        <p:sp>
          <p:nvSpPr>
            <p:cNvPr id="57" name="object 29">
              <a:extLst>
                <a:ext uri="{FF2B5EF4-FFF2-40B4-BE49-F238E27FC236}">
                  <a16:creationId xmlns:a16="http://schemas.microsoft.com/office/drawing/2014/main" id="{2B787BC5-CC92-A5F4-2507-55092FFBEDEB}"/>
                </a:ext>
              </a:extLst>
            </p:cNvPr>
            <p:cNvSpPr txBox="1"/>
            <p:nvPr/>
          </p:nvSpPr>
          <p:spPr>
            <a:xfrm>
              <a:off x="24324302" y="12426471"/>
              <a:ext cx="9380863" cy="1145826"/>
            </a:xfrm>
            <a:prstGeom prst="rect">
              <a:avLst/>
            </a:prstGeom>
          </p:spPr>
          <p:txBody>
            <a:bodyPr vert="horz" wrap="square" lIns="0" tIns="141605" rIns="0" bIns="0" rtlCol="0">
              <a:spAutoFit/>
            </a:bodyPr>
            <a:lstStyle/>
            <a:p>
              <a:pPr algn="just">
                <a:spcBef>
                  <a:spcPts val="1115"/>
                </a:spcBef>
              </a:pP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Category</a:t>
              </a:r>
            </a:p>
            <a:p>
              <a:pPr algn="just">
                <a:spcBef>
                  <a:spcPts val="1115"/>
                </a:spcBef>
              </a:pPr>
              <a:endParaRPr lang="en-GH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CD49152-DE58-48FA-9623-5902890381A3}"/>
                </a:ext>
              </a:extLst>
            </p:cNvPr>
            <p:cNvSpPr/>
            <p:nvPr/>
          </p:nvSpPr>
          <p:spPr>
            <a:xfrm>
              <a:off x="24339906" y="13102720"/>
              <a:ext cx="352401" cy="121587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H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99509B5-4A29-F58E-00C1-E0F477F908DC}"/>
                </a:ext>
              </a:extLst>
            </p:cNvPr>
            <p:cNvSpPr/>
            <p:nvPr/>
          </p:nvSpPr>
          <p:spPr>
            <a:xfrm>
              <a:off x="24339906" y="13464852"/>
              <a:ext cx="352401" cy="121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H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DB28BE1-1E5C-6AA5-D510-5CD41FDB4F99}"/>
                </a:ext>
              </a:extLst>
            </p:cNvPr>
            <p:cNvSpPr/>
            <p:nvPr/>
          </p:nvSpPr>
          <p:spPr>
            <a:xfrm>
              <a:off x="24309426" y="13773280"/>
              <a:ext cx="352401" cy="121587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H"/>
            </a:p>
          </p:txBody>
        </p:sp>
        <p:sp>
          <p:nvSpPr>
            <p:cNvPr id="61" name="object 29">
              <a:extLst>
                <a:ext uri="{FF2B5EF4-FFF2-40B4-BE49-F238E27FC236}">
                  <a16:creationId xmlns:a16="http://schemas.microsoft.com/office/drawing/2014/main" id="{A4249DB6-2ABF-1D68-B477-178BA22F3FE2}"/>
                </a:ext>
              </a:extLst>
            </p:cNvPr>
            <p:cNvSpPr txBox="1"/>
            <p:nvPr/>
          </p:nvSpPr>
          <p:spPr>
            <a:xfrm>
              <a:off x="24790332" y="12910397"/>
              <a:ext cx="9380863" cy="450764"/>
            </a:xfrm>
            <a:prstGeom prst="rect">
              <a:avLst/>
            </a:prstGeom>
          </p:spPr>
          <p:txBody>
            <a:bodyPr vert="horz" wrap="square" lIns="0" tIns="141605" rIns="0" bIns="0" rtlCol="0">
              <a:spAutoFit/>
            </a:bodyPr>
            <a:lstStyle/>
            <a:p>
              <a:pPr algn="just">
                <a:spcBef>
                  <a:spcPts val="1115"/>
                </a:spcBef>
              </a:pP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Desirable/ Optimal/Normal</a:t>
              </a:r>
              <a:endParaRPr lang="en-GH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bject 29">
              <a:extLst>
                <a:ext uri="{FF2B5EF4-FFF2-40B4-BE49-F238E27FC236}">
                  <a16:creationId xmlns:a16="http://schemas.microsoft.com/office/drawing/2014/main" id="{076411CC-94C0-389B-3D61-63F2658771CA}"/>
                </a:ext>
              </a:extLst>
            </p:cNvPr>
            <p:cNvSpPr txBox="1">
              <a:spLocks/>
            </p:cNvSpPr>
            <p:nvPr/>
          </p:nvSpPr>
          <p:spPr>
            <a:xfrm>
              <a:off x="24845450" y="13216066"/>
              <a:ext cx="9380863" cy="450764"/>
            </a:xfrm>
            <a:prstGeom prst="rect">
              <a:avLst/>
            </a:prstGeom>
          </p:spPr>
          <p:txBody>
            <a:bodyPr vert="horz" wrap="square" lIns="0" tIns="141605" rIns="0" bIns="0" rtlCol="0">
              <a:spAutoFit/>
            </a:bodyPr>
            <a:lstStyle/>
            <a:p>
              <a:pPr algn="just">
                <a:spcBef>
                  <a:spcPts val="1115"/>
                </a:spcBef>
              </a:pP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Borderline High /Near Optimal</a:t>
              </a:r>
              <a:endParaRPr lang="en-GH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bject 29">
              <a:extLst>
                <a:ext uri="{FF2B5EF4-FFF2-40B4-BE49-F238E27FC236}">
                  <a16:creationId xmlns:a16="http://schemas.microsoft.com/office/drawing/2014/main" id="{B256553E-0EDC-5FC0-2F26-EF6CF6250C6B}"/>
                </a:ext>
              </a:extLst>
            </p:cNvPr>
            <p:cNvSpPr txBox="1">
              <a:spLocks/>
            </p:cNvSpPr>
            <p:nvPr/>
          </p:nvSpPr>
          <p:spPr>
            <a:xfrm>
              <a:off x="24814970" y="13530405"/>
              <a:ext cx="9380863" cy="450764"/>
            </a:xfrm>
            <a:prstGeom prst="rect">
              <a:avLst/>
            </a:prstGeom>
          </p:spPr>
          <p:txBody>
            <a:bodyPr vert="horz" wrap="square" lIns="0" tIns="141605" rIns="0" bIns="0" rtlCol="0">
              <a:spAutoFit/>
            </a:bodyPr>
            <a:lstStyle/>
            <a:p>
              <a:pPr algn="just">
                <a:spcBef>
                  <a:spcPts val="1115"/>
                </a:spcBef>
              </a:pP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</a:t>
              </a:r>
              <a:endParaRPr lang="en-GH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bject 29">
            <a:extLst>
              <a:ext uri="{FF2B5EF4-FFF2-40B4-BE49-F238E27FC236}">
                <a16:creationId xmlns:a16="http://schemas.microsoft.com/office/drawing/2014/main" id="{6B205AA7-4EEE-A495-3BA4-039DC1D05564}"/>
              </a:ext>
            </a:extLst>
          </p:cNvPr>
          <p:cNvSpPr txBox="1"/>
          <p:nvPr/>
        </p:nvSpPr>
        <p:spPr>
          <a:xfrm>
            <a:off x="19933776" y="12295205"/>
            <a:ext cx="9380863" cy="57387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algn="just">
              <a:spcBef>
                <a:spcPts val="1115"/>
              </a:spcBef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3.0 Lipid Profile of participants</a:t>
            </a:r>
            <a:endParaRPr lang="en-GH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848C42C7-EB5A-C044-76FF-91C0CA512C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7664" y="13480664"/>
            <a:ext cx="9144019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2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868</Words>
  <Application>Microsoft Office PowerPoint</Application>
  <PresentationFormat>Custom</PresentationFormat>
  <Paragraphs>192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Century</vt:lpstr>
      <vt:lpstr>Times New Roman</vt:lpstr>
      <vt:lpstr>Wingdings</vt:lpstr>
      <vt:lpstr>Office Theme</vt:lpstr>
      <vt:lpstr>PowerPoint Presentation</vt:lpstr>
    </vt:vector>
  </TitlesOfParts>
  <Company>UPK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KNUST Press</dc:creator>
  <cp:lastModifiedBy>Cornelia Quainoo Donkor</cp:lastModifiedBy>
  <cp:revision>55</cp:revision>
  <dcterms:created xsi:type="dcterms:W3CDTF">2016-11-11T16:31:07Z</dcterms:created>
  <dcterms:modified xsi:type="dcterms:W3CDTF">2025-10-30T08:03:37Z</dcterms:modified>
</cp:coreProperties>
</file>