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36009263"/>
  <p:notesSz cx="6858000" cy="9144000"/>
  <p:defaultTextStyle>
    <a:defPPr>
      <a:defRPr lang="en-US"/>
    </a:defPPr>
    <a:lvl1pPr marL="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00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66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2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8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64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072">
          <p15:clr>
            <a:srgbClr val="A4A3A4"/>
          </p15:clr>
        </p15:guide>
        <p15:guide id="2" orient="horz" pos="113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Azanu" initials="PA" lastIdx="1" clrIdx="0"/>
  <p:cmAuthor id="2" name="Joben" initials="J" lastIdx="2" clrIdx="1"/>
  <p:cmAuthor id="3" name="Fiifi Amoako Essiam" initials="FAE" lastIdx="1" clrIdx="2"/>
  <p:cmAuthor id="4" name="Microsoft account" initials="Ma" lastIdx="1" clrIdx="3"/>
  <p:cmAuthor id="5" name="Godwin Agbeka" initials="GA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33CC33"/>
    <a:srgbClr val="FFF200"/>
    <a:srgbClr val="FFFFFF"/>
    <a:srgbClr val="9BBB59"/>
    <a:srgbClr val="F1F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涓害鏍峰紡 2 - 寮鸿皟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84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3716" y="-6064"/>
      </p:cViewPr>
      <p:guideLst>
        <p:guide pos="9072"/>
        <p:guide orient="horz" pos="11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Desktop\LECTURE%20SLIDES\4TH%20YEAR%20SEM%202\glycem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8239533317343"/>
          <c:y val="6.4928670054536827E-2"/>
          <c:w val="0.80919545253872571"/>
          <c:h val="0.727428967462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Percntages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A-44D4-9511-C8C2D778118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A-44D4-9511-C8C2D7781182}"/>
              </c:ext>
            </c:extLst>
          </c:dPt>
          <c:dLbls>
            <c:dLbl>
              <c:idx val="0"/>
              <c:layout>
                <c:manualLayout>
                  <c:x val="1.1111111111111099E-2"/>
                  <c:y val="-8.487556272013329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6576" tIns="18288" rIns="36576" bIns="18288" anchor="ctr" anchorCtr="1">
                  <a:spAutoFit/>
                </a:bodyPr>
                <a:lstStyle/>
                <a:p>
                  <a:pPr>
                    <a:defRPr lang="en-US" sz="4800" b="1" i="0" u="none" strike="noStrike" kern="1200" cap="small" baseline="0">
                      <a:solidFill>
                        <a:srgbClr val="008F00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DCA-44D4-9511-C8C2D7781182}"/>
                </c:ext>
              </c:extLst>
            </c:dLbl>
            <c:dLbl>
              <c:idx val="1"/>
              <c:layout>
                <c:manualLayout>
                  <c:x val="1.38888888888889E-2"/>
                  <c:y val="-4.62962962962963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6576" tIns="18288" rIns="36576" bIns="18288" anchor="ctr" anchorCtr="1">
                  <a:spAutoFit/>
                </a:bodyPr>
                <a:lstStyle/>
                <a:p>
                  <a:pPr>
                    <a:defRPr lang="en-US" sz="4800" b="1" i="0" u="none" strike="noStrike" kern="1200" cap="small" baseline="0">
                      <a:solidFill>
                        <a:srgbClr val="C00000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DCA-44D4-9511-C8C2D7781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lang="en-US" sz="4800" b="1" i="0" u="none" strike="noStrike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Sheet1!$F$5:$F$6</c:f>
              <c:strCache>
                <c:ptCount val="2"/>
                <c:pt idx="0">
                  <c:v>Good</c:v>
                </c:pt>
                <c:pt idx="1">
                  <c:v>Poor</c:v>
                </c:pt>
              </c:strCache>
            </c:strRef>
          </c:cat>
          <c:val>
            <c:numRef>
              <c:f>Sheet1!$H$5:$H$7</c:f>
              <c:numCache>
                <c:formatCode>0.0%</c:formatCode>
                <c:ptCount val="3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A-44D4-9511-C8C2D7781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639231"/>
        <c:axId val="714637791"/>
      </c:barChart>
      <c:catAx>
        <c:axId val="7146392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1" i="1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r>
                  <a:rPr lang="en-US" sz="2800" b="1" i="1" u="none" strike="noStrike" kern="1200" cap="non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itchFamily="18" charset="0"/>
                    <a:cs typeface="Times New Roman" pitchFamily="18" charset="0"/>
                  </a:rPr>
                  <a:t>Glycemic Control </a:t>
                </a:r>
                <a:r>
                  <a:rPr lang="en-US" sz="2800" b="1" i="1" cap="none" baseline="0" dirty="0">
                    <a:latin typeface="Times New Roman" pitchFamily="18" charset="0"/>
                  </a:rPr>
                  <a:t>Levels</a:t>
                </a:r>
              </a:p>
            </c:rich>
          </c:tx>
          <c:layout>
            <c:manualLayout>
              <c:xMode val="edge"/>
              <c:yMode val="edge"/>
              <c:x val="0.28176740374765979"/>
              <c:y val="0.913427964784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1" i="1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3200" b="1" i="1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en-US"/>
          </a:p>
        </c:txPr>
        <c:crossAx val="714637791"/>
        <c:crosses val="autoZero"/>
        <c:auto val="1"/>
        <c:lblAlgn val="ctr"/>
        <c:lblOffset val="100"/>
        <c:noMultiLvlLbl val="0"/>
      </c:catAx>
      <c:valAx>
        <c:axId val="71463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1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r>
                  <a:rPr lang="en-US" sz="3200" b="1" i="1" cap="none" baseline="0" dirty="0">
                    <a:latin typeface="Times New Roman" pitchFamily="18" charset="0"/>
                  </a:rPr>
                  <a:t>Percentages (%)</a:t>
                </a:r>
              </a:p>
            </c:rich>
          </c:tx>
          <c:layout>
            <c:manualLayout>
              <c:xMode val="edge"/>
              <c:yMode val="edge"/>
              <c:x val="1.6410473278387301E-2"/>
              <c:y val="0.30343663306052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1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22225">
            <a:solidFill>
              <a:schemeClr val="tx1">
                <a:lumMod val="95000"/>
                <a:lumOff val="5000"/>
                <a:alpha val="61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1" u="none" strike="noStrike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en-US"/>
          </a:p>
        </c:txPr>
        <c:crossAx val="7146392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cap="small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0342950346925"/>
          <c:y val="9.2603935374600002E-2"/>
          <c:w val="0.84787434849409593"/>
          <c:h val="0.69837394668281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Sheet1!$F$1:$F$4</c:f>
              <c:strCache>
                <c:ptCount val="4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AC-40B0-AE9A-B448F62C497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AC-40B0-AE9A-B448F62C4978}"/>
              </c:ext>
            </c:extLst>
          </c:dPt>
          <c:dLbls>
            <c:dLbl>
              <c:idx val="1"/>
              <c:layout>
                <c:manualLayout>
                  <c:x val="-2.9019986188684867E-3"/>
                  <c:y val="2.59528238342155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4000" dirty="0">
                        <a:solidFill>
                          <a:srgbClr val="008F00"/>
                        </a:solidFill>
                      </a:rPr>
                      <a:t>26.0%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33333333333332"/>
                      <c:h val="0.20588515948218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7AC-40B0-AE9A-B448F62C4978}"/>
                </c:ext>
              </c:extLst>
            </c:dLbl>
            <c:dLbl>
              <c:idx val="2"/>
              <c:layout>
                <c:manualLayout>
                  <c:x val="7.9808104070224727E-3"/>
                  <c:y val="4.0854273065539176E-3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>
                        <a:solidFill>
                          <a:srgbClr val="C00000"/>
                        </a:solidFill>
                      </a:rPr>
                      <a:t>74.0%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0603689750879"/>
                      <c:h val="0.1416436776370099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7AC-40B0-AE9A-B448F62C4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Sheet1!$E$5:$E$7</c:f>
              <c:strCache>
                <c:ptCount val="3"/>
                <c:pt idx="1">
                  <c:v>Food Secure</c:v>
                </c:pt>
                <c:pt idx="2">
                  <c:v>Food Insecure</c:v>
                </c:pt>
              </c:strCache>
            </c:strRef>
          </c:cat>
          <c:val>
            <c:numRef>
              <c:f>Sheet1!$F$5:$F$7</c:f>
              <c:numCache>
                <c:formatCode>General</c:formatCode>
                <c:ptCount val="3"/>
                <c:pt idx="1">
                  <c:v>26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AC-40B0-AE9A-B448F62C4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99791"/>
        <c:axId val="191998831"/>
      </c:barChart>
      <c:catAx>
        <c:axId val="191999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Food Security Levels</a:t>
                </a:r>
              </a:p>
            </c:rich>
          </c:tx>
          <c:layout>
            <c:manualLayout>
              <c:xMode val="edge"/>
              <c:yMode val="edge"/>
              <c:x val="0.35465519971609133"/>
              <c:y val="0.92282674989744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1998831"/>
        <c:crosses val="autoZero"/>
        <c:auto val="1"/>
        <c:lblAlgn val="ctr"/>
        <c:lblOffset val="100"/>
        <c:noMultiLvlLbl val="0"/>
      </c:catAx>
      <c:valAx>
        <c:axId val="1919988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 (%)</a:t>
                </a:r>
              </a:p>
            </c:rich>
          </c:tx>
          <c:layout>
            <c:manualLayout>
              <c:xMode val="edge"/>
              <c:yMode val="edge"/>
              <c:x val="2.4953714727331641E-2"/>
              <c:y val="0.37634578973376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199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26901330683782"/>
          <c:y val="5.1912921673947281E-2"/>
          <c:w val="0.82105461585442707"/>
          <c:h val="0.72976209493410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28-4CDF-AA18-7B3094B1933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28-4CDF-AA18-7B3094B193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i="0">
                        <a:solidFill>
                          <a:srgbClr val="008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75984373548044"/>
                      <c:h val="0.106317663588244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C28-4CDF-AA18-7B3094B1933C}"/>
                </c:ext>
              </c:extLst>
            </c:dLbl>
            <c:dLbl>
              <c:idx val="1"/>
              <c:layout>
                <c:manualLayout>
                  <c:x val="1.1076627235036588E-2"/>
                  <c:y val="-1.97269102360999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4851872060475"/>
                      <c:h val="8.139946118474933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C28-4CDF-AA18-7B3094B1933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i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2311284404615"/>
                      <c:h val="9.593507925345458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C28-4CDF-AA18-7B3094B193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Low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Sheet2!$G$4:$G$6</c:f>
              <c:numCache>
                <c:formatCode>General</c:formatCode>
                <c:ptCount val="3"/>
                <c:pt idx="0">
                  <c:v>6</c:v>
                </c:pt>
                <c:pt idx="1">
                  <c:v>84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8-4CDF-AA18-7B3094B19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99855"/>
        <c:axId val="38422735"/>
      </c:barChart>
      <c:catAx>
        <c:axId val="192099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Psychosocial stress levels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422735"/>
        <c:crosses val="autoZero"/>
        <c:auto val="1"/>
        <c:lblAlgn val="ctr"/>
        <c:lblOffset val="100"/>
        <c:noMultiLvlLbl val="0"/>
      </c:catAx>
      <c:valAx>
        <c:axId val="384227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 (%)</a:t>
                </a:r>
              </a:p>
            </c:rich>
          </c:tx>
          <c:layout>
            <c:manualLayout>
              <c:xMode val="edge"/>
              <c:yMode val="edge"/>
              <c:x val="9.6741692355138567E-4"/>
              <c:y val="0.273467624567712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209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B6537-2FD6-42AC-B646-F3B4CF51E59F}" type="datetimeFigureOut">
              <a:rPr lang="x-none" smtClean="0"/>
              <a:t>10/30/2025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10DC-2576-40F1-B86E-6CA4BF04F4A0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C5797-B75E-4381-99B2-0CC707DCCA4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1" y="11186214"/>
            <a:ext cx="24483061" cy="7718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44"/>
            <a:ext cx="6480810" cy="307245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442044"/>
            <a:ext cx="18962370" cy="3072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7" y="23139289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7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8402166"/>
            <a:ext cx="12721590" cy="23764450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8402166"/>
            <a:ext cx="12721590" cy="23764450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060409"/>
            <a:ext cx="12726592" cy="3359196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2" y="8060409"/>
            <a:ext cx="12731591" cy="3359196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2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8" y="1433704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7535276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50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5206484"/>
            <a:ext cx="17282160" cy="2975769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50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442039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402166"/>
            <a:ext cx="25923240" cy="23764450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66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1851660" rtl="0" eaLnBrk="1" latinLnBrk="0" hangingPunct="1">
        <a:spcBef>
          <a:spcPct val="20000"/>
        </a:spcBef>
        <a:buFont typeface="Arial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630" indent="-1156970" algn="l" defTabSz="1851660" rtl="0" eaLnBrk="1" latinLnBrk="0" hangingPunct="1">
        <a:spcBef>
          <a:spcPct val="20000"/>
        </a:spcBef>
        <a:buFont typeface="Arial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1851660" rtl="0" eaLnBrk="1" latinLnBrk="0" hangingPunct="1">
        <a:spcBef>
          <a:spcPct val="20000"/>
        </a:spcBef>
        <a:buFont typeface="Arial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1851660" rtl="0" eaLnBrk="1" latinLnBrk="0" hangingPunct="1">
        <a:spcBef>
          <a:spcPct val="20000"/>
        </a:spcBef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1851660" rtl="0" eaLnBrk="1" latinLnBrk="0" hangingPunct="1">
        <a:spcBef>
          <a:spcPct val="20000"/>
        </a:spcBef>
        <a:buFont typeface="Arial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2.xml"/><Relationship Id="rId3" Type="http://schemas.openxmlformats.org/officeDocument/2006/relationships/image" Target="../media/image1.emf"/><Relationship Id="rId7" Type="http://schemas.openxmlformats.org/officeDocument/2006/relationships/chart" Target="../charts/chart1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emf"/><Relationship Id="rId5" Type="http://schemas.openxmlformats.org/officeDocument/2006/relationships/image" Target="../media/image3.png"/><Relationship Id="rId10" Type="http://schemas.openxmlformats.org/officeDocument/2006/relationships/hyperlink" Target="https://doi.org/10.1016/S0140-6736(23)01301-6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080/16089677.2022.2074121" TargetMode="External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71"/>
          <p:cNvSpPr txBox="1"/>
          <p:nvPr/>
        </p:nvSpPr>
        <p:spPr bwMode="auto">
          <a:xfrm>
            <a:off x="-14040" y="36318475"/>
            <a:ext cx="28816300" cy="214072"/>
          </a:xfrm>
          <a:prstGeom prst="rect">
            <a:avLst/>
          </a:prstGeom>
          <a:solidFill>
            <a:srgbClr val="FFF2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itchFamily="34" charset="0"/>
              </a:defRPr>
            </a:lvl1pPr>
            <a:lvl2pPr marL="374650" defTabSz="749300">
              <a:defRPr>
                <a:latin typeface="Arial" charset="0"/>
              </a:defRPr>
            </a:lvl2pPr>
            <a:lvl3pPr marL="749300" defTabSz="749300">
              <a:defRPr>
                <a:latin typeface="Arial" charset="0"/>
              </a:defRPr>
            </a:lvl3pPr>
            <a:lvl4pPr marL="1125855" defTabSz="749300">
              <a:defRPr>
                <a:latin typeface="Arial" charset="0"/>
              </a:defRPr>
            </a:lvl4pPr>
            <a:lvl5pPr marL="1500505" defTabSz="749300">
              <a:defRPr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endParaRPr lang="en-US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1" y="20522"/>
            <a:ext cx="28799047" cy="3848055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44" y="20522"/>
            <a:ext cx="3310415" cy="3897122"/>
          </a:xfrm>
          <a:prstGeom prst="rect">
            <a:avLst/>
          </a:prstGeom>
        </p:spPr>
      </p:pic>
      <p:sp>
        <p:nvSpPr>
          <p:cNvPr id="47" name="Text Box 471"/>
          <p:cNvSpPr txBox="1"/>
          <p:nvPr/>
        </p:nvSpPr>
        <p:spPr bwMode="auto">
          <a:xfrm>
            <a:off x="244238" y="3975105"/>
            <a:ext cx="9451868" cy="7526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lvl1pPr defTabSz="749300">
              <a:defRPr>
                <a:solidFill>
                  <a:schemeClr val="tx1"/>
                </a:solidFill>
                <a:latin typeface="Arial" charset="0"/>
              </a:defRPr>
            </a:lvl1pPr>
            <a:lvl2pPr marL="374650" defTabSz="749300">
              <a:defRPr>
                <a:solidFill>
                  <a:schemeClr val="tx1"/>
                </a:solidFill>
                <a:latin typeface="Arial" charset="0"/>
              </a:defRPr>
            </a:lvl2pPr>
            <a:lvl3pPr marL="749300" defTabSz="749300">
              <a:defRPr>
                <a:solidFill>
                  <a:schemeClr val="tx1"/>
                </a:solidFill>
                <a:latin typeface="Arial" charset="0"/>
              </a:defRPr>
            </a:lvl3pPr>
            <a:lvl4pPr marL="1125855" defTabSz="749300">
              <a:defRPr>
                <a:solidFill>
                  <a:schemeClr val="tx1"/>
                </a:solidFill>
                <a:latin typeface="Arial" charset="0"/>
              </a:defRPr>
            </a:lvl4pPr>
            <a:lvl5pPr marL="1500505" defTabSz="749300">
              <a:defRPr>
                <a:solidFill>
                  <a:schemeClr val="tx1"/>
                </a:solidFill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35885" y="1772757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28315" y="16799806"/>
            <a:ext cx="45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1"/>
          <p:cNvSpPr txBox="1"/>
          <p:nvPr/>
        </p:nvSpPr>
        <p:spPr bwMode="auto">
          <a:xfrm>
            <a:off x="80859" y="22630843"/>
            <a:ext cx="8977494" cy="7526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lvl1pPr defTabSz="749300">
              <a:defRPr>
                <a:solidFill>
                  <a:schemeClr val="tx1"/>
                </a:solidFill>
                <a:latin typeface="Arial" charset="0"/>
              </a:defRPr>
            </a:lvl1pPr>
            <a:lvl2pPr marL="374650" defTabSz="749300">
              <a:defRPr>
                <a:solidFill>
                  <a:schemeClr val="tx1"/>
                </a:solidFill>
                <a:latin typeface="Arial" charset="0"/>
              </a:defRPr>
            </a:lvl2pPr>
            <a:lvl3pPr marL="749300" defTabSz="749300">
              <a:defRPr>
                <a:solidFill>
                  <a:schemeClr val="tx1"/>
                </a:solidFill>
                <a:latin typeface="Arial" charset="0"/>
              </a:defRPr>
            </a:lvl3pPr>
            <a:lvl4pPr marL="1125855" defTabSz="749300">
              <a:defRPr>
                <a:solidFill>
                  <a:schemeClr val="tx1"/>
                </a:solidFill>
                <a:latin typeface="Arial" charset="0"/>
              </a:defRPr>
            </a:lvl4pPr>
            <a:lvl5pPr marL="1500505" defTabSz="749300">
              <a:defRPr>
                <a:solidFill>
                  <a:schemeClr val="tx1"/>
                </a:solidFill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</a:p>
        </p:txBody>
      </p:sp>
      <p:sp>
        <p:nvSpPr>
          <p:cNvPr id="42" name="Rectangle 15"/>
          <p:cNvSpPr/>
          <p:nvPr/>
        </p:nvSpPr>
        <p:spPr bwMode="auto">
          <a:xfrm>
            <a:off x="11657789" y="13980460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GB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7"/>
          <p:cNvSpPr/>
          <p:nvPr/>
        </p:nvSpPr>
        <p:spPr bwMode="auto">
          <a:xfrm>
            <a:off x="17286042" y="12985579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GB" sz="9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76" y="23476868"/>
            <a:ext cx="9013277" cy="12097116"/>
            <a:chOff x="597220" y="22000189"/>
            <a:chExt cx="9152068" cy="9962183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811223" y="30298499"/>
              <a:ext cx="8717694" cy="166387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kern="100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ANALYSIS</a:t>
              </a:r>
              <a:r>
                <a:rPr lang="en-US" sz="3200" b="1" kern="10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r>
                <a:rPr lang="en-US" sz="3200" kern="10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 </a:t>
              </a:r>
              <a:endParaRPr lang="en-US" sz="3200" b="1" kern="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algn="just">
                <a:buClr>
                  <a:srgbClr val="00B050"/>
                </a:buClr>
              </a:pPr>
              <a:r>
                <a:rPr lang="en-US" sz="3200" kern="10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Data coded in Excel, analyzed with SPSS v26 using descriptive statistics, chi-square, and correlation tests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159496" y="22076788"/>
              <a:ext cx="4589792" cy="386221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MEASUREMENTS</a:t>
              </a:r>
              <a:r>
                <a:rPr lang="en-US" sz="3200" b="1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r>
                <a:rPr lang="en-US" sz="3200" b="1" kern="100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 </a:t>
              </a: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Anthropometry (weight, height, BMI, waist circumference)</a:t>
              </a: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latin typeface="Times New Roman" pitchFamily="18" charset="0"/>
                  <a:ea typeface="SimSun" charset="-122"/>
                  <a:cs typeface="Times New Roman" pitchFamily="18" charset="0"/>
                </a:rPr>
                <a:t>B</a:t>
              </a: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iochemical parameters (FBS, HbA1c, lipid panel)</a:t>
              </a:r>
              <a:endParaRPr lang="en-US" sz="3200" b="1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693094" y="25992644"/>
              <a:ext cx="8846403" cy="42629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DATA COLLECTION TOOLS</a:t>
              </a:r>
              <a:r>
                <a:rPr lang="en-US" sz="3200" b="1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r>
                <a:rPr lang="en-US" sz="3200" b="1" dirty="0">
                  <a:latin typeface="Times New Roman" pitchFamily="18" charset="0"/>
                  <a:ea typeface="SimSun" charset="-122"/>
                  <a:cs typeface="Times New Roman" pitchFamily="18" charset="0"/>
                </a:rPr>
                <a:t> </a:t>
              </a: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USDA Adult Food Security Survey Module (AFSSM) → food security</a:t>
              </a: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Perceived Stress Questionnaire (PSQ) → psychosocial stress</a:t>
              </a:r>
              <a:endParaRPr lang="en-US" sz="320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International Physical Activity Questionnaire-Short Form (IPAQ-SF) → physical activity</a:t>
              </a:r>
              <a:endParaRPr lang="en-US" sz="320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100" dirty="0">
                  <a:effectLst/>
                  <a:latin typeface="Times New Roman" pitchFamily="18" charset="0"/>
                  <a:cs typeface="Times New Roman" pitchFamily="18" charset="0"/>
                </a:rPr>
                <a:t>Food Frequency Questionnaire → dietary intake assessment</a:t>
              </a:r>
              <a:endParaRPr lang="en-US" sz="3200" b="1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597220" y="22000189"/>
              <a:ext cx="4477304" cy="3906706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STUDY DESIGN </a:t>
              </a:r>
              <a:r>
                <a:rPr lang="en-US" sz="3200" b="1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endParaRPr lang="en-US" sz="3200" b="1" kern="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algn="just">
                <a:buClr>
                  <a:srgbClr val="00B050"/>
                </a:buClr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Cross-sectional study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among 50 adults living with type 2 diabetes attending the outpatient clinic at Kumasi South Government Hospital, Ashanti Region. </a:t>
              </a:r>
            </a:p>
          </p:txBody>
        </p:sp>
      </p:grpSp>
      <p:sp>
        <p:nvSpPr>
          <p:cNvPr id="34" name="Text Box 471"/>
          <p:cNvSpPr txBox="1"/>
          <p:nvPr/>
        </p:nvSpPr>
        <p:spPr bwMode="auto">
          <a:xfrm>
            <a:off x="9994305" y="3926489"/>
            <a:ext cx="10336504" cy="7526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itchFamily="34" charset="0"/>
              </a:defRPr>
            </a:lvl1pPr>
            <a:lvl2pPr marL="374650" defTabSz="749300">
              <a:defRPr>
                <a:latin typeface="Arial" charset="0"/>
              </a:defRPr>
            </a:lvl2pPr>
            <a:lvl3pPr marL="749300" defTabSz="749300">
              <a:defRPr>
                <a:latin typeface="Arial" charset="0"/>
              </a:defRPr>
            </a:lvl3pPr>
            <a:lvl4pPr marL="1125855" defTabSz="749300">
              <a:defRPr>
                <a:latin typeface="Arial" charset="0"/>
              </a:defRPr>
            </a:lvl4pPr>
            <a:lvl5pPr marL="1500505" defTabSz="749300">
              <a:defRPr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alt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alt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5571" y="-83683"/>
            <a:ext cx="2521074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FFFF"/>
                </a:solidFill>
                <a:latin typeface="Century" pitchFamily="18" charset="0"/>
                <a:cs typeface="Times New Roman" pitchFamily="18" charset="0"/>
              </a:rPr>
              <a:t>Food Security, Psychosocial Stress, and Glycemic Status of Individuals Living with Type 2 Diabetes Attending the Outpatient Clinic at Kumasi South Government Hospital, </a:t>
            </a:r>
            <a:r>
              <a:rPr lang="en-US" sz="4400" b="1" dirty="0" err="1">
                <a:solidFill>
                  <a:srgbClr val="FFFFFF"/>
                </a:solidFill>
                <a:latin typeface="Century" pitchFamily="18" charset="0"/>
                <a:cs typeface="Times New Roman" pitchFamily="18" charset="0"/>
              </a:rPr>
              <a:t>Asokwa</a:t>
            </a:r>
            <a:r>
              <a:rPr lang="en-US" sz="4400" b="1" dirty="0">
                <a:solidFill>
                  <a:srgbClr val="FFFFFF"/>
                </a:solidFill>
                <a:latin typeface="Century" pitchFamily="18" charset="0"/>
                <a:cs typeface="Times New Roman" pitchFamily="18" charset="0"/>
              </a:rPr>
              <a:t> Municipality, Ashanti Region.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5621" y="1927948"/>
            <a:ext cx="25691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Randy 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Kwarteng Ankrah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, Pasmas Coffie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Rhoda </a:t>
            </a:r>
            <a:r>
              <a:rPr lang="en-US" sz="4400" dirty="0" err="1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Serwaah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Yeboah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, and Collins Afriyie Appiah</a:t>
            </a:r>
            <a:r>
              <a:rPr lang="en-US" sz="4400" baseline="30000" dirty="0">
                <a:solidFill>
                  <a:srgbClr val="FFFF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1,*</a:t>
            </a:r>
            <a:endParaRPr lang="en-US" sz="4400" dirty="0">
              <a:solidFill>
                <a:srgbClr val="FFFF00"/>
              </a:solidFill>
              <a:effectLst/>
              <a:latin typeface="Century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870" y="2675643"/>
            <a:ext cx="24330586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200" baseline="30000" dirty="0"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Department of Biochemistry and Biotechnology, Kwame Nkrumah University of Science and Technology, Kumasi, Ghana</a:t>
            </a: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*Corresponding author email: caappiah.cos@knust.edu.gh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70" y="4833620"/>
            <a:ext cx="9759950" cy="18019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685800" algn="just" defTabSz="4037330">
              <a:buClr>
                <a:srgbClr val="00B050"/>
              </a:buClr>
              <a:buFont typeface="Wingdings" charset="2"/>
              <a:buChar char="v"/>
              <a:defRPr/>
            </a:pPr>
            <a:r>
              <a:rPr lang="en-US" sz="44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Type 2 Diabetes Mellitus (T2DM) characterized by insulin resistance and hyperglycemia, is often complicated by poor glycemic control and lipid abnormalities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(Ong et al., 2023)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 indent="-685800" algn="just" defTabSz="4037330">
              <a:buClr>
                <a:srgbClr val="00B050"/>
              </a:buClr>
              <a:buFont typeface="Wingdings" charset="2"/>
              <a:buChar char="v"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T2DM prevalence in the Ashanti region, from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3.9%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8.3%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800" i="1" kern="100" dirty="0">
                <a:latin typeface="Times New Roman" pitchFamily="18" charset="0"/>
                <a:ea typeface="Aptos" pitchFamily="34" charset="0"/>
                <a:cs typeface="Times New Roman" pitchFamily="18" charset="0"/>
                <a:sym typeface="+mn-ea"/>
              </a:rPr>
              <a:t>(</a:t>
            </a:r>
            <a:r>
              <a:rPr lang="en-US" altLang="en-US" sz="2800" i="1" dirty="0">
                <a:ln>
                  <a:noFill/>
                </a:ln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  <a:sym typeface="+mn-ea"/>
              </a:rPr>
              <a:t>Katey et al., 2022)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 marR="0" lvl="0" indent="-685800" algn="just" defTabSz="40373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charset="2"/>
              <a:buChar char="v"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About 2.4 million (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7.4%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Ghanaians are vulnerable to food insecurity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Ministry of Food and Agriculture, 2025)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 indent="-685800" algn="just" defTabSz="4037330">
              <a:buClr>
                <a:srgbClr val="00B050"/>
              </a:buClr>
              <a:buFont typeface="Wingdings" charset="2"/>
              <a:buChar char="v"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insecurity and psychosocial stress could impact the glycemic control in T2DM </a:t>
            </a:r>
            <a:r>
              <a:rPr kumimoji="0" lang="en-GB" sz="28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(Sun et al., 2022)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40373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investigate the relationship between food security, psychosocial stress, and glycemic control of individuals living with type 2 diabetes (ILWT2D)</a:t>
            </a:r>
            <a:endParaRPr lang="en-GB" sz="4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OBJECTIVES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effectLst/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Assess dietary intake of participants 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effectLst/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Assess anthropometric data and biochemical parameters </a:t>
            </a:r>
            <a:r>
              <a:rPr lang="en-AU" altLang="en-US" sz="4000" kern="100" dirty="0">
                <a:effectLst/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(BMI, waist circumference, HbA1c, lipid profile)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Assess </a:t>
            </a:r>
            <a:r>
              <a:rPr lang="en-US" sz="40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food security, psychosocial stress, and physical activity</a:t>
            </a:r>
          </a:p>
          <a:p>
            <a:pPr marL="571500" indent="-571500" algn="just"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Relationship between food security, psychosocial stress, physical activity, and glycemic status of ILWT2D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endParaRPr lang="en-US" sz="4000" kern="100" dirty="0">
              <a:effectLst/>
              <a:highlight>
                <a:srgbClr val="FFFF00"/>
              </a:highlight>
              <a:latin typeface="Times New Roman" pitchFamily="18" charset="0"/>
              <a:ea typeface="Aptos" pitchFamily="34" charset="0"/>
              <a:cs typeface="Times New Roman" pitchFamily="18" charset="0"/>
            </a:endParaRPr>
          </a:p>
        </p:txBody>
      </p:sp>
      <p:pic>
        <p:nvPicPr>
          <p:cNvPr id="37" name="Image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921024" y="4727575"/>
            <a:ext cx="10440050" cy="966787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10252038" y="13521214"/>
            <a:ext cx="945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1: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Dietary patterns across food groups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42207" y="20998134"/>
            <a:ext cx="907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2: Food security status of participants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9437183" y="27992084"/>
            <a:ext cx="929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3: Psychosocial stress status of participants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05004208"/>
              </p:ext>
            </p:extLst>
          </p:nvPr>
        </p:nvGraphicFramePr>
        <p:xfrm>
          <a:off x="9605238" y="28626560"/>
          <a:ext cx="8876953" cy="660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37183" y="34971551"/>
            <a:ext cx="772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4: Glycemic status of participants</a:t>
            </a:r>
          </a:p>
        </p:txBody>
      </p:sp>
      <p:pic>
        <p:nvPicPr>
          <p:cNvPr id="14" name="table" descr="/private/var/mobile/Containers/Data/Application/52ED167A-CD5E-4EA2-BF94-27619A5CEE06/tmp/insert_image_tmp_dir/2025-09-14 19:43:32.373000.png2025-09-14 19:43:32.373000"/>
          <p:cNvPicPr>
            <a:picLocks noGrp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330810" y="5103245"/>
            <a:ext cx="8349436" cy="8859160"/>
          </a:xfrm>
          <a:prstGeom prst="rect">
            <a:avLst/>
          </a:prstGeom>
        </p:spPr>
      </p:pic>
      <p:sp>
        <p:nvSpPr>
          <p:cNvPr id="18" name="TextBox 26"/>
          <p:cNvSpPr txBox="1"/>
          <p:nvPr/>
        </p:nvSpPr>
        <p:spPr>
          <a:xfrm>
            <a:off x="20452512" y="3935973"/>
            <a:ext cx="820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0332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5498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00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5766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0932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98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1264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Table 1.0. Anthropometric and biochemical parameters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9291855" y="15747106"/>
          <a:ext cx="9436640" cy="85932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0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3908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HbA1c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TC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HDL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LDL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VLDL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6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 Insecurity 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0.163, (0.259)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-0.114, (0.432)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-0.019, (0.893)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-0.110, (0.447)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-0.098, (0.496)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-0.019, (0.896)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-0.044, (0.763)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775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ptos" pitchFamily="34" charset="0"/>
                          <a:cs typeface="Times New Roman" pitchFamily="18" charset="0"/>
                        </a:rPr>
                        <a:t>Psychosocial Stress</a:t>
                      </a: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-0.048, (0.741)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-0.113, (0.435)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-0.154, (0.287)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0.130, (0.369)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-0.118, (0.415)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-0.156, (0.297)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-0.201, (0.161)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30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 Activity</a:t>
                      </a:r>
                      <a:endParaRPr lang="en-US" sz="2000" b="1" ker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-0.211, (0.142)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-0.031, (0.832)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-0.154, (0.286)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0.389, (0.005)**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-0.083, (0.565)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-0.155, (0.282)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-0.223, (0.119)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367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BMI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-0.077, (0.595)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0.153, (0.290)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0.175, (0.224)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0.138, (0.339)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0.099, (0.495)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-0.175, (0.225)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0.092, (0.524)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96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 &amp; Seafood Pattern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-0.115, (0.426)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0.054, (0.711)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0.147, (0.307)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-0.001, (0.994)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0.025, (0.861)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0.148, (0.306)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0.037, (0.801)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937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 &amp; Protein mixed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-0.216, (0.131)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-0.149, (0.302)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-0.146, (0.313)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0.151, (0.294)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-0.165, (0.252)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-0.147, (0.310)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-0.248, (0.083)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937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 &amp; Fats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-0.015, (0.916)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0.198, (0.168)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0.129, (0.373)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0.148, (0.304)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0.158, (0.273)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0.129, (0.373)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0.119, (0.410)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9222645" y="14137858"/>
            <a:ext cx="9575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ea typeface="Aptos" pitchFamily="34" charset="0"/>
              </a:rPr>
              <a:t>Table 2.0. </a:t>
            </a:r>
            <a:r>
              <a:rPr lang="en-US" sz="3200" b="1" dirty="0">
                <a:latin typeface="Times New Roman" pitchFamily="18" charset="0"/>
                <a:ea typeface="Aptos" pitchFamily="34" charset="0"/>
              </a:rPr>
              <a:t>Correlation b</a:t>
            </a:r>
            <a:r>
              <a:rPr lang="en-US" sz="3200" b="1" dirty="0">
                <a:effectLst/>
                <a:latin typeface="Times New Roman" pitchFamily="18" charset="0"/>
                <a:ea typeface="Aptos" pitchFamily="34" charset="0"/>
              </a:rPr>
              <a:t>etween </a:t>
            </a:r>
            <a:r>
              <a:rPr lang="en-US" sz="3200" b="1" dirty="0">
                <a:latin typeface="Times New Roman" pitchFamily="18" charset="0"/>
                <a:ea typeface="Aptos" pitchFamily="34" charset="0"/>
              </a:rPr>
              <a:t>p</a:t>
            </a:r>
            <a:r>
              <a:rPr lang="en-US" sz="3200" b="1" dirty="0">
                <a:effectLst/>
                <a:latin typeface="Times New Roman" pitchFamily="18" charset="0"/>
                <a:ea typeface="Aptos" pitchFamily="34" charset="0"/>
              </a:rPr>
              <a:t>sychosocial stress, food security, dietary patterns, lipid profile, and glycemic status</a:t>
            </a:r>
            <a:r>
              <a:rPr lang="en-US" sz="3200" b="1" i="1" dirty="0">
                <a:effectLst/>
                <a:latin typeface="Times New Roman" pitchFamily="18" charset="0"/>
                <a:ea typeface="Aptos" pitchFamily="34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81819" y="24764441"/>
            <a:ext cx="10220441" cy="707886"/>
          </a:xfrm>
          <a:prstGeom prst="rect">
            <a:avLst/>
          </a:prstGeom>
          <a:solidFill>
            <a:srgbClr val="00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82192" y="25511915"/>
            <a:ext cx="10416825" cy="682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 high prevalence of food insecurity was observed among the participants.</a:t>
            </a: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 high percentage of the participants experienced moderate to high psychosocial stress levels.</a:t>
            </a: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Nearly half of the participants had poor glycemic control</a:t>
            </a:r>
            <a:r>
              <a:rPr lang="en-AU" alt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No significant </a:t>
            </a:r>
            <a:r>
              <a:rPr lang="en-AU" altLang="en-GB" sz="3400" dirty="0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were found between food insecurity, psychosocial stress, dietary patterns, and glycaemic status. </a:t>
            </a: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Strategic interventions combining dietary modification, psychosocial support and </a:t>
            </a:r>
            <a:r>
              <a:rPr lang="en-AU" altLang="en-GB" sz="3400" dirty="0">
                <a:latin typeface="Times New Roman" pitchFamily="18" charset="0"/>
                <a:cs typeface="Times New Roman" pitchFamily="18" charset="0"/>
              </a:rPr>
              <a:t>adequate food security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are essential to improve health outcomes among these participants</a:t>
            </a:r>
            <a:endParaRPr lang="en-GB" sz="3400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81818" y="32742480"/>
            <a:ext cx="10220441" cy="584775"/>
          </a:xfrm>
          <a:prstGeom prst="rect">
            <a:avLst/>
          </a:prstGeom>
          <a:solidFill>
            <a:srgbClr val="00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482191" y="33469309"/>
            <a:ext cx="10416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CC33"/>
              </a:buClr>
              <a:buFont typeface="Wingdings" charset="2"/>
              <a:buChar char="v"/>
            </a:pP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Katey, D., Addo, A. A., Abass, K., &amp; Morgan, A. K. (2022). Prevalence study of type 2 diabetes mellitus in the Ashanti region of Ghana: a systematic review of risk factors. </a:t>
            </a:r>
            <a:r>
              <a:rPr lang="en-GB" sz="1600" i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Journal of Endocrinology, Metabolism and Diabetes of South Africa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GB" sz="1600" i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27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(3), 93–99. 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  <a:hlinkClick r:id="rId9"/>
              </a:rPr>
              <a:t>https://doi.org/10.1080/16089677.2022.2074121</a:t>
            </a:r>
            <a:endParaRPr lang="en-GB" sz="1600" dirty="0"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+mn-ea"/>
            </a:endParaRPr>
          </a:p>
          <a:p>
            <a:pPr marL="285750" indent="-285750">
              <a:buClr>
                <a:srgbClr val="33CC33"/>
              </a:buClr>
              <a:buFont typeface="Wingdings" charset="2"/>
              <a:buChar char="v"/>
            </a:pP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Ong, K. L., Stafford, L. K., McLaughlin, S. A., Boyko, E. J.,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Vollset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S. E., Smith, A. E., Dalton, B. E., Duprey, J., Cruz, J. A.,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Hagins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H.,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Lindstedt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P. A.,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Aali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A., Abate, Y. H., Abate, M. D.,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Abbasian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M., Abbasi-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Kangevari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Z., Abbasi-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Kangevari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M., Abd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ElHafeez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S., Abd-Rabu, R., … Vos, T. (2023). Global, regional, and national burden of diabetes from 1990 to 2021, with projections of prevalence to 2050: a systematic analysis for the Global Burden of Disease Study 2021. The Lancet, 402(10397), 203–234. </a:t>
            </a:r>
            <a:r>
              <a:rPr lang="en-GB" sz="1600" u="sng" kern="100" dirty="0">
                <a:solidFill>
                  <a:srgbClr val="467886"/>
                </a:solidFill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  <a:hlinkClick r:id="rId10"/>
              </a:rPr>
              <a:t>https://doi.org/10.1016/S0140-6736(23)01301-6</a:t>
            </a:r>
            <a:endParaRPr lang="en-US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33CC33"/>
              </a:buClr>
              <a:buFont typeface="Wingdings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Ministry of Food and Agriculture. (2025).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Food insecurity and food security situation overview in Ghana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7083" y="35678109"/>
            <a:ext cx="29136100" cy="5470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60523" y="35721973"/>
            <a:ext cx="5537183" cy="327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6D29A-DED8-5421-2725-8AF73E50FCFF}"/>
              </a:ext>
            </a:extLst>
          </p:cNvPr>
          <p:cNvSpPr txBox="1"/>
          <p:nvPr/>
        </p:nvSpPr>
        <p:spPr>
          <a:xfrm>
            <a:off x="25117080" y="3114190"/>
            <a:ext cx="536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F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ID: 319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A9A7D8D-90AA-8713-D770-56BC7D8CF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1153"/>
              </p:ext>
            </p:extLst>
          </p:nvPr>
        </p:nvGraphicFramePr>
        <p:xfrm>
          <a:off x="9921024" y="14250881"/>
          <a:ext cx="9210183" cy="678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F851D6D-D288-6447-F10A-AB2590821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857905"/>
              </p:ext>
            </p:extLst>
          </p:nvPr>
        </p:nvGraphicFramePr>
        <p:xfrm>
          <a:off x="9605237" y="22162282"/>
          <a:ext cx="8876953" cy="594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107</TotalTime>
  <Words>1112</Words>
  <Application>Microsoft Office PowerPoint</Application>
  <PresentationFormat>Custom</PresentationFormat>
  <Paragraphs>131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</vt:lpstr>
      <vt:lpstr>Century Gothic</vt:lpstr>
      <vt:lpstr>Times New Roman</vt:lpstr>
      <vt:lpstr>Wingdings</vt:lpstr>
      <vt:lpstr>Office Theme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Randy Kwarteng ANKRAH</cp:lastModifiedBy>
  <cp:revision>424</cp:revision>
  <dcterms:created xsi:type="dcterms:W3CDTF">1900-01-01T00:00:00Z</dcterms:created>
  <dcterms:modified xsi:type="dcterms:W3CDTF">2025-10-30T01:52:47Z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3081-11.35.00</vt:lpwstr>
  </property>
  <property fmtid="{D5CDD505-2E9C-101B-9397-08002B2CF9AE}" pid="3" name="ICV">
    <vt:lpwstr>714029ACD7CE44908760C498E739BC32_12</vt:lpwstr>
  </property>
</Properties>
</file>