
<file path=[Content_Types].xml><?xml version="1.0" encoding="utf-8"?>
<Types xmlns="http://schemas.openxmlformats.org/package/2006/content-types">
  <Default Extension="emf" ContentType="image/x-emf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28803600" cy="36008945" type="screen4x3"/>
  <p:notesSz cx="6858000" cy="9144000"/>
  <p:defaultTextStyle>
    <a:defPPr>
      <a:defRPr lang="en-US"/>
    </a:defPPr>
    <a:lvl1pPr marL="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00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66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2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8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645" algn="l" defTabSz="185166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Azanu" initials="PA" lastIdx="1" clrIdx="0"/>
  <p:cmAuthor id="2" name="Joben" initials="J" lastIdx="2" clrIdx="1"/>
  <p:cmAuthor id="3" name="Fiifi Amoako Essiam" initials="FAE" lastIdx="1" clrIdx="2"/>
  <p:cmAuthor id="4" name="Microsoft account" initials="Ma" lastIdx="1" clrIdx="3"/>
  <p:cmAuthor id="5" name="Godwin Agbeka" initials="GA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33CC33"/>
    <a:srgbClr val="FFF200"/>
    <a:srgbClr val="FFFFFF"/>
    <a:srgbClr val="9BBB59"/>
    <a:srgbClr val="F1F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涓害鏍峰紡 2 - 寮鸿皟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84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3716" y="-6064"/>
      </p:cViewPr>
      <p:guideLst>
        <p:guide pos="9072"/>
        <p:guide orient="horz" pos="113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G:\My Drive\Desktop\LECTURE SLIDES\4TH YEAR SEM 2\glycemi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82395333173"/>
          <c:y val="0.0649286700545368"/>
          <c:w val="0.809195452538726"/>
          <c:h val="0.7274289674625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Sheet1!$H$4</c:f>
              <c:strCache>
                <c:ptCount val="1"/>
                <c:pt idx="0">
                  <c:v>Percntages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0111111111111111"/>
                  <c:y val="-8.4875562720133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6576" tIns="18288" rIns="36576" bIns="18288" anchor="ctr" anchorCtr="1">
                  <a:spAutoFit/>
                </a:bodyPr>
                <a:lstStyle/>
                <a:p>
                  <a:pPr>
                    <a:defRPr lang="en-US" sz="4800" b="1" i="0" u="none" strike="noStrike" kern="1200" cap="small" baseline="0">
                      <a:solidFill>
                        <a:srgbClr val="008F00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8888888888889"/>
                  <c:y val="-0.004629629629629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6576" tIns="18288" rIns="36576" bIns="18288" anchor="ctr" anchorCtr="1">
                  <a:spAutoFit/>
                </a:bodyPr>
                <a:lstStyle/>
                <a:p>
                  <a:pPr>
                    <a:defRPr lang="en-US" sz="4800" b="1" i="0" u="none" strike="noStrike" kern="1200" cap="small" baseline="0">
                      <a:solidFill>
                        <a:srgbClr val="C00000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lang="en-US" sz="4800" b="1" i="0" u="none" strike="noStrike" kern="1200" cap="sm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Sheet1!$F$5:$F$6</c:f>
              <c:strCache>
                <c:ptCount val="2"/>
                <c:pt idx="0">
                  <c:v>Good</c:v>
                </c:pt>
                <c:pt idx="1">
                  <c:v>Poor</c:v>
                </c:pt>
              </c:strCache>
            </c:strRef>
          </c:cat>
          <c:val>
            <c:numRef>
              <c:f>Sheet1!$H$5:$H$7</c:f>
              <c:numCache>
                <c:formatCode>0.0%</c:formatCode>
                <c:ptCount val="3"/>
                <c:pt idx="0">
                  <c:v>0.52</c:v>
                </c:pt>
                <c:pt idx="1">
                  <c:v>0.48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4639231"/>
        <c:axId val="714637791"/>
      </c:barChart>
      <c:catAx>
        <c:axId val="7146392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400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r>
                  <a:rPr lang="en-US" sz="2800" b="1" i="1" u="none" strike="noStrike" kern="1200" cap="none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Times New Roman" pitchFamily="18" charset="0"/>
                    <a:cs typeface="Times New Roman" pitchFamily="18" charset="0"/>
                  </a:rPr>
                  <a:t>Glycemic Control </a:t>
                </a:r>
                <a:r>
                  <a:rPr lang="en-US" sz="2800" b="1" i="1" cap="none" baseline="0" dirty="0">
                    <a:latin typeface="Times New Roman" pitchFamily="18" charset="0"/>
                  </a:rPr>
                  <a:t>Levels</a:t>
                </a:r>
                <a:endParaRPr lang="en-US" sz="2800" b="1" i="1" cap="none" baseline="0" dirty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8176740374766"/>
              <c:y val="0.91342796478498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n-US" sz="3200" b="1" i="1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</a:p>
        </c:txPr>
        <c:crossAx val="714637791"/>
        <c:crosses val="autoZero"/>
        <c:auto val="1"/>
        <c:lblAlgn val="ctr"/>
        <c:lblOffset val="100"/>
        <c:noMultiLvlLbl val="0"/>
      </c:catAx>
      <c:valAx>
        <c:axId val="7146377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400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r>
                  <a:rPr lang="en-US" sz="3200" b="1" i="1" cap="none" baseline="0" dirty="0">
                    <a:latin typeface="Times New Roman" pitchFamily="18" charset="0"/>
                  </a:rPr>
                  <a:t>Percentages (%)</a:t>
                </a:r>
                <a:endParaRPr lang="en-US" sz="3200" b="1" i="1" cap="none" baseline="0" dirty="0">
                  <a:latin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164104732783873"/>
              <c:y val="0.3034366330605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 w="22225">
            <a:solidFill>
              <a:schemeClr val="tx1">
                <a:lumMod val="95000"/>
                <a:lumOff val="5000"/>
                <a:alpha val="61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1" u="none" strike="noStrike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</a:p>
        </c:txPr>
        <c:crossAx val="7146392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cap="small" baseline="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03429503469"/>
          <c:y val="0.0926039353746"/>
          <c:w val="0.847874348494096"/>
          <c:h val="0.698373946682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Sheet1!$F$1:$F$4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0.00290199861886849"/>
                  <c:y val="0.02595282383421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AU"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4000" dirty="0">
                        <a:solidFill>
                          <a:srgbClr val="008F00"/>
                        </a:solidFill>
                      </a:rPr>
                      <a:t>26.0%</a:t>
                    </a:r>
                    <a:endParaRPr lang="en-US" sz="4000" dirty="0">
                      <a:solidFill>
                        <a:srgbClr val="008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AU"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333333333333"/>
                      <c:h val="0.20588515948218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0798081040702247"/>
                  <c:y val="0.004085427306553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r>
                      <a:rPr lang="en-US" sz="4000" dirty="0">
                        <a:solidFill>
                          <a:srgbClr val="C00000"/>
                        </a:solidFill>
                      </a:rPr>
                      <a:t>74.0%</a:t>
                    </a:r>
                    <a:endParaRPr lang="en-US" sz="4000" dirty="0">
                      <a:solidFill>
                        <a:srgbClr val="C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906036897509"/>
                      <c:h val="0.141643677637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AU" sz="4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Sheet1!$E$5:$E$7</c:f>
              <c:strCache>
                <c:ptCount val="3"/>
                <c:pt idx="1">
                  <c:v>Food Secure</c:v>
                </c:pt>
                <c:pt idx="2">
                  <c:v>Food Insecure</c:v>
                </c:pt>
              </c:strCache>
            </c:strRef>
          </c:cat>
          <c:val>
            <c:numRef>
              <c:f>Sheet1!$F$5:$F$7</c:f>
              <c:numCache>
                <c:formatCode>General</c:formatCode>
                <c:ptCount val="3"/>
                <c:pt idx="1">
                  <c:v>26</c:v>
                </c:pt>
                <c:pt idx="2">
                  <c:v>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99791"/>
        <c:axId val="191998831"/>
      </c:barChart>
      <c:catAx>
        <c:axId val="1919997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AU"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800" b="1" i="1">
                    <a:latin typeface="Times New Roman" pitchFamily="18" charset="0"/>
                    <a:cs typeface="Times New Roman" pitchFamily="18" charset="0"/>
                  </a:rPr>
                  <a:t>Food Security Levels</a:t>
                </a:r>
                <a:endParaRPr lang="en-US" sz="2800" b="1" i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54655199716091"/>
              <c:y val="0.9228267498974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3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</a:p>
        </c:txPr>
        <c:crossAx val="191998831"/>
        <c:crosses val="autoZero"/>
        <c:auto val="1"/>
        <c:lblAlgn val="ctr"/>
        <c:lblOffset val="100"/>
        <c:noMultiLvlLbl val="0"/>
      </c:catAx>
      <c:valAx>
        <c:axId val="1919988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AU"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800" b="1" i="1">
                    <a:latin typeface="Times New Roman" pitchFamily="18" charset="0"/>
                    <a:cs typeface="Times New Roman" pitchFamily="18" charset="0"/>
                  </a:rPr>
                  <a:t>Percentage (%)</a:t>
                </a:r>
                <a:endParaRPr lang="en-US" sz="2800" b="1" i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249537147273316"/>
              <c:y val="0.3763457897337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</a:p>
        </c:txPr>
        <c:crossAx val="19199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A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69013306838"/>
          <c:y val="0.0519129216739473"/>
          <c:w val="0.821054615854427"/>
          <c:h val="0.72976209493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AU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>
                        <a:solidFill>
                          <a:srgbClr val="008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6.0%</a:t>
                    </a:r>
                    <a:endParaRPr lang="en-US" sz="4800" b="1" i="0">
                      <a:solidFill>
                        <a:srgbClr val="008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A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75984373548"/>
                      <c:h val="0.1063176635882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110766272350366"/>
                  <c:y val="-0.01972691023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AU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84.0%</a:t>
                    </a:r>
                    <a:endParaRPr lang="en-US" sz="4800" b="1" i="0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A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48518720605"/>
                      <c:h val="0.0813994611847493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AU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800" b="1" i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10.0%</a:t>
                    </a:r>
                    <a:endParaRPr lang="en-US" sz="4800" b="1" i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A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23112844046"/>
                      <c:h val="0.09593507925345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A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Sheet2!$G$4:$G$6</c:f>
              <c:numCache>
                <c:formatCode>General</c:formatCode>
                <c:ptCount val="3"/>
                <c:pt idx="0">
                  <c:v>6</c:v>
                </c:pt>
                <c:pt idx="1">
                  <c:v>84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99855"/>
        <c:axId val="38422735"/>
      </c:barChart>
      <c:catAx>
        <c:axId val="1920998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AU"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800" b="1" i="1">
                    <a:latin typeface="Times New Roman" pitchFamily="18" charset="0"/>
                    <a:cs typeface="Times New Roman" pitchFamily="18" charset="0"/>
                  </a:rPr>
                  <a:t>Psychosocial stress levels</a:t>
                </a:r>
                <a:endParaRPr lang="en-US" sz="2800" b="1" i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32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</a:p>
        </c:txPr>
        <c:crossAx val="38422735"/>
        <c:crosses val="autoZero"/>
        <c:auto val="1"/>
        <c:lblAlgn val="ctr"/>
        <c:lblOffset val="100"/>
        <c:noMultiLvlLbl val="0"/>
      </c:catAx>
      <c:valAx>
        <c:axId val="384227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AU" sz="2800" b="1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Percentage (%)</a:t>
                </a:r>
                <a:endParaRPr lang="en-US" sz="2800" b="1" i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00967416923551386"/>
              <c:y val="0.2734676245677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AU"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</a:p>
        </c:txPr>
        <c:crossAx val="19209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A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B6537-2FD6-42AC-B646-F3B4CF51E59F}" type="datetimeFigureOut">
              <a:rPr lang="x-none" smtClean="0"/>
            </a:fld>
            <a:endParaRPr lang="x-none"/>
          </a:p>
        </p:txBody>
      </p:sp>
      <p:sp>
        <p:nvSpPr>
          <p:cNvPr id="4" name="Slide Image Placeholder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10DC-2576-40F1-B86E-6CA4BF04F4A0}" type="slidenum">
              <a:rPr lang="x-none" smtClean="0"/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14:cpLocks xmlns:a14="http://schemas.microsoft.com/office/drawing/2010/main"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/>
        <p:txBody>
          <a:bodyPr/>
          <a:lstStyle/>
          <a:p>
            <a:fld id="{61AC5797-B75E-4381-99B2-0CC707DCCA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2160271" y="11186214"/>
            <a:ext cx="24483061" cy="7718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20882610" y="1442044"/>
            <a:ext cx="6480810" cy="307245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1440180" y="1442044"/>
            <a:ext cx="18962370" cy="3072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75287" y="23139289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2275287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1440180" y="8402166"/>
            <a:ext cx="12721590" cy="23764450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14641830" y="8402166"/>
            <a:ext cx="12721590" cy="23764450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440181" y="8060409"/>
            <a:ext cx="12726592" cy="3359196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14631832" y="8060409"/>
            <a:ext cx="12731591" cy="3359196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14631832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11261408" y="1433704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1440183" y="7535276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50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5645706" y="25206484"/>
            <a:ext cx="17282160" cy="2975769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50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1440181" y="1442039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1440181" y="8402166"/>
            <a:ext cx="25923240" cy="23764450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66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1851660" rtl="0" eaLnBrk="1" latinLnBrk="0" hangingPunct="1">
        <a:spcBef>
          <a:spcPct val="20000"/>
        </a:spcBef>
        <a:buFont typeface="Arial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630" indent="-1156970" algn="l" defTabSz="1851660" rtl="0" eaLnBrk="1" latinLnBrk="0" hangingPunct="1">
        <a:spcBef>
          <a:spcPct val="20000"/>
        </a:spcBef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1851660" rtl="0" eaLnBrk="1" latinLnBrk="0" hangingPunct="1">
        <a:spcBef>
          <a:spcPct val="20000"/>
        </a:spcBef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1851660" rtl="0" eaLnBrk="1" latinLnBrk="0" hangingPunct="1">
        <a:spcBef>
          <a:spcPct val="20000"/>
        </a:spcBef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1851660" rtl="0" eaLnBrk="1" latinLnBrk="0" hangingPunct="1">
        <a:spcBef>
          <a:spcPct val="20000"/>
        </a:spcBef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1851660" rtl="0" eaLnBrk="1" latinLnBrk="0" hangingPunct="1">
        <a:spcBef>
          <a:spcPct val="20000"/>
        </a:spcBef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185166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hyperlink" Target="https://doi.org/10.1080/16089677.2022.2074121" TargetMode="External"/><Relationship Id="rId8" Type="http://schemas.openxmlformats.org/officeDocument/2006/relationships/image" Target="../media/image4.png"/><Relationship Id="rId7" Type="http://schemas.microsoft.com/office/2007/relationships/hdphoto" Target="../media/image1.tiff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6.emf"/><Relationship Id="rId11" Type="http://schemas.openxmlformats.org/officeDocument/2006/relationships/image" Target="../media/image5.emf"/><Relationship Id="rId10" Type="http://schemas.openxmlformats.org/officeDocument/2006/relationships/hyperlink" Target="https://doi.org/10.1016/S0140-6736(23)01301-6" TargetMode="Externa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71"/>
          <p:cNvSpPr txBox="1"/>
          <p:nvPr/>
        </p:nvSpPr>
        <p:spPr bwMode="auto">
          <a:xfrm>
            <a:off x="-14040" y="36318475"/>
            <a:ext cx="28816300" cy="214072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itchFamily="34" charset="0"/>
              </a:defRPr>
            </a:lvl1pPr>
            <a:lvl2pPr marL="374650" defTabSz="749300">
              <a:defRPr>
                <a:latin typeface="Arial" charset="0"/>
              </a:defRPr>
            </a:lvl2pPr>
            <a:lvl3pPr marL="749300" defTabSz="749300">
              <a:defRPr>
                <a:latin typeface="Arial" charset="0"/>
              </a:defRPr>
            </a:lvl3pPr>
            <a:lvl4pPr marL="1125855" defTabSz="749300">
              <a:defRPr>
                <a:latin typeface="Arial" charset="0"/>
              </a:defRPr>
            </a:lvl4pPr>
            <a:lvl5pPr marL="1500505" defTabSz="749300">
              <a:defRPr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endParaRPr lang="en-US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1" y="20522"/>
            <a:ext cx="28799047" cy="3848055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44" y="20522"/>
            <a:ext cx="3310415" cy="3897122"/>
          </a:xfrm>
          <a:prstGeom prst="rect">
            <a:avLst/>
          </a:prstGeom>
        </p:spPr>
      </p:pic>
      <p:sp>
        <p:nvSpPr>
          <p:cNvPr id="47" name="Text Box 471"/>
          <p:cNvSpPr txBox="1"/>
          <p:nvPr/>
        </p:nvSpPr>
        <p:spPr bwMode="auto">
          <a:xfrm>
            <a:off x="244238" y="3975105"/>
            <a:ext cx="9451868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charset="0"/>
              </a:defRPr>
            </a:lvl3pPr>
            <a:lvl4pPr marL="1125855" defTabSz="749300">
              <a:defRPr>
                <a:solidFill>
                  <a:schemeClr val="tx1"/>
                </a:solidFill>
                <a:latin typeface="Arial" charset="0"/>
              </a:defRPr>
            </a:lvl4pPr>
            <a:lvl5pPr marL="1500505" defTabSz="749300">
              <a:defRPr>
                <a:solidFill>
                  <a:schemeClr val="tx1"/>
                </a:solidFill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alt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5885" y="1772757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28315" y="16799806"/>
            <a:ext cx="45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71"/>
          <p:cNvSpPr txBox="1"/>
          <p:nvPr/>
        </p:nvSpPr>
        <p:spPr bwMode="auto">
          <a:xfrm>
            <a:off x="80859" y="22630843"/>
            <a:ext cx="8977494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charset="0"/>
              </a:defRPr>
            </a:lvl3pPr>
            <a:lvl4pPr marL="1125855" defTabSz="749300">
              <a:defRPr>
                <a:solidFill>
                  <a:schemeClr val="tx1"/>
                </a:solidFill>
                <a:latin typeface="Arial" charset="0"/>
              </a:defRPr>
            </a:lvl4pPr>
            <a:lvl5pPr marL="1500505" defTabSz="749300">
              <a:defRPr>
                <a:solidFill>
                  <a:schemeClr val="tx1"/>
                </a:solidFill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alt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5"/>
          <p:cNvSpPr/>
          <p:nvPr/>
        </p:nvSpPr>
        <p:spPr bwMode="auto">
          <a:xfrm>
            <a:off x="11657789" y="13980460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7"/>
          <p:cNvSpPr/>
          <p:nvPr/>
        </p:nvSpPr>
        <p:spPr bwMode="auto">
          <a:xfrm>
            <a:off x="17286042" y="12985579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GB" sz="9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076" y="23476868"/>
            <a:ext cx="9013277" cy="12097116"/>
            <a:chOff x="597220" y="22000189"/>
            <a:chExt cx="9152068" cy="9962183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811223" y="30298499"/>
              <a:ext cx="8717694" cy="166387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kern="100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ANALYSIS</a:t>
              </a:r>
              <a:r>
                <a:rPr lang="en-US" sz="3200" b="1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  <a:endParaRPr lang="en-US" sz="3200" b="1" kern="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algn="just">
                <a:buClr>
                  <a:srgbClr val="00B050"/>
                </a:buClr>
              </a:pPr>
              <a:r>
                <a:rPr lang="en-US" sz="3200" kern="10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Data coded in Excel, analyzed with SPSS v26 using descriptive statistics, chi-square, and correlation tests</a:t>
              </a:r>
              <a:endParaRPr lang="en-US" sz="3200" kern="100" dirty="0"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159496" y="22076788"/>
              <a:ext cx="4589792" cy="386221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MEASUREMENTS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b="1" kern="100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  <a:endParaRPr lang="en-US" sz="3200" b="1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Anthropometry (weight, height, BMI, waist circumference)</a:t>
              </a:r>
              <a:endParaRPr lang="en-US" sz="3200" kern="0" dirty="0"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latin typeface="Times New Roman" pitchFamily="18" charset="0"/>
                  <a:ea typeface="SimSun" charset="-122"/>
                  <a:cs typeface="Times New Roman" pitchFamily="18" charset="0"/>
                </a:rPr>
                <a:t>B</a:t>
              </a: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iochemical parameters (FBS, HbA1c, lipid panel)</a:t>
              </a:r>
              <a:endParaRPr lang="en-US" sz="3200" b="1" kern="100" dirty="0">
                <a:solidFill>
                  <a:srgbClr val="FF0000"/>
                </a:solidFill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693094" y="25992644"/>
              <a:ext cx="8846403" cy="426298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DATA COLLECTION TOOLS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r>
                <a:rPr lang="en-US" sz="3200" b="1" dirty="0">
                  <a:latin typeface="Times New Roman" pitchFamily="18" charset="0"/>
                  <a:ea typeface="SimSun" charset="-122"/>
                  <a:cs typeface="Times New Roman" pitchFamily="18" charset="0"/>
                </a:rPr>
                <a:t> </a:t>
              </a:r>
              <a:endParaRPr lang="en-US" sz="3200" b="1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USDA Adult Food Security Survey Module (AFSSM) → food security</a:t>
              </a:r>
              <a:endParaRPr lang="en-US" sz="3200" kern="0" dirty="0">
                <a:effectLst/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Perceived Stress Questionnaire (PSQ) → psychosocial stress</a:t>
              </a:r>
              <a:endParaRPr lang="en-US" sz="320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International Physical Activity Questionnaire-Short Form (IPAQ-SF) → physical activity</a:t>
              </a:r>
              <a:endParaRPr lang="en-US" sz="320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marL="571500" indent="-571500" algn="just">
                <a:buFont typeface="Wingdings" charset="2"/>
                <a:buChar char="q"/>
              </a:pPr>
              <a:r>
                <a:rPr lang="en-US" sz="3200" kern="100" dirty="0">
                  <a:effectLst/>
                  <a:latin typeface="Times New Roman" pitchFamily="18" charset="0"/>
                  <a:cs typeface="Times New Roman" pitchFamily="18" charset="0"/>
                </a:rPr>
                <a:t>Food Frequency Questionnaire → dietary intake assessment</a:t>
              </a:r>
              <a:endParaRPr lang="en-US" sz="3200" b="1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597220" y="22000189"/>
              <a:ext cx="4477304" cy="3906706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buClr>
                  <a:srgbClr val="00B050"/>
                </a:buClr>
              </a:pPr>
              <a:r>
                <a:rPr lang="en-US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STUDY DESIGN </a:t>
              </a:r>
              <a:r>
                <a:rPr lang="en-US" sz="3200" b="1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:</a:t>
              </a:r>
              <a:endParaRPr lang="en-US" sz="3200" b="1" kern="0" dirty="0">
                <a:latin typeface="Times New Roman" pitchFamily="18" charset="0"/>
                <a:ea typeface="SimSun" charset="-122"/>
                <a:cs typeface="Times New Roman" pitchFamily="18" charset="0"/>
              </a:endParaRPr>
            </a:p>
            <a:p>
              <a:pPr algn="just">
                <a:buClr>
                  <a:srgbClr val="00B050"/>
                </a:buClr>
              </a:pPr>
              <a:r>
                <a:rPr lang="en-US" sz="3200" kern="0" dirty="0">
                  <a:effectLst/>
                  <a:latin typeface="Times New Roman" pitchFamily="18" charset="0"/>
                  <a:ea typeface="SimSun" charset="-122"/>
                  <a:cs typeface="Times New Roman" pitchFamily="18" charset="0"/>
                </a:rPr>
                <a:t>Cross-sectional study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among 50 adults living with type 2 diabetes attending the outpatient clinic at Kumasi South Government Hospital, Ashanti Region.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471"/>
          <p:cNvSpPr txBox="1"/>
          <p:nvPr/>
        </p:nvSpPr>
        <p:spPr bwMode="auto">
          <a:xfrm>
            <a:off x="9994305" y="3926489"/>
            <a:ext cx="10336504" cy="75268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itchFamily="34" charset="0"/>
              </a:defRPr>
            </a:lvl1pPr>
            <a:lvl2pPr marL="374650" defTabSz="749300">
              <a:defRPr>
                <a:latin typeface="Arial" charset="0"/>
              </a:defRPr>
            </a:lvl2pPr>
            <a:lvl3pPr marL="749300" defTabSz="749300">
              <a:defRPr>
                <a:latin typeface="Arial" charset="0"/>
              </a:defRPr>
            </a:lvl3pPr>
            <a:lvl4pPr marL="1125855" defTabSz="749300">
              <a:defRPr>
                <a:latin typeface="Arial" charset="0"/>
              </a:defRPr>
            </a:lvl4pPr>
            <a:lvl5pPr marL="1500505" defTabSz="749300">
              <a:defRPr>
                <a:latin typeface="Arial" charset="0"/>
              </a:defRPr>
            </a:lvl5pPr>
            <a:lvl6pPr marL="19577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4149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28721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329305" defTabSz="7493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alt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05571" y="-83683"/>
            <a:ext cx="25210740" cy="210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Food Security, Psychosocial Stress, and Glycemic Status of Individuals Living with Type 2 Diabetes Attending the Outpatient Clinic at Kumasi South Government Hospital, </a:t>
            </a:r>
            <a:r>
              <a:rPr lang="en-US" sz="4400" b="1" dirty="0" err="1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Asokwa</a:t>
            </a:r>
            <a:r>
              <a:rPr lang="en-US" sz="4400" b="1" dirty="0">
                <a:solidFill>
                  <a:srgbClr val="FFFFFF"/>
                </a:solidFill>
                <a:latin typeface="Century" pitchFamily="18" charset="0"/>
                <a:cs typeface="Times New Roman" pitchFamily="18" charset="0"/>
              </a:rPr>
              <a:t> Municipality, Ashanti Region.</a:t>
            </a:r>
            <a:endParaRPr lang="en-US" sz="4400" b="1" dirty="0">
              <a:solidFill>
                <a:srgbClr val="FFFFFF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5621" y="1927948"/>
            <a:ext cx="25691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Randy 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Kwarteng Ankrah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Pasmas Coffie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Rhoda </a:t>
            </a:r>
            <a:r>
              <a:rPr lang="en-US" sz="4400" dirty="0" err="1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Serwaah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Yeboah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, and Collins Afriyie Appiah</a:t>
            </a:r>
            <a:r>
              <a:rPr lang="en-US" sz="4400" baseline="30000" dirty="0">
                <a:solidFill>
                  <a:srgbClr val="FFFF00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aseline="30000" dirty="0">
                <a:solidFill>
                  <a:srgbClr val="FFFF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1,*</a:t>
            </a:r>
            <a:endParaRPr lang="en-US" sz="4400" dirty="0">
              <a:solidFill>
                <a:srgbClr val="FFFF00"/>
              </a:solidFill>
              <a:effectLst/>
              <a:latin typeface="Century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9870" y="2675643"/>
            <a:ext cx="24330586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200" baseline="30000" dirty="0"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Department of Biochemistry and Biotechnology, Kwame Nkrumah University of Science and Technology, Kumasi, Ghana</a:t>
            </a:r>
            <a:endParaRPr lang="en-US" sz="3200" dirty="0">
              <a:solidFill>
                <a:schemeClr val="bg1"/>
              </a:solidFill>
              <a:effectLst/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*Corresponding author email: caappiah.cos@knust.edu.gh</a:t>
            </a:r>
            <a:endParaRPr lang="en-US" sz="3200" dirty="0">
              <a:solidFill>
                <a:srgbClr val="FFFF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370" y="4833620"/>
            <a:ext cx="9759950" cy="18019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Type 2 Diabetes Mellitus (T2DM) characterized by insulin resistance and hyperglycemia, is often complicated by poor glycemic control and lipid abnormalities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(Ong et al., 2023)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T2DM prevalence in the Ashanti region, </a:t>
            </a:r>
            <a:r>
              <a:rPr lang="en-AU" alt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ranges f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3.9%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8.3%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800" i="1" kern="100" dirty="0">
                <a:latin typeface="Times New Roman" pitchFamily="18" charset="0"/>
                <a:ea typeface="Aptos" pitchFamily="34" charset="0"/>
                <a:cs typeface="Times New Roman" pitchFamily="18" charset="0"/>
                <a:sym typeface="+mn-ea"/>
              </a:rPr>
              <a:t>(</a:t>
            </a:r>
            <a:r>
              <a:rPr lang="en-US" altLang="en-US" sz="2800" i="1" dirty="0">
                <a:ln>
                  <a:noFill/>
                </a:ln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  <a:sym typeface="+mn-ea"/>
              </a:rPr>
              <a:t>Katey et al., 2022)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marR="0" lvl="0" indent="-685800" algn="just" defTabSz="403733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About 2.4 million (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7.4%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Ghanaians are vulnerable to food insecurity 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Ministry of Food and Agriculture, 2025)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algn="just" defTabSz="4037330">
              <a:buClr>
                <a:srgbClr val="00B050"/>
              </a:buClr>
              <a:buFont typeface="Wingdings" charset="2"/>
              <a:buChar char="v"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insecurity and psychosocial stress could impact the glycemic control in T2DM </a:t>
            </a:r>
            <a:r>
              <a:rPr kumimoji="0" lang="en-GB" sz="28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(Sun et al., 2022)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40373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4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investigate the relationship between food security, psychosocial stress, and glycemic control of individuals living with type 2 diabetes (ILWT2D)</a:t>
            </a:r>
            <a:endParaRPr lang="en-GB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OBJECTIVES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dietary intake of participants </a:t>
            </a:r>
            <a:endParaRPr lang="en-US" sz="4000" kern="100" dirty="0">
              <a:effectLst/>
              <a:highlight>
                <a:srgbClr val="FFFFFF"/>
              </a:highlight>
              <a:latin typeface="Times New Roman" pitchFamily="18" charset="0"/>
              <a:ea typeface="Aptos" pitchFamily="34" charset="0"/>
              <a:cs typeface="Times New Roman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anthropometric data and biochemical parameters </a:t>
            </a:r>
            <a:r>
              <a:rPr lang="en-AU" altLang="en-US" sz="4000" kern="100" dirty="0">
                <a:effectLst/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(BMI, waist circumference, HbA1c, lipid profile)</a:t>
            </a:r>
            <a:endParaRPr lang="en-AU" altLang="en-US" sz="4000" kern="100" dirty="0">
              <a:effectLst/>
              <a:highlight>
                <a:srgbClr val="FFFFFF"/>
              </a:highlight>
              <a:latin typeface="Times New Roman" pitchFamily="18" charset="0"/>
              <a:ea typeface="Aptos" pitchFamily="34" charset="0"/>
              <a:cs typeface="Times New Roman" pitchFamily="18" charset="0"/>
            </a:endParaRP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highlight>
                  <a:srgbClr val="FFFFFF"/>
                </a:highlight>
                <a:latin typeface="Times New Roman" pitchFamily="18" charset="0"/>
                <a:ea typeface="Aptos" pitchFamily="34" charset="0"/>
                <a:cs typeface="Times New Roman" pitchFamily="18" charset="0"/>
              </a:rPr>
              <a:t>Assess </a:t>
            </a:r>
            <a:r>
              <a:rPr lang="en-US" sz="40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food security, psychosocial stress, and physical activity</a:t>
            </a:r>
            <a:endParaRPr lang="en-US" sz="4000" kern="100" dirty="0">
              <a:effectLst/>
              <a:latin typeface="Times New Roman" pitchFamily="18" charset="0"/>
              <a:ea typeface="Aptos" pitchFamily="34" charset="0"/>
              <a:cs typeface="Times New Roman" pitchFamily="18" charset="0"/>
            </a:endParaRPr>
          </a:p>
          <a:p>
            <a:pPr marL="571500" indent="-571500" algn="just">
              <a:buClr>
                <a:srgbClr val="33CC33"/>
              </a:buClr>
              <a:buFont typeface="Wingdings" charset="2"/>
              <a:buChar char="v"/>
            </a:pPr>
            <a:r>
              <a:rPr lang="en-US" sz="40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Relationship between food security, psychosocial stress, physical activity, and glycemic status of ILWT2D</a:t>
            </a:r>
            <a:endParaRPr lang="en-US" sz="4000" kern="100" dirty="0">
              <a:effectLst/>
              <a:highlight>
                <a:srgbClr val="FFFF00"/>
              </a:highlight>
              <a:latin typeface="Times New Roman" pitchFamily="18" charset="0"/>
              <a:ea typeface="Aptos" pitchFamily="34" charset="0"/>
              <a:cs typeface="Times New Roman" pitchFamily="18" charset="0"/>
            </a:endParaRPr>
          </a:p>
        </p:txBody>
      </p:sp>
      <p:pic>
        <p:nvPicPr>
          <p:cNvPr id="37" name="Image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21024" y="4727575"/>
            <a:ext cx="10440050" cy="966787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10252038" y="13521214"/>
            <a:ext cx="945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1: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Dietary patterns across food groups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42207" y="20998134"/>
            <a:ext cx="907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2: Food security status of participants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9437183" y="27992084"/>
            <a:ext cx="929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3: Psychosocial stress status of participants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605238" y="28626560"/>
          <a:ext cx="8876953" cy="660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37183" y="34971551"/>
            <a:ext cx="772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Figure 4: Glycemic status of participants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able" descr="/private/var/mobile/Containers/Data/Application/52ED167A-CD5E-4EA2-BF94-27619A5CEE06/tmp/insert_image_tmp_dir/2025-09-14 19:43:32.373000.png2025-09-14 19:43:32.373000"/>
          <p:cNvPicPr>
            <a:picLocks noGrp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330810" y="5103245"/>
            <a:ext cx="8349436" cy="8859160"/>
          </a:xfrm>
          <a:prstGeom prst="rect">
            <a:avLst/>
          </a:prstGeom>
        </p:spPr>
      </p:pic>
      <p:sp>
        <p:nvSpPr>
          <p:cNvPr id="18" name="TextBox 26"/>
          <p:cNvSpPr txBox="1"/>
          <p:nvPr/>
        </p:nvSpPr>
        <p:spPr>
          <a:xfrm>
            <a:off x="20452512" y="3935973"/>
            <a:ext cx="8206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166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0332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54980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600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5766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0932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98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12645" algn="l" defTabSz="1851660" rtl="0" eaLnBrk="1" latinLnBrk="0" hangingPunct="1">
              <a:defRPr sz="7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Table 1.0. Anthropometric and biochemical parameters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9291855" y="15747106"/>
          <a:ext cx="9436640" cy="85932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66537"/>
                <a:gridCol w="1215665"/>
                <a:gridCol w="876996"/>
                <a:gridCol w="949767"/>
                <a:gridCol w="1199924"/>
                <a:gridCol w="919619"/>
                <a:gridCol w="1137735"/>
                <a:gridCol w="1370397"/>
              </a:tblGrid>
              <a:tr h="693908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HbA1c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TC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HDL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LDL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VLDL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r, (p)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94966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Food Insecurity 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0.163, (0.259)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-0.114, (0.432)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-0.019, (0.893)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-0.110, (0.447)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-0.098, (0.496)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-0.019, (0.896)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-0.044, (0.763)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958775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ptos" pitchFamily="34" charset="0"/>
                          <a:cs typeface="Times New Roman" pitchFamily="18" charset="0"/>
                        </a:rPr>
                        <a:t>Psychosocial Stress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-0.048, (0.741)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-0.113, (0.435)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-0.154, (0.287)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0.130, (0.369)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-0.118, (0.415)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-0.156, (0.297)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-0.201, (0.161)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95530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Activity</a:t>
                      </a:r>
                      <a:endParaRPr lang="en-US" sz="2000" b="1" ker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-0.211, (0.142)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-0.031, (0.832)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-0.154, (0.286)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0.389, (0.005)**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-0.083, (0.565)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-0.155, (0.282)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-0.223, (0.119)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994367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BMI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-0.077, (0.595)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0.153, (0.290)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0.175, (0.224)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0.138, (0.339)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0.099, (0.495)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-0.175, (0.225)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0.092, (0.524)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106296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Meat &amp; Seafood Pattern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-0.115, (0.426)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0.054, (0.711)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0.147, (0.307)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-0.001, (0.994)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0.025, (0.861)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0.148, (0.306)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0.037, (0.801)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127937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Plant &amp; Protein mixed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-0.216, (0.131)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-0.149, (0.302)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-0.146, (0.313)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0.151, (0.294)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-0.165, (0.252)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-0.147, (0.310)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-0.248, (0.083)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  <a:tr h="1279376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 &amp; Fats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-0.015, (0.916)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0.198, (0.168)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0.129, (0.373)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0.148, (0.304)</a:t>
                      </a:r>
                      <a:endParaRPr lang="en-US" sz="2000" b="1" kern="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0.158, (0.273)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0.129, (0.373)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185166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370332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5554980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740600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925766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1110932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1296098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14812645" algn="l" defTabSz="1851660" rtl="0" eaLnBrk="1" latinLnBrk="0" hangingPunct="1">
                        <a:defRPr sz="7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0.119, (0.410)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ptos" pitchFamily="34" charset="0"/>
                        <a:cs typeface="Times New Roman" pitchFamily="18" charset="0"/>
                      </a:endParaRPr>
                    </a:p>
                  </a:txBody>
                  <a:tcPr marL="26543" marR="26543" marT="0" marB="0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9222645" y="14137858"/>
            <a:ext cx="95750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Table 2.0. </a:t>
            </a:r>
            <a:r>
              <a:rPr lang="en-US" sz="3200" b="1" dirty="0">
                <a:latin typeface="Times New Roman" pitchFamily="18" charset="0"/>
                <a:ea typeface="Aptos" pitchFamily="34" charset="0"/>
              </a:rPr>
              <a:t>Correlation b</a:t>
            </a:r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etween </a:t>
            </a:r>
            <a:r>
              <a:rPr lang="en-US" sz="3200" b="1" dirty="0">
                <a:latin typeface="Times New Roman" pitchFamily="18" charset="0"/>
                <a:ea typeface="Aptos" pitchFamily="34" charset="0"/>
              </a:rPr>
              <a:t>p</a:t>
            </a:r>
            <a:r>
              <a:rPr lang="en-US" sz="3200" b="1" dirty="0">
                <a:effectLst/>
                <a:latin typeface="Times New Roman" pitchFamily="18" charset="0"/>
                <a:ea typeface="Aptos" pitchFamily="34" charset="0"/>
              </a:rPr>
              <a:t>sychosocial stress, food security, dietary patterns, lipid profile, and glycemic status</a:t>
            </a:r>
            <a:r>
              <a:rPr lang="en-US" sz="3200" b="1" i="1" dirty="0">
                <a:effectLst/>
                <a:latin typeface="Times New Roman" pitchFamily="18" charset="0"/>
                <a:ea typeface="Aptos" pitchFamily="34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81819" y="24764441"/>
            <a:ext cx="10220441" cy="707886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82192" y="25511915"/>
            <a:ext cx="10416825" cy="682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 high prevalence of food insecurity was observed among the participants.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 high percentage of the participants experienced moderate to high psychosocial stress levels.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Nearly half of the participants had poor glycemic control</a:t>
            </a:r>
            <a:r>
              <a:rPr lang="en-AU" alt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AU" altLang="en-US" sz="3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No significant </a:t>
            </a:r>
            <a:r>
              <a:rPr lang="en-AU" altLang="en-GB" sz="3400" dirty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were found between food insecurity, psychosocial stress, dietary patterns, and glycaemic status. </a:t>
            </a:r>
            <a:endParaRPr lang="en-GB" sz="3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33CC33"/>
              </a:buClr>
              <a:buFont typeface="Wingdings" charset="2"/>
              <a:buChar char="v"/>
            </a:pP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Strategic interventions combining dietary modification, psychosocial support and </a:t>
            </a:r>
            <a:r>
              <a:rPr lang="en-AU" altLang="en-GB" sz="3400" dirty="0">
                <a:latin typeface="Times New Roman" pitchFamily="18" charset="0"/>
                <a:cs typeface="Times New Roman" pitchFamily="18" charset="0"/>
              </a:rPr>
              <a:t>adequate food security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 are essential to improve health outcomes among these participants</a:t>
            </a:r>
            <a:endParaRPr lang="en-GB" sz="3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81818" y="32742480"/>
            <a:ext cx="10220441" cy="584775"/>
          </a:xfrm>
          <a:prstGeom prst="rect">
            <a:avLst/>
          </a:prstGeom>
          <a:solidFill>
            <a:srgbClr val="00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82191" y="33469309"/>
            <a:ext cx="10416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Katey, D., Addo, A. A., Abass, K., &amp; Morgan, A. K. (2022). Prevalence study of type 2 diabetes mellitus in the Ashanti region of Ghana: a systematic review of risk factors. 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Journal of Endocrinology, Metabolism and Diabetes of South Africa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GB" sz="1600" i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27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</a:rPr>
              <a:t>(3), 93–99. </a:t>
            </a:r>
            <a:r>
              <a:rPr lang="en-GB" sz="16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+mn-ea"/>
                <a:hlinkClick r:id="rId9"/>
              </a:rPr>
              <a:t>https://doi.org/10.1080/16089677.2022.2074121</a:t>
            </a:r>
            <a:endParaRPr lang="en-GB" sz="1600" dirty="0"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+mn-ea"/>
            </a:endParaRPr>
          </a:p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Ong, K. L., Stafford, L. K., McLaughlin, S. A., Boyko, E. J.,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Vollset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S. E., Smith, A. E., Dalton, B. E., Duprey, J., Cruz, J. A.,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Hagins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H.,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Lindstedt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P. A.,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Aali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A., Abate, Y. H., Abate, M. D.,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Abbasian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M., Abbasi-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Kangevari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Z., Abbasi-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Kangevari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M., Abd </a:t>
            </a:r>
            <a:r>
              <a:rPr lang="en-GB" sz="1600" kern="100" dirty="0" err="1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ElHafeez</a:t>
            </a:r>
            <a:r>
              <a:rPr lang="en-GB" sz="1600" kern="100" dirty="0"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</a:rPr>
              <a:t>, S., Abd-Rabu, R., … Vos, T. (2023). Global, regional, and national burden of diabetes from 1990 to 2021, with projections of prevalence to 2050: a systematic analysis for the Global Burden of Disease Study 2021. The Lancet, 402(10397), 203–234. </a:t>
            </a:r>
            <a:r>
              <a:rPr lang="en-GB" sz="1600" u="sng" kern="100" dirty="0">
                <a:solidFill>
                  <a:srgbClr val="467886"/>
                </a:solidFill>
                <a:effectLst/>
                <a:latin typeface="Times New Roman" pitchFamily="18" charset="0"/>
                <a:ea typeface="Aptos" pitchFamily="34" charset="0"/>
                <a:cs typeface="Times New Roman" pitchFamily="18" charset="0"/>
                <a:hlinkClick r:id="rId10"/>
              </a:rPr>
              <a:t>https://doi.org/10.1016/S0140-6736(23)01301-6</a:t>
            </a:r>
            <a:endParaRPr lang="en-US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33CC33"/>
              </a:buClr>
              <a:buFont typeface="Wingdings" charset="2"/>
              <a:buChar char="v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Ministry of Food and Agriculture. (2025).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Food insecurity and food security situation overview in Ghana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7083" y="35678109"/>
            <a:ext cx="29136100" cy="5470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60523" y="35721973"/>
            <a:ext cx="5537183" cy="327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17080" y="3114190"/>
            <a:ext cx="536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F200"/>
                </a:solidFill>
                <a:latin typeface="Times New Roman" pitchFamily="18" charset="0"/>
                <a:cs typeface="Times New Roman" pitchFamily="18" charset="0"/>
              </a:rPr>
              <a:t>Poster ID: 319</a:t>
            </a:r>
            <a:endParaRPr lang="en-US" sz="4400" b="1" dirty="0">
              <a:solidFill>
                <a:srgbClr val="FFF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9921024" y="14250881"/>
          <a:ext cx="9210183" cy="678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9605237" y="22162282"/>
          <a:ext cx="8876953" cy="594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0</Words>
  <Application/>
  <PresentationFormat>Custom</PresentationFormat>
  <Paragraphs>131</Paragraphs>
  <Slides>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Arial Narrow</vt:lpstr>
      <vt:lpstr>Times New Roman</vt:lpstr>
      <vt:lpstr>Century</vt:lpstr>
      <vt:lpstr>Century Gothic</vt:lpstr>
      <vt:lpstr>Calibri</vt:lpstr>
      <vt:lpstr>Aptos</vt:lpstr>
      <vt:lpstr>Office Theme</vt:lpstr>
      <vt:lpstr>PowerPoint 演示文稿</vt:lpstr>
    </vt:vector>
  </TitlesOfParts>
  <Company>UPK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iPhone</cp:lastModifiedBy>
  <cp:revision>424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3081-11.37.00</vt:lpwstr>
  </property>
  <property fmtid="{D5CDD505-2E9C-101B-9397-08002B2CF9AE}" pid="3" name="ICV">
    <vt:lpwstr>714029ACD7CE44908760C498E739BC32_12</vt:lpwstr>
  </property>
</Properties>
</file>