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28803600" cy="36009263"/>
  <p:notesSz cx="6858000" cy="9144000"/>
  <p:defaultTextStyle>
    <a:defPPr>
      <a:defRPr lang="en-US"/>
    </a:defPPr>
    <a:lvl1pPr marL="0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1pPr>
    <a:lvl2pPr marL="1851566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2pPr>
    <a:lvl3pPr marL="3703132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3pPr>
    <a:lvl4pPr marL="5554699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4pPr>
    <a:lvl5pPr marL="7406265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5pPr>
    <a:lvl6pPr marL="92578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6pPr>
    <a:lvl7pPr marL="11109398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7pPr>
    <a:lvl8pPr marL="12960964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8pPr>
    <a:lvl9pPr marL="14812531" algn="l" defTabSz="1851566" rtl="0" eaLnBrk="1" latinLnBrk="0" hangingPunct="1">
      <a:defRPr sz="7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hilip Azanu" initials="PA" lastIdx="1" clrIdx="0">
    <p:extLst>
      <p:ext uri="{19B8F6BF-5375-455C-9EA6-DF929625EA0E}">
        <p15:presenceInfo xmlns:p15="http://schemas.microsoft.com/office/powerpoint/2012/main" userId="fa5f746e5f08edc4" providerId="Windows Live"/>
      </p:ext>
    </p:extLst>
  </p:cmAuthor>
  <p:cmAuthor id="2" name="Joben" initials="J" lastIdx="2" clrIdx="1">
    <p:extLst>
      <p:ext uri="{19B8F6BF-5375-455C-9EA6-DF929625EA0E}">
        <p15:presenceInfo xmlns:p15="http://schemas.microsoft.com/office/powerpoint/2012/main" userId="578cb531dd53ec0e" providerId="Windows Live"/>
      </p:ext>
    </p:extLst>
  </p:cmAuthor>
  <p:cmAuthor id="3" name="Chris Yaw Asare" initials="CA" lastIdx="1" clrIdx="2">
    <p:extLst>
      <p:ext uri="{19B8F6BF-5375-455C-9EA6-DF929625EA0E}">
        <p15:presenceInfo xmlns:p15="http://schemas.microsoft.com/office/powerpoint/2012/main" userId="66765996ee51828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F00"/>
    <a:srgbClr val="9BBB59"/>
    <a:srgbClr val="F1FE48"/>
    <a:srgbClr val="FFF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165" autoAdjust="0"/>
    <p:restoredTop sz="94601" autoAdjust="0"/>
  </p:normalViewPr>
  <p:slideViewPr>
    <p:cSldViewPr snapToGrid="0" snapToObjects="1">
      <p:cViewPr>
        <p:scale>
          <a:sx n="25" d="100"/>
          <a:sy n="25" d="100"/>
        </p:scale>
        <p:origin x="1224" y="684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7C7469-7E13-414B-8DA4-C7D02A3C375E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H"/>
        </a:p>
      </dgm:t>
    </dgm:pt>
    <dgm:pt modelId="{9697AE86-280C-46D3-B0CA-BAE714BD0F22}">
      <dgm:prSet phldrT="[Text]" custT="1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Data and sample collection</a:t>
          </a:r>
          <a:endParaRPr lang="en-GH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C24C72F-02FD-403F-887C-E6C76A9F32B3}" type="parTrans" cxnId="{6FD542E8-6B6B-405B-A151-67D5E5F48E05}">
      <dgm:prSet/>
      <dgm:spPr/>
      <dgm:t>
        <a:bodyPr/>
        <a:lstStyle/>
        <a:p>
          <a:endParaRPr lang="en-GH"/>
        </a:p>
      </dgm:t>
    </dgm:pt>
    <dgm:pt modelId="{85D73987-D9F0-4BAE-99B6-C59BB7B7BF19}" type="sibTrans" cxnId="{6FD542E8-6B6B-405B-A151-67D5E5F48E05}">
      <dgm:prSet/>
      <dgm:spPr/>
      <dgm:t>
        <a:bodyPr/>
        <a:lstStyle/>
        <a:p>
          <a:endParaRPr lang="en-GH"/>
        </a:p>
      </dgm:t>
    </dgm:pt>
    <dgm:pt modelId="{358ACD80-6AB4-4D86-9E14-A52C521F0504}">
      <dgm:prSet phldrT="[Text]" custT="1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Bacteria culture and identification</a:t>
          </a:r>
          <a:endParaRPr lang="en-GH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027A630-1003-488A-9198-76BC82FBC93B}" type="parTrans" cxnId="{370B228F-B1EC-4986-AF24-4A0FFF212A02}">
      <dgm:prSet/>
      <dgm:spPr/>
      <dgm:t>
        <a:bodyPr/>
        <a:lstStyle/>
        <a:p>
          <a:endParaRPr lang="en-GH"/>
        </a:p>
      </dgm:t>
    </dgm:pt>
    <dgm:pt modelId="{FFBC4B0D-E632-4B88-BAB8-6CD766BD837D}" type="sibTrans" cxnId="{370B228F-B1EC-4986-AF24-4A0FFF212A02}">
      <dgm:prSet/>
      <dgm:spPr/>
      <dgm:t>
        <a:bodyPr/>
        <a:lstStyle/>
        <a:p>
          <a:endParaRPr lang="en-GH"/>
        </a:p>
      </dgm:t>
    </dgm:pt>
    <dgm:pt modelId="{DB03706F-8065-482E-A150-CB19CDCE7E43}">
      <dgm:prSet phldrT="[Text]" custT="1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DNA extraction and sequencing</a:t>
          </a:r>
          <a:endParaRPr lang="en-GH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19423D8-535B-4181-A31B-40DBC701C784}" type="parTrans" cxnId="{B501B6D5-EE3C-4E4D-A277-C6A187F87BAB}">
      <dgm:prSet/>
      <dgm:spPr/>
      <dgm:t>
        <a:bodyPr/>
        <a:lstStyle/>
        <a:p>
          <a:endParaRPr lang="en-GH"/>
        </a:p>
      </dgm:t>
    </dgm:pt>
    <dgm:pt modelId="{E02E5536-01B6-403A-9C31-33D5E47E5986}" type="sibTrans" cxnId="{B501B6D5-EE3C-4E4D-A277-C6A187F87BAB}">
      <dgm:prSet/>
      <dgm:spPr/>
      <dgm:t>
        <a:bodyPr/>
        <a:lstStyle/>
        <a:p>
          <a:endParaRPr lang="en-GH"/>
        </a:p>
      </dgm:t>
    </dgm:pt>
    <dgm:pt modelId="{2D2CBD4E-A16C-47B7-A774-9301D897F92C}">
      <dgm:prSet phldrT="[Text]" custT="1"/>
      <dgm:spPr>
        <a:solidFill>
          <a:schemeClr val="accent1">
            <a:hueOff val="0"/>
            <a:satOff val="0"/>
            <a:lumOff val="0"/>
            <a:alpha val="90000"/>
          </a:schemeClr>
        </a:solidFill>
      </dgm:spPr>
      <dgm:t>
        <a:bodyPr/>
        <a:lstStyle/>
        <a:p>
          <a:r>
            <a:rPr lang="en-US" sz="2800" dirty="0">
              <a:latin typeface="Arial" panose="020B0604020202020204" pitchFamily="34" charset="0"/>
              <a:cs typeface="Arial" panose="020B0604020202020204" pitchFamily="34" charset="0"/>
            </a:rPr>
            <a:t>Bioinformatic Analysis </a:t>
          </a:r>
          <a:endParaRPr lang="en-GH" sz="2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25BFDA-2328-411A-BFE2-EA5A135C311D}" type="parTrans" cxnId="{B2D5D9B7-E398-4415-A7BF-6D94EE010080}">
      <dgm:prSet/>
      <dgm:spPr/>
      <dgm:t>
        <a:bodyPr/>
        <a:lstStyle/>
        <a:p>
          <a:endParaRPr lang="en-GH"/>
        </a:p>
      </dgm:t>
    </dgm:pt>
    <dgm:pt modelId="{EFC48261-4416-415C-B57A-CF98B5D028E2}" type="sibTrans" cxnId="{B2D5D9B7-E398-4415-A7BF-6D94EE010080}">
      <dgm:prSet/>
      <dgm:spPr/>
      <dgm:t>
        <a:bodyPr/>
        <a:lstStyle/>
        <a:p>
          <a:endParaRPr lang="en-GH"/>
        </a:p>
      </dgm:t>
    </dgm:pt>
    <dgm:pt modelId="{69AC9401-BDB5-467E-B19D-BD3F3956F39B}" type="pres">
      <dgm:prSet presAssocID="{DD7C7469-7E13-414B-8DA4-C7D02A3C375E}" presName="diagram" presStyleCnt="0">
        <dgm:presLayoutVars>
          <dgm:dir/>
          <dgm:resizeHandles val="exact"/>
        </dgm:presLayoutVars>
      </dgm:prSet>
      <dgm:spPr/>
    </dgm:pt>
    <dgm:pt modelId="{364170DB-8FE6-4D47-90C6-1DB670447C7E}" type="pres">
      <dgm:prSet presAssocID="{9697AE86-280C-46D3-B0CA-BAE714BD0F22}" presName="node" presStyleLbl="node1" presStyleIdx="0" presStyleCnt="4">
        <dgm:presLayoutVars>
          <dgm:bulletEnabled val="1"/>
        </dgm:presLayoutVars>
      </dgm:prSet>
      <dgm:spPr/>
    </dgm:pt>
    <dgm:pt modelId="{5016D9FF-364B-4E7E-AFCF-408032B2641A}" type="pres">
      <dgm:prSet presAssocID="{85D73987-D9F0-4BAE-99B6-C59BB7B7BF19}" presName="sibTrans" presStyleLbl="sibTrans2D1" presStyleIdx="0" presStyleCnt="3"/>
      <dgm:spPr/>
    </dgm:pt>
    <dgm:pt modelId="{74315B90-D7A6-406E-B013-1CF48D6DF243}" type="pres">
      <dgm:prSet presAssocID="{85D73987-D9F0-4BAE-99B6-C59BB7B7BF19}" presName="connectorText" presStyleLbl="sibTrans2D1" presStyleIdx="0" presStyleCnt="3"/>
      <dgm:spPr/>
    </dgm:pt>
    <dgm:pt modelId="{7A10DF18-06DF-49FF-8857-6568425ED825}" type="pres">
      <dgm:prSet presAssocID="{358ACD80-6AB4-4D86-9E14-A52C521F0504}" presName="node" presStyleLbl="node1" presStyleIdx="1" presStyleCnt="4">
        <dgm:presLayoutVars>
          <dgm:bulletEnabled val="1"/>
        </dgm:presLayoutVars>
      </dgm:prSet>
      <dgm:spPr/>
    </dgm:pt>
    <dgm:pt modelId="{B13D28C4-2493-4D84-A917-8E12B5383456}" type="pres">
      <dgm:prSet presAssocID="{FFBC4B0D-E632-4B88-BAB8-6CD766BD837D}" presName="sibTrans" presStyleLbl="sibTrans2D1" presStyleIdx="1" presStyleCnt="3"/>
      <dgm:spPr/>
    </dgm:pt>
    <dgm:pt modelId="{1FCFCF69-3BAE-49FE-8E76-328B59D8A425}" type="pres">
      <dgm:prSet presAssocID="{FFBC4B0D-E632-4B88-BAB8-6CD766BD837D}" presName="connectorText" presStyleLbl="sibTrans2D1" presStyleIdx="1" presStyleCnt="3"/>
      <dgm:spPr/>
    </dgm:pt>
    <dgm:pt modelId="{AC455B8F-D791-4853-9BEF-41B08DEE45D9}" type="pres">
      <dgm:prSet presAssocID="{DB03706F-8065-482E-A150-CB19CDCE7E43}" presName="node" presStyleLbl="node1" presStyleIdx="2" presStyleCnt="4">
        <dgm:presLayoutVars>
          <dgm:bulletEnabled val="1"/>
        </dgm:presLayoutVars>
      </dgm:prSet>
      <dgm:spPr/>
    </dgm:pt>
    <dgm:pt modelId="{1C25F92F-C6F4-412B-9291-6945701FDFFF}" type="pres">
      <dgm:prSet presAssocID="{E02E5536-01B6-403A-9C31-33D5E47E5986}" presName="sibTrans" presStyleLbl="sibTrans2D1" presStyleIdx="2" presStyleCnt="3"/>
      <dgm:spPr/>
    </dgm:pt>
    <dgm:pt modelId="{DF446105-4A8E-4415-8405-0854BE0F3481}" type="pres">
      <dgm:prSet presAssocID="{E02E5536-01B6-403A-9C31-33D5E47E5986}" presName="connectorText" presStyleLbl="sibTrans2D1" presStyleIdx="2" presStyleCnt="3"/>
      <dgm:spPr/>
    </dgm:pt>
    <dgm:pt modelId="{234EBB92-F0FA-4F5B-83CF-C6ED999ADCC2}" type="pres">
      <dgm:prSet presAssocID="{2D2CBD4E-A16C-47B7-A774-9301D897F92C}" presName="node" presStyleLbl="node1" presStyleIdx="3" presStyleCnt="4">
        <dgm:presLayoutVars>
          <dgm:bulletEnabled val="1"/>
        </dgm:presLayoutVars>
      </dgm:prSet>
      <dgm:spPr/>
    </dgm:pt>
  </dgm:ptLst>
  <dgm:cxnLst>
    <dgm:cxn modelId="{4C854204-C197-4D49-A7CE-29E5E0F6D5A4}" type="presOf" srcId="{358ACD80-6AB4-4D86-9E14-A52C521F0504}" destId="{7A10DF18-06DF-49FF-8857-6568425ED825}" srcOrd="0" destOrd="0" presId="urn:microsoft.com/office/officeart/2005/8/layout/process5"/>
    <dgm:cxn modelId="{882ACC06-3220-4964-B211-2FE4227DE880}" type="presOf" srcId="{E02E5536-01B6-403A-9C31-33D5E47E5986}" destId="{1C25F92F-C6F4-412B-9291-6945701FDFFF}" srcOrd="0" destOrd="0" presId="urn:microsoft.com/office/officeart/2005/8/layout/process5"/>
    <dgm:cxn modelId="{05B09E1C-24CD-481C-B021-C092FA229FB1}" type="presOf" srcId="{2D2CBD4E-A16C-47B7-A774-9301D897F92C}" destId="{234EBB92-F0FA-4F5B-83CF-C6ED999ADCC2}" srcOrd="0" destOrd="0" presId="urn:microsoft.com/office/officeart/2005/8/layout/process5"/>
    <dgm:cxn modelId="{03A27E21-5093-477D-9E23-85C4B6405D20}" type="presOf" srcId="{FFBC4B0D-E632-4B88-BAB8-6CD766BD837D}" destId="{B13D28C4-2493-4D84-A917-8E12B5383456}" srcOrd="0" destOrd="0" presId="urn:microsoft.com/office/officeart/2005/8/layout/process5"/>
    <dgm:cxn modelId="{EA92D940-8AC7-45FC-B6E6-C8148F0D0A48}" type="presOf" srcId="{DD7C7469-7E13-414B-8DA4-C7D02A3C375E}" destId="{69AC9401-BDB5-467E-B19D-BD3F3956F39B}" srcOrd="0" destOrd="0" presId="urn:microsoft.com/office/officeart/2005/8/layout/process5"/>
    <dgm:cxn modelId="{7108965B-17C1-4621-9842-565C823D63E1}" type="presOf" srcId="{85D73987-D9F0-4BAE-99B6-C59BB7B7BF19}" destId="{74315B90-D7A6-406E-B013-1CF48D6DF243}" srcOrd="1" destOrd="0" presId="urn:microsoft.com/office/officeart/2005/8/layout/process5"/>
    <dgm:cxn modelId="{9B3DC550-8E4C-4958-A7CC-C53886E54BE3}" type="presOf" srcId="{FFBC4B0D-E632-4B88-BAB8-6CD766BD837D}" destId="{1FCFCF69-3BAE-49FE-8E76-328B59D8A425}" srcOrd="1" destOrd="0" presId="urn:microsoft.com/office/officeart/2005/8/layout/process5"/>
    <dgm:cxn modelId="{67152553-04E0-4570-8B72-9949AE1FA035}" type="presOf" srcId="{E02E5536-01B6-403A-9C31-33D5E47E5986}" destId="{DF446105-4A8E-4415-8405-0854BE0F3481}" srcOrd="1" destOrd="0" presId="urn:microsoft.com/office/officeart/2005/8/layout/process5"/>
    <dgm:cxn modelId="{370B228F-B1EC-4986-AF24-4A0FFF212A02}" srcId="{DD7C7469-7E13-414B-8DA4-C7D02A3C375E}" destId="{358ACD80-6AB4-4D86-9E14-A52C521F0504}" srcOrd="1" destOrd="0" parTransId="{E027A630-1003-488A-9198-76BC82FBC93B}" sibTransId="{FFBC4B0D-E632-4B88-BAB8-6CD766BD837D}"/>
    <dgm:cxn modelId="{1E8F2B8F-9D04-42D9-8B3A-D8C812939B58}" type="presOf" srcId="{DB03706F-8065-482E-A150-CB19CDCE7E43}" destId="{AC455B8F-D791-4853-9BEF-41B08DEE45D9}" srcOrd="0" destOrd="0" presId="urn:microsoft.com/office/officeart/2005/8/layout/process5"/>
    <dgm:cxn modelId="{B2D5D9B7-E398-4415-A7BF-6D94EE010080}" srcId="{DD7C7469-7E13-414B-8DA4-C7D02A3C375E}" destId="{2D2CBD4E-A16C-47B7-A774-9301D897F92C}" srcOrd="3" destOrd="0" parTransId="{2F25BFDA-2328-411A-BFE2-EA5A135C311D}" sibTransId="{EFC48261-4416-415C-B57A-CF98B5D028E2}"/>
    <dgm:cxn modelId="{B501B6D5-EE3C-4E4D-A277-C6A187F87BAB}" srcId="{DD7C7469-7E13-414B-8DA4-C7D02A3C375E}" destId="{DB03706F-8065-482E-A150-CB19CDCE7E43}" srcOrd="2" destOrd="0" parTransId="{319423D8-535B-4181-A31B-40DBC701C784}" sibTransId="{E02E5536-01B6-403A-9C31-33D5E47E5986}"/>
    <dgm:cxn modelId="{0D821FDB-160F-4843-8C63-5E8D7CE0267D}" type="presOf" srcId="{9697AE86-280C-46D3-B0CA-BAE714BD0F22}" destId="{364170DB-8FE6-4D47-90C6-1DB670447C7E}" srcOrd="0" destOrd="0" presId="urn:microsoft.com/office/officeart/2005/8/layout/process5"/>
    <dgm:cxn modelId="{6FD542E8-6B6B-405B-A151-67D5E5F48E05}" srcId="{DD7C7469-7E13-414B-8DA4-C7D02A3C375E}" destId="{9697AE86-280C-46D3-B0CA-BAE714BD0F22}" srcOrd="0" destOrd="0" parTransId="{AC24C72F-02FD-403F-887C-E6C76A9F32B3}" sibTransId="{85D73987-D9F0-4BAE-99B6-C59BB7B7BF19}"/>
    <dgm:cxn modelId="{A55C5DF1-1C8B-427D-9454-C227EEB1D6A1}" type="presOf" srcId="{85D73987-D9F0-4BAE-99B6-C59BB7B7BF19}" destId="{5016D9FF-364B-4E7E-AFCF-408032B2641A}" srcOrd="0" destOrd="0" presId="urn:microsoft.com/office/officeart/2005/8/layout/process5"/>
    <dgm:cxn modelId="{476C8387-C527-4B6E-9D51-C468FF39AB1F}" type="presParOf" srcId="{69AC9401-BDB5-467E-B19D-BD3F3956F39B}" destId="{364170DB-8FE6-4D47-90C6-1DB670447C7E}" srcOrd="0" destOrd="0" presId="urn:microsoft.com/office/officeart/2005/8/layout/process5"/>
    <dgm:cxn modelId="{51F9FD62-C0AE-4A85-9870-C4ACF014872D}" type="presParOf" srcId="{69AC9401-BDB5-467E-B19D-BD3F3956F39B}" destId="{5016D9FF-364B-4E7E-AFCF-408032B2641A}" srcOrd="1" destOrd="0" presId="urn:microsoft.com/office/officeart/2005/8/layout/process5"/>
    <dgm:cxn modelId="{D80A0FCD-4C26-4ACD-B7D5-CE12DD4223AD}" type="presParOf" srcId="{5016D9FF-364B-4E7E-AFCF-408032B2641A}" destId="{74315B90-D7A6-406E-B013-1CF48D6DF243}" srcOrd="0" destOrd="0" presId="urn:microsoft.com/office/officeart/2005/8/layout/process5"/>
    <dgm:cxn modelId="{1F64A398-3E87-4090-9CAC-B2518E72D76E}" type="presParOf" srcId="{69AC9401-BDB5-467E-B19D-BD3F3956F39B}" destId="{7A10DF18-06DF-49FF-8857-6568425ED825}" srcOrd="2" destOrd="0" presId="urn:microsoft.com/office/officeart/2005/8/layout/process5"/>
    <dgm:cxn modelId="{734191D9-23D2-4B71-8FBD-B30483C6B57A}" type="presParOf" srcId="{69AC9401-BDB5-467E-B19D-BD3F3956F39B}" destId="{B13D28C4-2493-4D84-A917-8E12B5383456}" srcOrd="3" destOrd="0" presId="urn:microsoft.com/office/officeart/2005/8/layout/process5"/>
    <dgm:cxn modelId="{8E475411-F007-43ED-8DEC-2B18E952D6E2}" type="presParOf" srcId="{B13D28C4-2493-4D84-A917-8E12B5383456}" destId="{1FCFCF69-3BAE-49FE-8E76-328B59D8A425}" srcOrd="0" destOrd="0" presId="urn:microsoft.com/office/officeart/2005/8/layout/process5"/>
    <dgm:cxn modelId="{D0AD128B-10B5-4EB1-8415-E7C69559037C}" type="presParOf" srcId="{69AC9401-BDB5-467E-B19D-BD3F3956F39B}" destId="{AC455B8F-D791-4853-9BEF-41B08DEE45D9}" srcOrd="4" destOrd="0" presId="urn:microsoft.com/office/officeart/2005/8/layout/process5"/>
    <dgm:cxn modelId="{1D806D9D-8F97-47A0-8C3A-3C90F43A2AB9}" type="presParOf" srcId="{69AC9401-BDB5-467E-B19D-BD3F3956F39B}" destId="{1C25F92F-C6F4-412B-9291-6945701FDFFF}" srcOrd="5" destOrd="0" presId="urn:microsoft.com/office/officeart/2005/8/layout/process5"/>
    <dgm:cxn modelId="{3193E3DC-75C4-4D85-9798-49846770DF44}" type="presParOf" srcId="{1C25F92F-C6F4-412B-9291-6945701FDFFF}" destId="{DF446105-4A8E-4415-8405-0854BE0F3481}" srcOrd="0" destOrd="0" presId="urn:microsoft.com/office/officeart/2005/8/layout/process5"/>
    <dgm:cxn modelId="{625C2A58-8EC1-44E0-A81C-C17C3454CEB9}" type="presParOf" srcId="{69AC9401-BDB5-467E-B19D-BD3F3956F39B}" destId="{234EBB92-F0FA-4F5B-83CF-C6ED999ADCC2}" srcOrd="6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4170DB-8FE6-4D47-90C6-1DB670447C7E}">
      <dsp:nvSpPr>
        <dsp:cNvPr id="0" name=""/>
        <dsp:cNvSpPr/>
      </dsp:nvSpPr>
      <dsp:spPr>
        <a:xfrm>
          <a:off x="1573" y="678105"/>
          <a:ext cx="3355152" cy="2013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Data and sample collection</a:t>
          </a:r>
          <a:endParaRPr lang="en-GH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34" y="737066"/>
        <a:ext cx="3237230" cy="1895169"/>
      </dsp:txXfrm>
    </dsp:sp>
    <dsp:sp modelId="{5016D9FF-364B-4E7E-AFCF-408032B2641A}">
      <dsp:nvSpPr>
        <dsp:cNvPr id="0" name=""/>
        <dsp:cNvSpPr/>
      </dsp:nvSpPr>
      <dsp:spPr>
        <a:xfrm>
          <a:off x="3651978" y="1268612"/>
          <a:ext cx="711292" cy="832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H" sz="3500" kern="1200"/>
        </a:p>
      </dsp:txBody>
      <dsp:txXfrm>
        <a:off x="3651978" y="1435027"/>
        <a:ext cx="497904" cy="499247"/>
      </dsp:txXfrm>
    </dsp:sp>
    <dsp:sp modelId="{7A10DF18-06DF-49FF-8857-6568425ED825}">
      <dsp:nvSpPr>
        <dsp:cNvPr id="0" name=""/>
        <dsp:cNvSpPr/>
      </dsp:nvSpPr>
      <dsp:spPr>
        <a:xfrm>
          <a:off x="4698786" y="678105"/>
          <a:ext cx="3355152" cy="2013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Bacteria culture and identification</a:t>
          </a:r>
          <a:endParaRPr lang="en-GH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7747" y="737066"/>
        <a:ext cx="3237230" cy="1895169"/>
      </dsp:txXfrm>
    </dsp:sp>
    <dsp:sp modelId="{B13D28C4-2493-4D84-A917-8E12B5383456}">
      <dsp:nvSpPr>
        <dsp:cNvPr id="0" name=""/>
        <dsp:cNvSpPr/>
      </dsp:nvSpPr>
      <dsp:spPr>
        <a:xfrm rot="5400000">
          <a:off x="6020716" y="2926057"/>
          <a:ext cx="711292" cy="832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H" sz="3500" kern="1200"/>
        </a:p>
      </dsp:txBody>
      <dsp:txXfrm rot="-5400000">
        <a:off x="6126739" y="2986449"/>
        <a:ext cx="499247" cy="497904"/>
      </dsp:txXfrm>
    </dsp:sp>
    <dsp:sp modelId="{AC455B8F-D791-4853-9BEF-41B08DEE45D9}">
      <dsp:nvSpPr>
        <dsp:cNvPr id="0" name=""/>
        <dsp:cNvSpPr/>
      </dsp:nvSpPr>
      <dsp:spPr>
        <a:xfrm>
          <a:off x="4698786" y="4033257"/>
          <a:ext cx="3355152" cy="2013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DNA extraction and sequencing</a:t>
          </a:r>
          <a:endParaRPr lang="en-GH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57747" y="4092218"/>
        <a:ext cx="3237230" cy="1895169"/>
      </dsp:txXfrm>
    </dsp:sp>
    <dsp:sp modelId="{1C25F92F-C6F4-412B-9291-6945701FDFFF}">
      <dsp:nvSpPr>
        <dsp:cNvPr id="0" name=""/>
        <dsp:cNvSpPr/>
      </dsp:nvSpPr>
      <dsp:spPr>
        <a:xfrm rot="10800000">
          <a:off x="3692240" y="4623764"/>
          <a:ext cx="711292" cy="83207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H" sz="3500" kern="1200"/>
        </a:p>
      </dsp:txBody>
      <dsp:txXfrm rot="10800000">
        <a:off x="3905628" y="4790179"/>
        <a:ext cx="497904" cy="499247"/>
      </dsp:txXfrm>
    </dsp:sp>
    <dsp:sp modelId="{234EBB92-F0FA-4F5B-83CF-C6ED999ADCC2}">
      <dsp:nvSpPr>
        <dsp:cNvPr id="0" name=""/>
        <dsp:cNvSpPr/>
      </dsp:nvSpPr>
      <dsp:spPr>
        <a:xfrm>
          <a:off x="1573" y="4033257"/>
          <a:ext cx="3355152" cy="201309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latin typeface="Arial" panose="020B0604020202020204" pitchFamily="34" charset="0"/>
              <a:cs typeface="Arial" panose="020B0604020202020204" pitchFamily="34" charset="0"/>
            </a:rPr>
            <a:t>Bioinformatic Analysis </a:t>
          </a:r>
          <a:endParaRPr lang="en-GH" sz="2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0534" y="4092218"/>
        <a:ext cx="3237230" cy="18951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7C23B7-158E-4926-953D-8D577C6B2715}" type="datetimeFigureOut">
              <a:rPr lang="en-GB" smtClean="0"/>
              <a:t>29/10/2025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95513" y="1143000"/>
            <a:ext cx="24669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FE2FD4-A042-4751-9C39-8D5175F3D23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061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FE2FD4-A042-4751-9C39-8D5175F3D23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059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270" y="11186214"/>
            <a:ext cx="24483061" cy="771865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20541" y="20405250"/>
            <a:ext cx="20162520" cy="920236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85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70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5546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406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257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4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9299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0882610" y="1442043"/>
            <a:ext cx="6480810" cy="307245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0180" y="1442043"/>
            <a:ext cx="18962370" cy="3072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90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5286" y="23139288"/>
            <a:ext cx="24483061" cy="7151840"/>
          </a:xfrm>
        </p:spPr>
        <p:txBody>
          <a:bodyPr anchor="t"/>
          <a:lstStyle>
            <a:lvl1pPr algn="l">
              <a:defRPr sz="162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75286" y="15262265"/>
            <a:ext cx="24483061" cy="7877024"/>
          </a:xfrm>
        </p:spPr>
        <p:txBody>
          <a:bodyPr anchor="b"/>
          <a:lstStyle>
            <a:lvl1pPr marL="0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1pPr>
            <a:lvl2pPr marL="1851566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2pPr>
            <a:lvl3pPr marL="3703132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3pPr>
            <a:lvl4pPr marL="5554699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4pPr>
            <a:lvl5pPr marL="7406265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5pPr>
            <a:lvl6pPr marL="92578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6pPr>
            <a:lvl7pPr marL="11109398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7pPr>
            <a:lvl8pPr marL="12960964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8pPr>
            <a:lvl9pPr marL="14812531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26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018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41830" y="8402165"/>
            <a:ext cx="12721590" cy="23764449"/>
          </a:xfrm>
        </p:spPr>
        <p:txBody>
          <a:bodyPr/>
          <a:lstStyle>
            <a:lvl1pPr>
              <a:defRPr sz="11300"/>
            </a:lvl1pPr>
            <a:lvl2pPr>
              <a:defRPr sz="9700"/>
            </a:lvl2pPr>
            <a:lvl3pPr>
              <a:defRPr sz="81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2717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060409"/>
            <a:ext cx="12726592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0181" y="11419605"/>
            <a:ext cx="12726592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4631831" y="8060409"/>
            <a:ext cx="12731591" cy="3359195"/>
          </a:xfrm>
        </p:spPr>
        <p:txBody>
          <a:bodyPr anchor="b"/>
          <a:lstStyle>
            <a:lvl1pPr marL="0" indent="0">
              <a:buNone/>
              <a:defRPr sz="9700" b="1"/>
            </a:lvl1pPr>
            <a:lvl2pPr marL="1851566" indent="0">
              <a:buNone/>
              <a:defRPr sz="8100" b="1"/>
            </a:lvl2pPr>
            <a:lvl3pPr marL="3703132" indent="0">
              <a:buNone/>
              <a:defRPr sz="7300" b="1"/>
            </a:lvl3pPr>
            <a:lvl4pPr marL="5554699" indent="0">
              <a:buNone/>
              <a:defRPr sz="6500" b="1"/>
            </a:lvl4pPr>
            <a:lvl5pPr marL="7406265" indent="0">
              <a:buNone/>
              <a:defRPr sz="6500" b="1"/>
            </a:lvl5pPr>
            <a:lvl6pPr marL="9257831" indent="0">
              <a:buNone/>
              <a:defRPr sz="6500" b="1"/>
            </a:lvl6pPr>
            <a:lvl7pPr marL="11109398" indent="0">
              <a:buNone/>
              <a:defRPr sz="6500" b="1"/>
            </a:lvl7pPr>
            <a:lvl8pPr marL="12960964" indent="0">
              <a:buNone/>
              <a:defRPr sz="6500" b="1"/>
            </a:lvl8pPr>
            <a:lvl9pPr marL="14812531" indent="0">
              <a:buNone/>
              <a:defRPr sz="6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631831" y="11419605"/>
            <a:ext cx="12731591" cy="20747007"/>
          </a:xfrm>
        </p:spPr>
        <p:txBody>
          <a:bodyPr/>
          <a:lstStyle>
            <a:lvl1pPr>
              <a:defRPr sz="9700"/>
            </a:lvl1pPr>
            <a:lvl2pPr>
              <a:defRPr sz="8100"/>
            </a:lvl2pPr>
            <a:lvl3pPr>
              <a:defRPr sz="73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96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3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183" y="1433702"/>
            <a:ext cx="9476186" cy="6101570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61407" y="1433705"/>
            <a:ext cx="16102013" cy="30732908"/>
          </a:xfrm>
        </p:spPr>
        <p:txBody>
          <a:bodyPr/>
          <a:lstStyle>
            <a:lvl1pPr>
              <a:defRPr sz="13100"/>
            </a:lvl1pPr>
            <a:lvl2pPr>
              <a:defRPr sz="11300"/>
            </a:lvl2pPr>
            <a:lvl3pPr>
              <a:defRPr sz="97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0183" y="7535275"/>
            <a:ext cx="9476186" cy="24631339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67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45706" y="25206484"/>
            <a:ext cx="17282160" cy="2975768"/>
          </a:xfrm>
        </p:spPr>
        <p:txBody>
          <a:bodyPr anchor="b"/>
          <a:lstStyle>
            <a:lvl1pPr algn="l">
              <a:defRPr sz="8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45706" y="3217494"/>
            <a:ext cx="17282160" cy="21605558"/>
          </a:xfrm>
        </p:spPr>
        <p:txBody>
          <a:bodyPr/>
          <a:lstStyle>
            <a:lvl1pPr marL="0" indent="0">
              <a:buNone/>
              <a:defRPr sz="13100"/>
            </a:lvl1pPr>
            <a:lvl2pPr marL="1851566" indent="0">
              <a:buNone/>
              <a:defRPr sz="11300"/>
            </a:lvl2pPr>
            <a:lvl3pPr marL="3703132" indent="0">
              <a:buNone/>
              <a:defRPr sz="9700"/>
            </a:lvl3pPr>
            <a:lvl4pPr marL="5554699" indent="0">
              <a:buNone/>
              <a:defRPr sz="8100"/>
            </a:lvl4pPr>
            <a:lvl5pPr marL="7406265" indent="0">
              <a:buNone/>
              <a:defRPr sz="8100"/>
            </a:lvl5pPr>
            <a:lvl6pPr marL="9257831" indent="0">
              <a:buNone/>
              <a:defRPr sz="8100"/>
            </a:lvl6pPr>
            <a:lvl7pPr marL="11109398" indent="0">
              <a:buNone/>
              <a:defRPr sz="8100"/>
            </a:lvl7pPr>
            <a:lvl8pPr marL="12960964" indent="0">
              <a:buNone/>
              <a:defRPr sz="8100"/>
            </a:lvl8pPr>
            <a:lvl9pPr marL="14812531" indent="0">
              <a:buNone/>
              <a:defRPr sz="8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45706" y="28182253"/>
            <a:ext cx="17282160" cy="4226084"/>
          </a:xfrm>
        </p:spPr>
        <p:txBody>
          <a:bodyPr/>
          <a:lstStyle>
            <a:lvl1pPr marL="0" indent="0">
              <a:buNone/>
              <a:defRPr sz="5700"/>
            </a:lvl1pPr>
            <a:lvl2pPr marL="1851566" indent="0">
              <a:buNone/>
              <a:defRPr sz="5000"/>
            </a:lvl2pPr>
            <a:lvl3pPr marL="3703132" indent="0">
              <a:buNone/>
              <a:defRPr sz="4100"/>
            </a:lvl3pPr>
            <a:lvl4pPr marL="5554699" indent="0">
              <a:buNone/>
              <a:defRPr sz="3600"/>
            </a:lvl4pPr>
            <a:lvl5pPr marL="7406265" indent="0">
              <a:buNone/>
              <a:defRPr sz="3600"/>
            </a:lvl5pPr>
            <a:lvl6pPr marL="9257831" indent="0">
              <a:buNone/>
              <a:defRPr sz="3600"/>
            </a:lvl6pPr>
            <a:lvl7pPr marL="11109398" indent="0">
              <a:buNone/>
              <a:defRPr sz="3600"/>
            </a:lvl7pPr>
            <a:lvl8pPr marL="12960964" indent="0">
              <a:buNone/>
              <a:defRPr sz="3600"/>
            </a:lvl8pPr>
            <a:lvl9pPr marL="14812531" indent="0">
              <a:buNone/>
              <a:defRPr sz="3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7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0181" y="1442040"/>
            <a:ext cx="25923240" cy="6001544"/>
          </a:xfrm>
          <a:prstGeom prst="rect">
            <a:avLst/>
          </a:prstGeom>
        </p:spPr>
        <p:txBody>
          <a:bodyPr vert="horz" lIns="370313" tIns="185157" rIns="370313" bIns="18515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0181" y="8402165"/>
            <a:ext cx="25923240" cy="23764449"/>
          </a:xfrm>
          <a:prstGeom prst="rect">
            <a:avLst/>
          </a:prstGeom>
        </p:spPr>
        <p:txBody>
          <a:bodyPr vert="horz" lIns="370313" tIns="185157" rIns="370313" bIns="18515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401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l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958A4-0899-EC46-861B-345FD095F416}" type="datetimeFigureOut">
              <a:rPr lang="en-US" smtClean="0"/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841231" y="33375255"/>
            <a:ext cx="91211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ct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0642581" y="33375255"/>
            <a:ext cx="6720840" cy="1917160"/>
          </a:xfrm>
          <a:prstGeom prst="rect">
            <a:avLst/>
          </a:prstGeom>
        </p:spPr>
        <p:txBody>
          <a:bodyPr vert="horz" lIns="370313" tIns="185157" rIns="370313" bIns="185157" rtlCol="0" anchor="ctr"/>
          <a:lstStyle>
            <a:lvl1pPr algn="r">
              <a:defRPr sz="5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349452-F86A-974C-B757-DB67CD12B8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90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851566" rtl="0" eaLnBrk="1" latinLnBrk="0" hangingPunct="1">
        <a:spcBef>
          <a:spcPct val="0"/>
        </a:spcBef>
        <a:buNone/>
        <a:defRPr sz="17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8675" indent="-1388675" algn="l" defTabSz="1851566" rtl="0" eaLnBrk="1" latinLnBrk="0" hangingPunct="1">
        <a:spcBef>
          <a:spcPct val="20000"/>
        </a:spcBef>
        <a:buFont typeface="Arial"/>
        <a:buChar char="•"/>
        <a:defRPr sz="13100" kern="1200">
          <a:solidFill>
            <a:schemeClr val="tx1"/>
          </a:solidFill>
          <a:latin typeface="+mn-lt"/>
          <a:ea typeface="+mn-ea"/>
          <a:cs typeface="+mn-cs"/>
        </a:defRPr>
      </a:lvl1pPr>
      <a:lvl2pPr marL="3008796" indent="-1157229" algn="l" defTabSz="1851566" rtl="0" eaLnBrk="1" latinLnBrk="0" hangingPunct="1">
        <a:spcBef>
          <a:spcPct val="20000"/>
        </a:spcBef>
        <a:buFont typeface="Arial"/>
        <a:buChar char="–"/>
        <a:defRPr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628916" indent="-925784" algn="l" defTabSz="1851566" rtl="0" eaLnBrk="1" latinLnBrk="0" hangingPunct="1">
        <a:spcBef>
          <a:spcPct val="20000"/>
        </a:spcBef>
        <a:buFont typeface="Arial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482" indent="-925784" algn="l" defTabSz="1851566" rtl="0" eaLnBrk="1" latinLnBrk="0" hangingPunct="1">
        <a:spcBef>
          <a:spcPct val="20000"/>
        </a:spcBef>
        <a:buFont typeface="Arial"/>
        <a:buChar char="–"/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332048" indent="-925784" algn="l" defTabSz="1851566" rtl="0" eaLnBrk="1" latinLnBrk="0" hangingPunct="1">
        <a:spcBef>
          <a:spcPct val="20000"/>
        </a:spcBef>
        <a:buFont typeface="Arial"/>
        <a:buChar char="»"/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183615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035180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3886747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5738314" indent="-925784" algn="l" defTabSz="1851566" rtl="0" eaLnBrk="1" latinLnBrk="0" hangingPunct="1">
        <a:spcBef>
          <a:spcPct val="20000"/>
        </a:spcBef>
        <a:buFont typeface="Arial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1pPr>
      <a:lvl2pPr marL="1851566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2pPr>
      <a:lvl3pPr marL="3703132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3pPr>
      <a:lvl4pPr marL="5554699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4pPr>
      <a:lvl5pPr marL="7406265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5pPr>
      <a:lvl6pPr marL="92578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6pPr>
      <a:lvl7pPr marL="11109398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7pPr>
      <a:lvl8pPr marL="12960964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8pPr>
      <a:lvl9pPr marL="14812531" algn="l" defTabSz="1851566" rtl="0" eaLnBrk="1" latinLnBrk="0" hangingPunct="1">
        <a:defRPr sz="7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diagramQuickStyle" Target="../diagrams/quickStyle1.xml"/><Relationship Id="rId18" Type="http://schemas.openxmlformats.org/officeDocument/2006/relationships/image" Target="../media/image9.png"/><Relationship Id="rId3" Type="http://schemas.openxmlformats.org/officeDocument/2006/relationships/image" Target="../media/image1.emf"/><Relationship Id="rId7" Type="http://schemas.openxmlformats.org/officeDocument/2006/relationships/image" Target="../media/image5.png"/><Relationship Id="rId12" Type="http://schemas.openxmlformats.org/officeDocument/2006/relationships/diagramLayout" Target="../diagrams/layout1.xml"/><Relationship Id="rId1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emf"/><Relationship Id="rId11" Type="http://schemas.openxmlformats.org/officeDocument/2006/relationships/diagramData" Target="../diagrams/data1.xml"/><Relationship Id="rId5" Type="http://schemas.openxmlformats.org/officeDocument/2006/relationships/image" Target="../media/image3.emf"/><Relationship Id="rId15" Type="http://schemas.microsoft.com/office/2007/relationships/diagramDrawing" Target="../diagrams/drawing1.xml"/><Relationship Id="rId10" Type="http://schemas.openxmlformats.org/officeDocument/2006/relationships/image" Target="../media/image6.jpg"/><Relationship Id="rId19" Type="http://schemas.openxmlformats.org/officeDocument/2006/relationships/image" Target="../media/image10.png"/><Relationship Id="rId4" Type="http://schemas.openxmlformats.org/officeDocument/2006/relationships/image" Target="../media/image2.emf"/><Relationship Id="rId9" Type="http://schemas.openxmlformats.org/officeDocument/2006/relationships/hyperlink" Target="mailto:kwekugyasi66@gmail.com" TargetMode="External"/><Relationship Id="rId14" Type="http://schemas.openxmlformats.org/officeDocument/2006/relationships/diagramColors" Target="../diagrams/colors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 Box 471"/>
          <p:cNvSpPr txBox="1">
            <a:spLocks noChangeArrowheads="1"/>
          </p:cNvSpPr>
          <p:nvPr/>
        </p:nvSpPr>
        <p:spPr bwMode="auto">
          <a:xfrm>
            <a:off x="-12700" y="4894345"/>
            <a:ext cx="28816300" cy="736540"/>
          </a:xfrm>
          <a:prstGeom prst="rect">
            <a:avLst/>
          </a:prstGeom>
          <a:solidFill>
            <a:srgbClr val="FFF200"/>
          </a:soli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8695"/>
            <a:ext cx="28803600" cy="5114148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578" y="946160"/>
            <a:ext cx="2971800" cy="3403600"/>
          </a:xfrm>
          <a:prstGeom prst="rect">
            <a:avLst/>
          </a:prstGeom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2926732" y="315640"/>
            <a:ext cx="25104451" cy="2248647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MOLECULAR CHARACTERIZATION OF </a:t>
            </a:r>
            <a:r>
              <a:rPr lang="en-US" sz="4800" b="1" i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Staphylococcus Sciuri </a:t>
            </a:r>
            <a:r>
              <a:rPr lang="en-US" sz="48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ISOLATED FROM FILARIAL LYMPHOEDEMA WOUNDS IN SOUTHERN GHANA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926732" y="1560691"/>
            <a:ext cx="24488319" cy="2039999"/>
          </a:xfrm>
          <a:prstGeom prst="rect">
            <a:avLst/>
          </a:prstGeom>
        </p:spPr>
        <p:txBody>
          <a:bodyPr vert="horz" lIns="370313" tIns="185157" rIns="370313" bIns="185157" rtlCol="0" anchor="ctr">
            <a:noAutofit/>
          </a:bodyPr>
          <a:lstStyle>
            <a:lvl1pPr algn="ctr" defTabSz="1851566" rtl="0" eaLnBrk="1" latinLnBrk="0" hangingPunct="1">
              <a:spcBef>
                <a:spcPct val="0"/>
              </a:spcBef>
              <a:buNone/>
              <a:defRPr sz="17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latin typeface="Century Gothic"/>
                <a:cs typeface="Century Gothic"/>
              </a:rPr>
              <a:t>Gyasi Kweku Foh </a:t>
            </a:r>
          </a:p>
        </p:txBody>
      </p:sp>
      <p:sp>
        <p:nvSpPr>
          <p:cNvPr id="14" name="TextBox 13"/>
          <p:cNvSpPr txBox="1"/>
          <p:nvPr/>
        </p:nvSpPr>
        <p:spPr>
          <a:xfrm flipH="1">
            <a:off x="3187647" y="3079505"/>
            <a:ext cx="2443371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solidFill>
                  <a:schemeClr val="bg1"/>
                </a:solidFill>
                <a:latin typeface="Century Gothic"/>
                <a:cs typeface="Century Gothic"/>
              </a:rPr>
              <a:t>Department of Biochemistry and Biotechnology, Kwame Nkrumah University of Science and Technology (KNUST),  Kumasi, Ghana</a:t>
            </a:r>
          </a:p>
          <a:p>
            <a:pPr algn="ctr"/>
            <a:endParaRPr lang="en-US" sz="3600" i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8690" y="35176805"/>
            <a:ext cx="28816300" cy="93249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689231" y="35277745"/>
            <a:ext cx="5537200" cy="6731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84244" y="35104664"/>
            <a:ext cx="1053418" cy="1090297"/>
          </a:xfrm>
          <a:prstGeom prst="rect">
            <a:avLst/>
          </a:prstGeom>
        </p:spPr>
      </p:pic>
      <p:cxnSp>
        <p:nvCxnSpPr>
          <p:cNvPr id="18" name="Straight Connector 17"/>
          <p:cNvCxnSpPr/>
          <p:nvPr/>
        </p:nvCxnSpPr>
        <p:spPr>
          <a:xfrm>
            <a:off x="9727611" y="5835316"/>
            <a:ext cx="0" cy="29272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cxnSpLocks/>
          </p:cNvCxnSpPr>
          <p:nvPr/>
        </p:nvCxnSpPr>
        <p:spPr>
          <a:xfrm flipH="1">
            <a:off x="9760491" y="6107922"/>
            <a:ext cx="1861" cy="2955367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cxnSpLocks/>
          </p:cNvCxnSpPr>
          <p:nvPr/>
        </p:nvCxnSpPr>
        <p:spPr>
          <a:xfrm flipH="1">
            <a:off x="19658601" y="5817327"/>
            <a:ext cx="28208" cy="2927381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-1202482" y="-4266627"/>
            <a:ext cx="0" cy="29272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9689231" y="5832417"/>
            <a:ext cx="0" cy="29272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26937" y="5835316"/>
            <a:ext cx="0" cy="29272247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Text Box 471"/>
          <p:cNvSpPr txBox="1">
            <a:spLocks noChangeArrowheads="1"/>
          </p:cNvSpPr>
          <p:nvPr/>
        </p:nvSpPr>
        <p:spPr bwMode="auto">
          <a:xfrm>
            <a:off x="374586" y="5858958"/>
            <a:ext cx="9338257" cy="691126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lvl1pPr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4650"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9300"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00188" defTabSz="7493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4000" b="1" dirty="0">
                <a:cs typeface="Arial" panose="020B0604020202020204" pitchFamily="34" charset="0"/>
              </a:rPr>
              <a:t>INTRODUCTION</a:t>
            </a:r>
          </a:p>
        </p:txBody>
      </p:sp>
      <p:sp>
        <p:nvSpPr>
          <p:cNvPr id="39" name="Text Box 472"/>
          <p:cNvSpPr txBox="1">
            <a:spLocks noChangeArrowheads="1"/>
          </p:cNvSpPr>
          <p:nvPr/>
        </p:nvSpPr>
        <p:spPr bwMode="auto">
          <a:xfrm>
            <a:off x="242511" y="6317770"/>
            <a:ext cx="9305373" cy="11340724"/>
          </a:xfrm>
          <a:prstGeom prst="rect">
            <a:avLst/>
          </a:prstGeom>
          <a:noFill/>
          <a:ln w="9525">
            <a:solidFill>
              <a:schemeClr val="tx1">
                <a:alpha val="0"/>
              </a:schemeClr>
            </a:solidFill>
            <a:miter lim="800000"/>
            <a:headEnd/>
            <a:tailEnd/>
          </a:ln>
          <a:effectLst/>
        </p:spPr>
        <p:txBody>
          <a:bodyPr wrap="square" lIns="374995" tIns="374995" rIns="374995" bIns="374995">
            <a:spAutoFit/>
          </a:bodyPr>
          <a:lstStyle>
            <a:lvl1pPr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4650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9300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00188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573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145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717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289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Lymphatic filariasis, a neglected tropical disease  caused by the parasites:  </a:t>
            </a: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Wuchereria </a:t>
            </a:r>
            <a:r>
              <a:rPr lang="en-US" sz="2800" i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bancrofti</a:t>
            </a: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Brugia  malayi 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US" sz="2800" i="1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 Brugia  </a:t>
            </a:r>
            <a:r>
              <a:rPr lang="en-US" sz="2800" i="1" dirty="0" err="1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timori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800" dirty="0"/>
              <a:t>affects over 120 million people worldwide  </a:t>
            </a: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(Kwarteng et al., 2023).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800" dirty="0">
              <a:solidFill>
                <a:srgbClr val="000000"/>
              </a:solidFill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solidFill>
                  <a:srgbClr val="000000"/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Wounds  develop  on  surface  of  lymphedema.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Bacterial  pathogens  take  advantage  of these  chronic  wounds and contribute  to further  complications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(M</a:t>
            </a:r>
            <a:r>
              <a:rPr lang="en-GH" sz="2800" dirty="0" err="1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aheswary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et al., 2021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)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GH" sz="2800" dirty="0">
              <a:solidFill>
                <a:schemeClr val="tx1">
                  <a:lumMod val="95000"/>
                  <a:lumOff val="5000"/>
                </a:schemeClr>
              </a:solidFill>
              <a:cs typeface="Arial" panose="020B0604020202020204" pitchFamily="34" charset="0"/>
            </a:endParaRPr>
          </a:p>
          <a:p>
            <a:pPr marL="457560" indent="-457200" algn="just">
              <a:spcBef>
                <a:spcPts val="1001"/>
              </a:spcBef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en-US" sz="2800" i="1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Staphylococcus  sciuri 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cs typeface="Arial" panose="020B0604020202020204" pitchFamily="34" charset="0"/>
              </a:rPr>
              <a:t>has  been  implicated  in  these wounds. wounds.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Molecular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characterization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techniques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will 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enable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the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genetic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analysis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of 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ea typeface="DengXian" panose="02010600030101010101" pitchFamily="2" charset="-122"/>
                <a:cs typeface="Arial" panose="020B0604020202020204" pitchFamily="34" charset="0"/>
              </a:rPr>
              <a:t> this  pathogen (Jha et al., 2017).</a:t>
            </a: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8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8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8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 algn="just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8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400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4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endParaRPr lang="en-US" sz="240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0" algn="ctr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</a:pPr>
            <a:r>
              <a:rPr lang="en-US" sz="2400" strike="noStrike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i="1" strike="noStrike" spc="-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40" name="Text Box 471"/>
          <p:cNvSpPr txBox="1">
            <a:spLocks noChangeArrowheads="1"/>
          </p:cNvSpPr>
          <p:nvPr/>
        </p:nvSpPr>
        <p:spPr bwMode="auto">
          <a:xfrm>
            <a:off x="354346" y="26650322"/>
            <a:ext cx="9428627" cy="691126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</a:p>
        </p:txBody>
      </p:sp>
      <p:sp>
        <p:nvSpPr>
          <p:cNvPr id="41" name="Text Box 471"/>
          <p:cNvSpPr txBox="1">
            <a:spLocks noChangeArrowheads="1"/>
          </p:cNvSpPr>
          <p:nvPr/>
        </p:nvSpPr>
        <p:spPr bwMode="auto">
          <a:xfrm>
            <a:off x="19725681" y="16312792"/>
            <a:ext cx="8995079" cy="660348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3800" dirty="0">
                <a:latin typeface="Arial" panose="020B0604020202020204" pitchFamily="34" charset="0"/>
                <a:cs typeface="Arial" panose="020B0604020202020204" pitchFamily="34" charset="0"/>
              </a:rPr>
              <a:t>CONCLUSION &amp; RECOMMENDATION</a:t>
            </a:r>
            <a:endParaRPr lang="en-US" alt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 Box 471"/>
          <p:cNvSpPr txBox="1">
            <a:spLocks noChangeArrowheads="1"/>
          </p:cNvSpPr>
          <p:nvPr/>
        </p:nvSpPr>
        <p:spPr bwMode="auto">
          <a:xfrm>
            <a:off x="19725681" y="24759414"/>
            <a:ext cx="9114369" cy="691126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</a:p>
        </p:txBody>
      </p:sp>
      <p:sp>
        <p:nvSpPr>
          <p:cNvPr id="43" name="Text Box 472"/>
          <p:cNvSpPr txBox="1">
            <a:spLocks noChangeArrowheads="1"/>
          </p:cNvSpPr>
          <p:nvPr/>
        </p:nvSpPr>
        <p:spPr bwMode="auto">
          <a:xfrm>
            <a:off x="19526480" y="17001977"/>
            <a:ext cx="8950183" cy="4204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74995" tIns="374995" rIns="374995" bIns="374995">
            <a:spAutoFit/>
          </a:bodyPr>
          <a:lstStyle>
            <a:lvl1pPr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374650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749300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125538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00188" defTabSz="36004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573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4145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8717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328988" defTabSz="36004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altLang="en-US" sz="2800" i="1" dirty="0">
                <a:cs typeface="Arial" panose="020B0604020202020204" pitchFamily="34" charset="0"/>
              </a:rPr>
              <a:t>S.sciuri f</a:t>
            </a:r>
            <a:r>
              <a:rPr lang="en-US" altLang="en-US" sz="2800" dirty="0">
                <a:cs typeface="Arial" panose="020B0604020202020204" pitchFamily="34" charset="0"/>
              </a:rPr>
              <a:t>rom LF-associated wounds carries several resistance (</a:t>
            </a:r>
            <a:r>
              <a:rPr lang="en-US" altLang="en-US" sz="2800" dirty="0" err="1">
                <a:cs typeface="Arial" panose="020B0604020202020204" pitchFamily="34" charset="0"/>
              </a:rPr>
              <a:t>eg.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 err="1">
                <a:cs typeface="Arial" panose="020B0604020202020204" pitchFamily="34" charset="0"/>
              </a:rPr>
              <a:t>mecA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i="1" dirty="0" err="1">
                <a:cs typeface="Arial" panose="020B0604020202020204" pitchFamily="34" charset="0"/>
              </a:rPr>
              <a:t>salA</a:t>
            </a:r>
            <a:r>
              <a:rPr lang="en-US" altLang="en-US" sz="2800" dirty="0">
                <a:cs typeface="Arial" panose="020B0604020202020204" pitchFamily="34" charset="0"/>
              </a:rPr>
              <a:t>)  and virulence genes (</a:t>
            </a:r>
            <a:r>
              <a:rPr lang="en-US" altLang="en-US" sz="2800" dirty="0" err="1">
                <a:cs typeface="Arial" panose="020B0604020202020204" pitchFamily="34" charset="0"/>
              </a:rPr>
              <a:t>eg.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i="1" dirty="0">
                <a:cs typeface="Arial" panose="020B0604020202020204" pitchFamily="34" charset="0"/>
              </a:rPr>
              <a:t>cap8B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i="1" dirty="0" err="1">
                <a:cs typeface="Arial" panose="020B0604020202020204" pitchFamily="34" charset="0"/>
              </a:rPr>
              <a:t>clpC</a:t>
            </a:r>
            <a:r>
              <a:rPr lang="en-US" altLang="en-US" sz="2800" dirty="0">
                <a:cs typeface="Arial" panose="020B0604020202020204" pitchFamily="34" charset="0"/>
              </a:rPr>
              <a:t>, </a:t>
            </a:r>
            <a:r>
              <a:rPr lang="en-US" altLang="en-US" sz="2800" i="1" dirty="0" err="1">
                <a:cs typeface="Arial" panose="020B0604020202020204" pitchFamily="34" charset="0"/>
              </a:rPr>
              <a:t>isdE</a:t>
            </a:r>
            <a:r>
              <a:rPr lang="en-US" altLang="en-US" sz="2800" dirty="0">
                <a:cs typeface="Arial" panose="020B0604020202020204" pitchFamily="34" charset="0"/>
              </a:rPr>
              <a:t> </a:t>
            </a:r>
            <a:r>
              <a:rPr lang="en-US" altLang="en-US" sz="2800" dirty="0" err="1">
                <a:cs typeface="Arial" panose="020B0604020202020204" pitchFamily="34" charset="0"/>
              </a:rPr>
              <a:t>etc</a:t>
            </a:r>
            <a:r>
              <a:rPr lang="en-US" altLang="en-US" sz="2800" dirty="0">
                <a:cs typeface="Arial" panose="020B0604020202020204" pitchFamily="34" charset="0"/>
              </a:rPr>
              <a:t>), highlighting their pathogenicity.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altLang="en-US" sz="2800" dirty="0"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GB" sz="2800" dirty="0"/>
              <a:t>Future studies should expand resistance profiling from several clinical isolates and access environmental and antibiotic-use factors. </a:t>
            </a:r>
            <a:endParaRPr lang="en-US" altLang="en-US" sz="2800" dirty="0"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81FCAAD-8EE8-4EC6-8018-89A07F0069F6}"/>
              </a:ext>
            </a:extLst>
          </p:cNvPr>
          <p:cNvSpPr txBox="1"/>
          <p:nvPr/>
        </p:nvSpPr>
        <p:spPr>
          <a:xfrm>
            <a:off x="476541" y="21239985"/>
            <a:ext cx="9322879" cy="4657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1001"/>
              </a:spcBef>
              <a:tabLst>
                <a:tab pos="0" algn="l"/>
              </a:tabLst>
            </a:pPr>
            <a:r>
              <a:rPr lang="en-US" sz="2800" b="1" spc="-1" dirty="0">
                <a:solidFill>
                  <a:srgbClr val="252525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AIM</a:t>
            </a:r>
            <a:endParaRPr lang="en-US" sz="2800" b="0" strike="noStrike" spc="-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H" sz="2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characterize</a:t>
            </a:r>
            <a:r>
              <a:rPr lang="en-US" sz="2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 study the whole genome sequence of </a:t>
            </a:r>
            <a:r>
              <a:rPr lang="en-GH" sz="2800" i="1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S. sciuri</a:t>
            </a:r>
            <a:r>
              <a:rPr lang="en-GH" sz="28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from filarial lymphedema</a:t>
            </a:r>
            <a:r>
              <a:rPr lang="en-US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  <a:r>
              <a:rPr lang="en-GH" sz="20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endParaRPr lang="en-US" sz="20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60" algn="just">
              <a:spcBef>
                <a:spcPts val="1001"/>
              </a:spcBef>
              <a:buClr>
                <a:srgbClr val="252525"/>
              </a:buClr>
              <a:tabLst>
                <a:tab pos="0" algn="l"/>
              </a:tabLst>
            </a:pPr>
            <a:endParaRPr lang="en-US" sz="2800" b="0" strike="noStrike" spc="-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001"/>
              </a:spcBef>
              <a:tabLst>
                <a:tab pos="0" algn="l"/>
              </a:tabLst>
            </a:pPr>
            <a:r>
              <a:rPr lang="en-US" sz="2800" b="1" strike="noStrike" spc="-1" dirty="0">
                <a:solidFill>
                  <a:srgbClr val="000000"/>
                </a:solidFill>
                <a:latin typeface="Arial" panose="020B0604020202020204" pitchFamily="34" charset="0"/>
                <a:ea typeface="Noto Serif CJK SC"/>
                <a:cs typeface="Arial" panose="020B0604020202020204" pitchFamily="34" charset="0"/>
              </a:rPr>
              <a:t>SPECIFIC OBJECTIVES</a:t>
            </a:r>
            <a:endParaRPr lang="en-US" sz="2800" b="1" strike="noStrike" spc="-1" dirty="0">
              <a:solidFill>
                <a:srgbClr val="252525"/>
              </a:solidFill>
              <a:latin typeface="Arial" panose="020B0604020202020204" pitchFamily="34" charset="0"/>
              <a:ea typeface="Noto Serif CJK SC"/>
              <a:cs typeface="Arial" panose="020B0604020202020204" pitchFamily="34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US" sz="2800" b="0" strike="noStrike" spc="-1" dirty="0">
                <a:solidFill>
                  <a:srgbClr val="000000"/>
                </a:solidFill>
                <a:latin typeface="Times New Roman" panose="02020603050405020304" pitchFamily="18" charset="0"/>
                <a:ea typeface="Noto Serif CJK SC"/>
                <a:cs typeface="Times New Roman" panose="02020603050405020304" pitchFamily="18" charset="0"/>
              </a:rPr>
              <a:t> </a:t>
            </a:r>
            <a:r>
              <a:rPr lang="en-GB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 isolate  and  identify  </a:t>
            </a:r>
            <a:r>
              <a:rPr lang="en-GB" sz="2800" i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S.sciuri </a:t>
            </a:r>
            <a:r>
              <a:rPr lang="en-GB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from  wound  swabs  of  lymphedema  patients.</a:t>
            </a:r>
          </a:p>
          <a:p>
            <a:pPr marL="360" algn="just">
              <a:buClr>
                <a:srgbClr val="252525"/>
              </a:buClr>
              <a:tabLst>
                <a:tab pos="448920" algn="l"/>
              </a:tabLst>
            </a:pPr>
            <a:endParaRPr lang="en-US" sz="2800" b="0" strike="noStrike" spc="-1" dirty="0">
              <a:solidFill>
                <a:srgbClr val="252525"/>
              </a:solidFill>
              <a:latin typeface="Times New Roman" panose="02020603050405020304" pitchFamily="18" charset="0"/>
              <a:ea typeface="Noto Serif CJK SC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en-GH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To </a:t>
            </a:r>
            <a:r>
              <a:rPr lang="en-US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detect </a:t>
            </a:r>
            <a:r>
              <a:rPr lang="en-US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anti</a:t>
            </a:r>
            <a:r>
              <a:rPr lang="en-US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bacterial </a:t>
            </a:r>
            <a:r>
              <a:rPr lang="en-GH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resistance</a:t>
            </a:r>
            <a:r>
              <a:rPr lang="en-US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and virulence </a:t>
            </a:r>
            <a:r>
              <a:rPr lang="en-GH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gen</a:t>
            </a:r>
            <a:r>
              <a:rPr lang="en-US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es</a:t>
            </a:r>
            <a:r>
              <a:rPr lang="en-GH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 </a:t>
            </a:r>
            <a:r>
              <a:rPr lang="en-US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in </a:t>
            </a:r>
            <a:r>
              <a:rPr lang="en-GH" sz="2800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800" i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S.sciuri</a:t>
            </a:r>
            <a:r>
              <a:rPr lang="en-US" sz="2800" i="1" kern="10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4" name="Text Box 471">
            <a:extLst>
              <a:ext uri="{FF2B5EF4-FFF2-40B4-BE49-F238E27FC236}">
                <a16:creationId xmlns:a16="http://schemas.microsoft.com/office/drawing/2014/main" id="{6BB96546-BCB9-4989-ABB5-8A189C74A0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5596" y="21395211"/>
            <a:ext cx="9085480" cy="691126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ACKNOWLEDGEMENT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81363F6F-F2E0-44B9-853A-BAFE544D3EF9}"/>
              </a:ext>
            </a:extLst>
          </p:cNvPr>
          <p:cNvSpPr txBox="1"/>
          <p:nvPr/>
        </p:nvSpPr>
        <p:spPr>
          <a:xfrm>
            <a:off x="19875106" y="22552390"/>
            <a:ext cx="87874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We are grateful to all members of the Kwarteng Lab for their guidance and support throughout this project.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2B54904-6E38-4A7A-BF2C-C4906567B6CF}"/>
              </a:ext>
            </a:extLst>
          </p:cNvPr>
          <p:cNvSpPr txBox="1"/>
          <p:nvPr/>
        </p:nvSpPr>
        <p:spPr>
          <a:xfrm>
            <a:off x="19182522" y="17602200"/>
            <a:ext cx="914400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2" name="Text Box 471">
            <a:extLst>
              <a:ext uri="{FF2B5EF4-FFF2-40B4-BE49-F238E27FC236}">
                <a16:creationId xmlns:a16="http://schemas.microsoft.com/office/drawing/2014/main" id="{3BB2D2ED-87CE-44FC-4E27-E28A949C5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552" y="20143156"/>
            <a:ext cx="9433881" cy="691126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AIM AND OBJECTIVES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349FBD-B398-8D52-6010-E56B6730C9FF}"/>
              </a:ext>
            </a:extLst>
          </p:cNvPr>
          <p:cNvSpPr txBox="1"/>
          <p:nvPr/>
        </p:nvSpPr>
        <p:spPr>
          <a:xfrm flipH="1">
            <a:off x="1261119" y="4900142"/>
            <a:ext cx="27060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i="1" dirty="0">
                <a:latin typeface="Century Gothic"/>
                <a:cs typeface="Century Gothic"/>
                <a:hlinkClick r:id="rId9"/>
              </a:rPr>
              <a:t>kwekugyasi66@gmail.com</a:t>
            </a:r>
            <a:r>
              <a:rPr lang="en-US" sz="3600" i="1" dirty="0">
                <a:latin typeface="Century Gothic"/>
                <a:cs typeface="Century Gothic"/>
              </a:rPr>
              <a:t>  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1B050-24AD-C839-A37C-999BF80AA595}"/>
              </a:ext>
            </a:extLst>
          </p:cNvPr>
          <p:cNvSpPr txBox="1"/>
          <p:nvPr/>
        </p:nvSpPr>
        <p:spPr>
          <a:xfrm>
            <a:off x="19949765" y="12032396"/>
            <a:ext cx="838922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S. sciuri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isolates carried various virulence genes, reinforcing their pathogenic potential.</a:t>
            </a:r>
          </a:p>
          <a:p>
            <a:pPr algn="just"/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All </a:t>
            </a:r>
            <a:r>
              <a:rPr lang="en-US" sz="2800" i="1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S. sciuri </a:t>
            </a:r>
            <a:r>
              <a:rPr lang="en-US" sz="2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isolates carried </a:t>
            </a:r>
            <a:r>
              <a:rPr lang="en-US" sz="2800" i="1" kern="1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mecA</a:t>
            </a:r>
            <a:r>
              <a:rPr lang="en-US" sz="2800" kern="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gene found in MRSA.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800" kern="1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28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B-lactam antibiotics should not be used in therapy but </a:t>
            </a:r>
            <a:r>
              <a:rPr lang="en-US" sz="2800" kern="1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fosfomycin</a:t>
            </a:r>
            <a:r>
              <a:rPr lang="en-US" sz="2800" kern="1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should be encouraged.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endParaRPr lang="en-US" sz="2800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 Box 471">
            <a:extLst>
              <a:ext uri="{FF2B5EF4-FFF2-40B4-BE49-F238E27FC236}">
                <a16:creationId xmlns:a16="http://schemas.microsoft.com/office/drawing/2014/main" id="{EF43A7F8-55C1-908F-60B6-AE096198AB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5531" y="5984632"/>
            <a:ext cx="9303345" cy="691126"/>
          </a:xfrm>
          <a:prstGeom prst="rect">
            <a:avLst/>
          </a:prstGeom>
          <a:gradFill flip="none" rotWithShape="1">
            <a:gsLst>
              <a:gs pos="0">
                <a:srgbClr val="008F00"/>
              </a:gs>
              <a:gs pos="100000">
                <a:srgbClr val="9BBB59"/>
              </a:gs>
            </a:gsLst>
            <a:lin ang="5400000" scaled="1"/>
            <a:tileRect/>
          </a:gradFill>
          <a:ln>
            <a:noFill/>
          </a:ln>
          <a:effectLst/>
        </p:spPr>
        <p:txBody>
          <a:bodyPr wrap="square" lIns="74858" tIns="37421" rIns="74858" bIns="37421">
            <a:spAutoFit/>
          </a:bodyPr>
          <a:lstStyle>
            <a:defPPr>
              <a:defRPr lang="en-US"/>
            </a:defPPr>
            <a:lvl1pPr algn="ctr" defTabSz="749300" eaLnBrk="0" hangingPunct="0">
              <a:spcBef>
                <a:spcPct val="50000"/>
              </a:spcBef>
              <a:defRPr sz="3000" b="1">
                <a:latin typeface="Arial Narrow" panose="020B0606020202030204" pitchFamily="34" charset="0"/>
              </a:defRPr>
            </a:lvl1pPr>
            <a:lvl2pPr marL="374650" defTabSz="749300">
              <a:defRPr>
                <a:latin typeface="Arial" panose="020B0604020202020204" pitchFamily="34" charset="0"/>
              </a:defRPr>
            </a:lvl2pPr>
            <a:lvl3pPr marL="749300" defTabSz="749300">
              <a:defRPr>
                <a:latin typeface="Arial" panose="020B0604020202020204" pitchFamily="34" charset="0"/>
              </a:defRPr>
            </a:lvl3pPr>
            <a:lvl4pPr marL="1125538" defTabSz="749300">
              <a:defRPr>
                <a:latin typeface="Arial" panose="020B0604020202020204" pitchFamily="34" charset="0"/>
              </a:defRPr>
            </a:lvl4pPr>
            <a:lvl5pPr marL="1500188" defTabSz="749300">
              <a:defRPr>
                <a:latin typeface="Arial" panose="020B0604020202020204" pitchFamily="34" charset="0"/>
              </a:defRPr>
            </a:lvl5pPr>
            <a:lvl6pPr marL="19573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6pPr>
            <a:lvl7pPr marL="24145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7pPr>
            <a:lvl8pPr marL="28717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8pPr>
            <a:lvl9pPr marL="3328988" defTabSz="749300" fontAlgn="base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</a:defRPr>
            </a:lvl9pPr>
          </a:lstStyle>
          <a:p>
            <a:r>
              <a:rPr lang="en-US" altLang="en-US" sz="4000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pic>
        <p:nvPicPr>
          <p:cNvPr id="23" name="Content Placeholder 7">
            <a:extLst>
              <a:ext uri="{FF2B5EF4-FFF2-40B4-BE49-F238E27FC236}">
                <a16:creationId xmlns:a16="http://schemas.microsoft.com/office/drawing/2014/main" id="{E4A690EB-8DBA-8014-CF2E-3E66CA4470B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2690" y="13850625"/>
            <a:ext cx="4929914" cy="2753235"/>
          </a:xfrm>
          <a:prstGeom prst="rect">
            <a:avLst/>
          </a:prstGeom>
          <a:ln w="12700">
            <a:solidFill>
              <a:schemeClr val="tx1">
                <a:alpha val="3000"/>
              </a:schemeClr>
            </a:solidFill>
          </a:ln>
          <a:effectLst>
            <a:softEdge rad="38100"/>
          </a:effectLst>
        </p:spPr>
      </p:pic>
      <p:graphicFrame>
        <p:nvGraphicFramePr>
          <p:cNvPr id="44" name="Diagram 43">
            <a:extLst>
              <a:ext uri="{FF2B5EF4-FFF2-40B4-BE49-F238E27FC236}">
                <a16:creationId xmlns:a16="http://schemas.microsoft.com/office/drawing/2014/main" id="{F230177D-1955-1C81-AE04-873E1A0283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67312196"/>
              </p:ext>
            </p:extLst>
          </p:nvPr>
        </p:nvGraphicFramePr>
        <p:xfrm>
          <a:off x="883185" y="27435152"/>
          <a:ext cx="8055512" cy="672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pic>
        <p:nvPicPr>
          <p:cNvPr id="46" name="Picture 45" descr="A graph of a number of results&#10;&#10;AI-generated content may be incorrect.">
            <a:extLst>
              <a:ext uri="{FF2B5EF4-FFF2-40B4-BE49-F238E27FC236}">
                <a16:creationId xmlns:a16="http://schemas.microsoft.com/office/drawing/2014/main" id="{F89058A7-8B6E-5166-9A94-6BF3188A47D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90929" y="6928703"/>
            <a:ext cx="6806691" cy="427460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B3B7978-318C-2A07-216A-BF5FA9E069A0}"/>
              </a:ext>
            </a:extLst>
          </p:cNvPr>
          <p:cNvSpPr txBox="1"/>
          <p:nvPr/>
        </p:nvSpPr>
        <p:spPr>
          <a:xfrm>
            <a:off x="16747431" y="8298368"/>
            <a:ext cx="30602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Fig3. duplication counts after sequencing</a:t>
            </a:r>
            <a:endParaRPr lang="en-GH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4" name="Table 53">
            <a:extLst>
              <a:ext uri="{FF2B5EF4-FFF2-40B4-BE49-F238E27FC236}">
                <a16:creationId xmlns:a16="http://schemas.microsoft.com/office/drawing/2014/main" id="{A5D1D672-26DA-B2D4-0839-EE5413966A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2815473"/>
              </p:ext>
            </p:extLst>
          </p:nvPr>
        </p:nvGraphicFramePr>
        <p:xfrm>
          <a:off x="10245236" y="11338057"/>
          <a:ext cx="6823249" cy="3963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31782">
                  <a:extLst>
                    <a:ext uri="{9D8B030D-6E8A-4147-A177-3AD203B41FA5}">
                      <a16:colId xmlns:a16="http://schemas.microsoft.com/office/drawing/2014/main" val="3822886780"/>
                    </a:ext>
                  </a:extLst>
                </a:gridCol>
                <a:gridCol w="1013283">
                  <a:extLst>
                    <a:ext uri="{9D8B030D-6E8A-4147-A177-3AD203B41FA5}">
                      <a16:colId xmlns:a16="http://schemas.microsoft.com/office/drawing/2014/main" val="4260218550"/>
                    </a:ext>
                  </a:extLst>
                </a:gridCol>
                <a:gridCol w="1013283">
                  <a:extLst>
                    <a:ext uri="{9D8B030D-6E8A-4147-A177-3AD203B41FA5}">
                      <a16:colId xmlns:a16="http://schemas.microsoft.com/office/drawing/2014/main" val="1343745911"/>
                    </a:ext>
                  </a:extLst>
                </a:gridCol>
                <a:gridCol w="1026443">
                  <a:extLst>
                    <a:ext uri="{9D8B030D-6E8A-4147-A177-3AD203B41FA5}">
                      <a16:colId xmlns:a16="http://schemas.microsoft.com/office/drawing/2014/main" val="26732949"/>
                    </a:ext>
                  </a:extLst>
                </a:gridCol>
                <a:gridCol w="1105401">
                  <a:extLst>
                    <a:ext uri="{9D8B030D-6E8A-4147-A177-3AD203B41FA5}">
                      <a16:colId xmlns:a16="http://schemas.microsoft.com/office/drawing/2014/main" val="3700066951"/>
                    </a:ext>
                  </a:extLst>
                </a:gridCol>
                <a:gridCol w="1033057">
                  <a:extLst>
                    <a:ext uri="{9D8B030D-6E8A-4147-A177-3AD203B41FA5}">
                      <a16:colId xmlns:a16="http://schemas.microsoft.com/office/drawing/2014/main" val="2199971260"/>
                    </a:ext>
                  </a:extLst>
                </a:gridCol>
              </a:tblGrid>
              <a:tr h="10197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2124774"/>
                  </a:ext>
                </a:extLst>
              </a:tr>
              <a:tr h="101979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Duplication ratio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1.001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0.999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1870358"/>
                  </a:ext>
                </a:extLst>
              </a:tr>
              <a:tr h="98999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NGA50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84265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42599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51586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64657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66749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5548504"/>
                  </a:ext>
                </a:extLst>
              </a:tr>
              <a:tr h="93430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Contigs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636717"/>
                  </a:ext>
                </a:extLst>
              </a:tr>
            </a:tbl>
          </a:graphicData>
        </a:graphic>
      </p:graphicFrame>
      <p:sp>
        <p:nvSpPr>
          <p:cNvPr id="57" name="TextBox 56">
            <a:extLst>
              <a:ext uri="{FF2B5EF4-FFF2-40B4-BE49-F238E27FC236}">
                <a16:creationId xmlns:a16="http://schemas.microsoft.com/office/drawing/2014/main" id="{2E28BDDF-B95E-7CC5-E037-EA8DD10F01C7}"/>
              </a:ext>
            </a:extLst>
          </p:cNvPr>
          <p:cNvSpPr txBox="1"/>
          <p:nvPr/>
        </p:nvSpPr>
        <p:spPr>
          <a:xfrm>
            <a:off x="17317903" y="12653480"/>
            <a:ext cx="23105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Table1. summary QUAST results </a:t>
            </a:r>
            <a:endParaRPr lang="en-GH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3" name="Table 62">
            <a:extLst>
              <a:ext uri="{FF2B5EF4-FFF2-40B4-BE49-F238E27FC236}">
                <a16:creationId xmlns:a16="http://schemas.microsoft.com/office/drawing/2014/main" id="{689A6AF7-3EFF-EA82-592D-AC9A6F7A4A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41481"/>
              </p:ext>
            </p:extLst>
          </p:nvPr>
        </p:nvGraphicFramePr>
        <p:xfrm>
          <a:off x="10124600" y="15686549"/>
          <a:ext cx="9333310" cy="44609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2090">
                  <a:extLst>
                    <a:ext uri="{9D8B030D-6E8A-4147-A177-3AD203B41FA5}">
                      <a16:colId xmlns:a16="http://schemas.microsoft.com/office/drawing/2014/main" val="3284314551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1120260292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68468891"/>
                    </a:ext>
                  </a:extLst>
                </a:gridCol>
                <a:gridCol w="1024128">
                  <a:extLst>
                    <a:ext uri="{9D8B030D-6E8A-4147-A177-3AD203B41FA5}">
                      <a16:colId xmlns:a16="http://schemas.microsoft.com/office/drawing/2014/main" val="3695795399"/>
                    </a:ext>
                  </a:extLst>
                </a:gridCol>
                <a:gridCol w="1115568">
                  <a:extLst>
                    <a:ext uri="{9D8B030D-6E8A-4147-A177-3AD203B41FA5}">
                      <a16:colId xmlns:a16="http://schemas.microsoft.com/office/drawing/2014/main" val="2581833363"/>
                    </a:ext>
                  </a:extLst>
                </a:gridCol>
                <a:gridCol w="969264">
                  <a:extLst>
                    <a:ext uri="{9D8B030D-6E8A-4147-A177-3AD203B41FA5}">
                      <a16:colId xmlns:a16="http://schemas.microsoft.com/office/drawing/2014/main" val="1292273859"/>
                    </a:ext>
                  </a:extLst>
                </a:gridCol>
                <a:gridCol w="859536">
                  <a:extLst>
                    <a:ext uri="{9D8B030D-6E8A-4147-A177-3AD203B41FA5}">
                      <a16:colId xmlns:a16="http://schemas.microsoft.com/office/drawing/2014/main" val="1490731650"/>
                    </a:ext>
                  </a:extLst>
                </a:gridCol>
                <a:gridCol w="950976">
                  <a:extLst>
                    <a:ext uri="{9D8B030D-6E8A-4147-A177-3AD203B41FA5}">
                      <a16:colId xmlns:a16="http://schemas.microsoft.com/office/drawing/2014/main" val="3757193298"/>
                    </a:ext>
                  </a:extLst>
                </a:gridCol>
                <a:gridCol w="914932">
                  <a:extLst>
                    <a:ext uri="{9D8B030D-6E8A-4147-A177-3AD203B41FA5}">
                      <a16:colId xmlns:a16="http://schemas.microsoft.com/office/drawing/2014/main" val="411327553"/>
                    </a:ext>
                  </a:extLst>
                </a:gridCol>
              </a:tblGrid>
              <a:tr h="11152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Measures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Pos.fna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Ref.fna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7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575180"/>
                  </a:ext>
                </a:extLst>
              </a:tr>
              <a:tr h="11152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CDS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2678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2738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2728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2514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2625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2774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2843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2720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557252"/>
                  </a:ext>
                </a:extLst>
              </a:tr>
              <a:tr h="11152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Genes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2749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2807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2799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2583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2696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2844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2912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2800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3495400"/>
                  </a:ext>
                </a:extLst>
              </a:tr>
              <a:tr h="111522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n-US" sz="1800" b="1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Unique genes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119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152</a:t>
                      </a:r>
                      <a:endParaRPr lang="en-GH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183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83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232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n-GH" sz="18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241</a:t>
                      </a:r>
                      <a:endParaRPr lang="en-GH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8F0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80769"/>
                  </a:ext>
                </a:extLst>
              </a:tr>
            </a:tbl>
          </a:graphicData>
        </a:graphic>
      </p:graphicFrame>
      <p:sp>
        <p:nvSpPr>
          <p:cNvPr id="66" name="TextBox 65">
            <a:extLst>
              <a:ext uri="{FF2B5EF4-FFF2-40B4-BE49-F238E27FC236}">
                <a16:creationId xmlns:a16="http://schemas.microsoft.com/office/drawing/2014/main" id="{2B680292-1D73-0092-E19D-1F2E73BAAF95}"/>
              </a:ext>
            </a:extLst>
          </p:cNvPr>
          <p:cNvSpPr txBox="1"/>
          <p:nvPr/>
        </p:nvSpPr>
        <p:spPr>
          <a:xfrm>
            <a:off x="11403026" y="20555333"/>
            <a:ext cx="7119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Table 2. summary annotation results</a:t>
            </a:r>
            <a:endParaRPr lang="en-GH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" name="Picture 74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186513F4-A8CE-C86F-51EF-319138180A7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174020" y="21386353"/>
            <a:ext cx="9465702" cy="5486411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23052515-9DA3-3976-B026-6402D08C9BA0}"/>
              </a:ext>
            </a:extLst>
          </p:cNvPr>
          <p:cNvSpPr txBox="1"/>
          <p:nvPr/>
        </p:nvSpPr>
        <p:spPr>
          <a:xfrm>
            <a:off x="12832894" y="26995185"/>
            <a:ext cx="89700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Fig4. AMR from CARD</a:t>
            </a:r>
            <a:endParaRPr lang="en-GH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79" descr="A blue and white squares&#10;&#10;AI-generated content may be incorrect.">
            <a:extLst>
              <a:ext uri="{FF2B5EF4-FFF2-40B4-BE49-F238E27FC236}">
                <a16:creationId xmlns:a16="http://schemas.microsoft.com/office/drawing/2014/main" id="{B7712DF5-EC2F-9F5E-5C82-AE66702EA72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96372" y="27753430"/>
            <a:ext cx="9144019" cy="6423118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05B92DB8-095C-371C-B291-1A1FC6D0C9C9}"/>
              </a:ext>
            </a:extLst>
          </p:cNvPr>
          <p:cNvSpPr txBox="1"/>
          <p:nvPr/>
        </p:nvSpPr>
        <p:spPr>
          <a:xfrm>
            <a:off x="12200039" y="34176548"/>
            <a:ext cx="8655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Fig5. AMR from </a:t>
            </a:r>
            <a:r>
              <a:rPr lang="en-US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Resfinder</a:t>
            </a:r>
            <a:endParaRPr lang="en-GH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 descr="A graph of different colored squares&#10;&#10;AI-generated content may be incorrect.">
            <a:extLst>
              <a:ext uri="{FF2B5EF4-FFF2-40B4-BE49-F238E27FC236}">
                <a16:creationId xmlns:a16="http://schemas.microsoft.com/office/drawing/2014/main" id="{52C5B971-4A4D-433D-5D7D-A3DE7D978A1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9909145" y="5716894"/>
            <a:ext cx="8424396" cy="54864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B886D47-0541-FF53-1E9C-BC09270E3025}"/>
              </a:ext>
            </a:extLst>
          </p:cNvPr>
          <p:cNvSpPr txBox="1"/>
          <p:nvPr/>
        </p:nvSpPr>
        <p:spPr>
          <a:xfrm>
            <a:off x="21921671" y="11166446"/>
            <a:ext cx="76751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Fig6. Virulence from VFDB</a:t>
            </a:r>
            <a:endParaRPr lang="en-GH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06637A6-1F9D-016B-40E4-28A024673136}"/>
              </a:ext>
            </a:extLst>
          </p:cNvPr>
          <p:cNvSpPr txBox="1"/>
          <p:nvPr/>
        </p:nvSpPr>
        <p:spPr>
          <a:xfrm>
            <a:off x="20189072" y="25630504"/>
            <a:ext cx="7675112" cy="904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Jha,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R.,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 err="1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Gangwar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M.,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 err="1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Chahar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D., 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Setty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Balakrishnan,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A., Negi,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M. P. S.,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&amp; Misra-Bhattacharya,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S. (2017).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Humans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from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Wuchereria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 err="1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bancrofti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endemic area 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elicit 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substantial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immune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response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to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proteins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of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the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filarial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parasite </a:t>
            </a:r>
            <a:r>
              <a:rPr lang="en-GH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Brugia</a:t>
            </a:r>
            <a:r>
              <a:rPr lang="en-US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malayi</a:t>
            </a:r>
            <a:r>
              <a:rPr lang="en-US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and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its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endosymbiont 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Wolbachia.</a:t>
            </a:r>
            <a:r>
              <a:rPr lang="en-US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Parasites</a:t>
            </a:r>
            <a:r>
              <a:rPr lang="en-US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GH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&amp; vectors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</a:t>
            </a:r>
            <a:r>
              <a:rPr lang="en-GH" sz="2400" i="1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 10</a:t>
            </a:r>
            <a:r>
              <a:rPr lang="en-GH" sz="2400" kern="100" dirty="0">
                <a:solidFill>
                  <a:srgbClr val="000000"/>
                </a:solidFill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1-14</a:t>
            </a:r>
            <a:endParaRPr lang="en-US" sz="2400" kern="100" dirty="0">
              <a:solidFill>
                <a:srgbClr val="000000"/>
              </a:solidFill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GH" sz="2400" kern="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Kwarteng, A., Kenyon, K. H., Asiedu, S. O., Garcia, R., Kini, P., Osei-Poku, P., Kwarteng, E. S. and </a:t>
            </a:r>
            <a:r>
              <a:rPr lang="en-GH" sz="2400" kern="0" dirty="0" err="1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Amewu</a:t>
            </a:r>
            <a:r>
              <a:rPr lang="en-GH" sz="2400" kern="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E. K. A. (2023). Knowledge and perceptions of lymphatic filariasis patients in selected hotspot endemic communities in southern Ghana. </a:t>
            </a:r>
            <a:r>
              <a:rPr lang="en-GH" sz="2400" i="1" kern="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PLOS Global Public Health</a:t>
            </a:r>
            <a:r>
              <a:rPr lang="en-GH" sz="2400" kern="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GH" sz="2400" i="1" kern="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3</a:t>
            </a:r>
            <a:r>
              <a:rPr lang="en-GH" sz="2400" kern="0" dirty="0">
                <a:latin typeface="Arial" panose="020B0604020202020204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(10 October), 1–11. https://doi.org/10.1371/journal.pgph.0002476</a:t>
            </a:r>
            <a:endParaRPr lang="en-GH" sz="2400" kern="100" dirty="0">
              <a:latin typeface="Arial" panose="020B060402020202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20000"/>
              </a:lnSpc>
              <a:buFont typeface="Wingdings" panose="05000000000000000000" pitchFamily="2" charset="2"/>
              <a:buChar char="q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Maheswary,  T., Nurul,  A. A., &amp;  Fauzi, M. B.  (2021). The  insights  of  microbes’ roles  in  wound healing:  A  comprehensive  review.  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Pharmaceutics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,</a:t>
            </a:r>
            <a:r>
              <a:rPr lang="en-US" sz="2400" i="1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 13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(7), 981.</a:t>
            </a:r>
          </a:p>
          <a:p>
            <a:endParaRPr lang="en-GH" sz="2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7A9926F-4062-8841-ADC3-6E08618BFBBE}"/>
              </a:ext>
            </a:extLst>
          </p:cNvPr>
          <p:cNvSpPr txBox="1"/>
          <p:nvPr/>
        </p:nvSpPr>
        <p:spPr>
          <a:xfrm>
            <a:off x="6084279" y="14104946"/>
            <a:ext cx="29544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pc="-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Fig1.  Lymphedema With Open Wounds</a:t>
            </a:r>
            <a:endParaRPr lang="en-GH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AF93ED1-24D3-F043-034B-50A6B83F11E6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700074" y="16689521"/>
            <a:ext cx="4683596" cy="304793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7822A485-62EA-E411-C15F-7D75903FAC19}"/>
              </a:ext>
            </a:extLst>
          </p:cNvPr>
          <p:cNvSpPr txBox="1"/>
          <p:nvPr/>
        </p:nvSpPr>
        <p:spPr>
          <a:xfrm>
            <a:off x="966415" y="17265446"/>
            <a:ext cx="285277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atin typeface="Arial" panose="020B0604020202020204" pitchFamily="34" charset="0"/>
                <a:cs typeface="Arial" panose="020B0604020202020204" pitchFamily="34" charset="0"/>
              </a:rPr>
              <a:t>Fig2. Lymphedema with Open Wounds</a:t>
            </a:r>
            <a:endParaRPr lang="en-GH" sz="28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7424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6543</TotalTime>
  <Words>640</Words>
  <Application>Microsoft Office PowerPoint</Application>
  <PresentationFormat>Custom</PresentationFormat>
  <Paragraphs>118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DengXian</vt:lpstr>
      <vt:lpstr>Arial</vt:lpstr>
      <vt:lpstr>Calibri</vt:lpstr>
      <vt:lpstr>Century Gothic</vt:lpstr>
      <vt:lpstr>Times New Roman</vt:lpstr>
      <vt:lpstr>Wingdings</vt:lpstr>
      <vt:lpstr>Office Theme</vt:lpstr>
      <vt:lpstr>PowerPoint Presentation</vt:lpstr>
    </vt:vector>
  </TitlesOfParts>
  <Company>UPK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KNUST Press</dc:creator>
  <cp:lastModifiedBy>Arnold Abakah</cp:lastModifiedBy>
  <cp:revision>184</cp:revision>
  <dcterms:created xsi:type="dcterms:W3CDTF">2016-11-11T16:31:07Z</dcterms:created>
  <dcterms:modified xsi:type="dcterms:W3CDTF">2025-10-29T14:34:38Z</dcterms:modified>
</cp:coreProperties>
</file>