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267275" cy="427942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26" d="100"/>
          <a:sy n="26" d="100"/>
        </p:scale>
        <p:origin x="684" y="-33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A862E4-6CE7-45D4-83F0-F31444198B98}" type="datetimeFigureOut">
              <a:rPr lang="en-US" smtClean="0"/>
              <a:t>11/10/2025</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0856D-6AFF-4ED7-9E0C-6BC5F6646802}" type="slidenum">
              <a:rPr lang="en-US" smtClean="0"/>
              <a:t>‹#›</a:t>
            </a:fld>
            <a:endParaRPr lang="en-US"/>
          </a:p>
        </p:txBody>
      </p:sp>
    </p:spTree>
    <p:extLst>
      <p:ext uri="{BB962C8B-B14F-4D97-AF65-F5344CB8AC3E}">
        <p14:creationId xmlns:p14="http://schemas.microsoft.com/office/powerpoint/2010/main" val="297667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7003597"/>
            <a:ext cx="25727184" cy="14898735"/>
          </a:xfrm>
        </p:spPr>
        <p:txBody>
          <a:bodyPr anchor="b"/>
          <a:lstStyle>
            <a:lvl1pPr algn="ctr">
              <a:defRPr sz="19861"/>
            </a:lvl1pPr>
          </a:lstStyle>
          <a:p>
            <a:r>
              <a:rPr lang="en-US"/>
              <a:t>Click to edit Master title style</a:t>
            </a:r>
            <a:endParaRPr lang="en-US" dirty="0"/>
          </a:p>
        </p:txBody>
      </p:sp>
      <p:sp>
        <p:nvSpPr>
          <p:cNvPr id="3" name="Subtitle 2"/>
          <p:cNvSpPr>
            <a:spLocks noGrp="1"/>
          </p:cNvSpPr>
          <p:nvPr>
            <p:ph type="subTitle" idx="1"/>
          </p:nvPr>
        </p:nvSpPr>
        <p:spPr>
          <a:xfrm>
            <a:off x="3783410" y="22476884"/>
            <a:ext cx="22700456" cy="10332032"/>
          </a:xfrm>
        </p:spPr>
        <p:txBody>
          <a:bodyPr/>
          <a:lstStyle>
            <a:lvl1pPr marL="0" indent="0" algn="ctr">
              <a:buNone/>
              <a:defRPr sz="7944"/>
            </a:lvl1pPr>
            <a:lvl2pPr marL="1513378" indent="0" algn="ctr">
              <a:buNone/>
              <a:defRPr sz="6620"/>
            </a:lvl2pPr>
            <a:lvl3pPr marL="3026755" indent="0" algn="ctr">
              <a:buNone/>
              <a:defRPr sz="5958"/>
            </a:lvl3pPr>
            <a:lvl4pPr marL="4540133" indent="0" algn="ctr">
              <a:buNone/>
              <a:defRPr sz="5296"/>
            </a:lvl4pPr>
            <a:lvl5pPr marL="6053511" indent="0" algn="ctr">
              <a:buNone/>
              <a:defRPr sz="5296"/>
            </a:lvl5pPr>
            <a:lvl6pPr marL="7566889" indent="0" algn="ctr">
              <a:buNone/>
              <a:defRPr sz="5296"/>
            </a:lvl6pPr>
            <a:lvl7pPr marL="9080266" indent="0" algn="ctr">
              <a:buNone/>
              <a:defRPr sz="5296"/>
            </a:lvl7pPr>
            <a:lvl8pPr marL="10593644" indent="0" algn="ctr">
              <a:buNone/>
              <a:defRPr sz="5296"/>
            </a:lvl8pPr>
            <a:lvl9pPr marL="12107022" indent="0" algn="ctr">
              <a:buNone/>
              <a:defRPr sz="52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ABDCEB-340A-4298-AD17-F17E502C2270}"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CE52B-33D6-4F2F-AA90-4BB09BFAC271}" type="slidenum">
              <a:rPr lang="en-US" smtClean="0"/>
              <a:t>‹#›</a:t>
            </a:fld>
            <a:endParaRPr lang="en-US"/>
          </a:p>
        </p:txBody>
      </p:sp>
    </p:spTree>
    <p:extLst>
      <p:ext uri="{BB962C8B-B14F-4D97-AF65-F5344CB8AC3E}">
        <p14:creationId xmlns:p14="http://schemas.microsoft.com/office/powerpoint/2010/main" val="304875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ABDCEB-340A-4298-AD17-F17E502C2270}"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CE52B-33D6-4F2F-AA90-4BB09BFAC271}" type="slidenum">
              <a:rPr lang="en-US" smtClean="0"/>
              <a:t>‹#›</a:t>
            </a:fld>
            <a:endParaRPr lang="en-US"/>
          </a:p>
        </p:txBody>
      </p:sp>
    </p:spTree>
    <p:extLst>
      <p:ext uri="{BB962C8B-B14F-4D97-AF65-F5344CB8AC3E}">
        <p14:creationId xmlns:p14="http://schemas.microsoft.com/office/powerpoint/2010/main" val="402247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0020" y="2278397"/>
            <a:ext cx="6526381" cy="362661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0877" y="2278397"/>
            <a:ext cx="19200803" cy="362661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ABDCEB-340A-4298-AD17-F17E502C2270}"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CE52B-33D6-4F2F-AA90-4BB09BFAC271}" type="slidenum">
              <a:rPr lang="en-US" smtClean="0"/>
              <a:t>‹#›</a:t>
            </a:fld>
            <a:endParaRPr lang="en-US"/>
          </a:p>
        </p:txBody>
      </p:sp>
    </p:spTree>
    <p:extLst>
      <p:ext uri="{BB962C8B-B14F-4D97-AF65-F5344CB8AC3E}">
        <p14:creationId xmlns:p14="http://schemas.microsoft.com/office/powerpoint/2010/main" val="364360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ABDCEB-340A-4298-AD17-F17E502C2270}"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CE52B-33D6-4F2F-AA90-4BB09BFAC271}" type="slidenum">
              <a:rPr lang="en-US" smtClean="0"/>
              <a:t>‹#›</a:t>
            </a:fld>
            <a:endParaRPr lang="en-US"/>
          </a:p>
        </p:txBody>
      </p:sp>
    </p:spTree>
    <p:extLst>
      <p:ext uri="{BB962C8B-B14F-4D97-AF65-F5344CB8AC3E}">
        <p14:creationId xmlns:p14="http://schemas.microsoft.com/office/powerpoint/2010/main" val="398986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112" y="10668854"/>
            <a:ext cx="26105525" cy="17801211"/>
          </a:xfrm>
        </p:spPr>
        <p:txBody>
          <a:bodyPr anchor="b"/>
          <a:lstStyle>
            <a:lvl1pPr>
              <a:defRPr sz="19861"/>
            </a:lvl1pPr>
          </a:lstStyle>
          <a:p>
            <a:r>
              <a:rPr lang="en-US"/>
              <a:t>Click to edit Master title style</a:t>
            </a:r>
            <a:endParaRPr lang="en-US" dirty="0"/>
          </a:p>
        </p:txBody>
      </p:sp>
      <p:sp>
        <p:nvSpPr>
          <p:cNvPr id="3" name="Text Placeholder 2"/>
          <p:cNvSpPr>
            <a:spLocks noGrp="1"/>
          </p:cNvSpPr>
          <p:nvPr>
            <p:ph type="body" idx="1"/>
          </p:nvPr>
        </p:nvSpPr>
        <p:spPr>
          <a:xfrm>
            <a:off x="2065112" y="28638472"/>
            <a:ext cx="26105525" cy="9361236"/>
          </a:xfrm>
        </p:spPr>
        <p:txBody>
          <a:bodyPr/>
          <a:lstStyle>
            <a:lvl1pPr marL="0" indent="0">
              <a:buNone/>
              <a:defRPr sz="7944">
                <a:solidFill>
                  <a:schemeClr val="tx1">
                    <a:tint val="82000"/>
                  </a:schemeClr>
                </a:solidFill>
              </a:defRPr>
            </a:lvl1pPr>
            <a:lvl2pPr marL="1513378" indent="0">
              <a:buNone/>
              <a:defRPr sz="6620">
                <a:solidFill>
                  <a:schemeClr val="tx1">
                    <a:tint val="82000"/>
                  </a:schemeClr>
                </a:solidFill>
              </a:defRPr>
            </a:lvl2pPr>
            <a:lvl3pPr marL="3026755" indent="0">
              <a:buNone/>
              <a:defRPr sz="5958">
                <a:solidFill>
                  <a:schemeClr val="tx1">
                    <a:tint val="82000"/>
                  </a:schemeClr>
                </a:solidFill>
              </a:defRPr>
            </a:lvl3pPr>
            <a:lvl4pPr marL="4540133" indent="0">
              <a:buNone/>
              <a:defRPr sz="5296">
                <a:solidFill>
                  <a:schemeClr val="tx1">
                    <a:tint val="82000"/>
                  </a:schemeClr>
                </a:solidFill>
              </a:defRPr>
            </a:lvl4pPr>
            <a:lvl5pPr marL="6053511" indent="0">
              <a:buNone/>
              <a:defRPr sz="5296">
                <a:solidFill>
                  <a:schemeClr val="tx1">
                    <a:tint val="82000"/>
                  </a:schemeClr>
                </a:solidFill>
              </a:defRPr>
            </a:lvl5pPr>
            <a:lvl6pPr marL="7566889" indent="0">
              <a:buNone/>
              <a:defRPr sz="5296">
                <a:solidFill>
                  <a:schemeClr val="tx1">
                    <a:tint val="82000"/>
                  </a:schemeClr>
                </a:solidFill>
              </a:defRPr>
            </a:lvl6pPr>
            <a:lvl7pPr marL="9080266" indent="0">
              <a:buNone/>
              <a:defRPr sz="5296">
                <a:solidFill>
                  <a:schemeClr val="tx1">
                    <a:tint val="82000"/>
                  </a:schemeClr>
                </a:solidFill>
              </a:defRPr>
            </a:lvl7pPr>
            <a:lvl8pPr marL="10593644" indent="0">
              <a:buNone/>
              <a:defRPr sz="5296">
                <a:solidFill>
                  <a:schemeClr val="tx1">
                    <a:tint val="82000"/>
                  </a:schemeClr>
                </a:solidFill>
              </a:defRPr>
            </a:lvl8pPr>
            <a:lvl9pPr marL="12107022" indent="0">
              <a:buNone/>
              <a:defRPr sz="5296">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ABDCEB-340A-4298-AD17-F17E502C2270}"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CE52B-33D6-4F2F-AA90-4BB09BFAC271}" type="slidenum">
              <a:rPr lang="en-US" smtClean="0"/>
              <a:t>‹#›</a:t>
            </a:fld>
            <a:endParaRPr lang="en-US"/>
          </a:p>
        </p:txBody>
      </p:sp>
    </p:spTree>
    <p:extLst>
      <p:ext uri="{BB962C8B-B14F-4D97-AF65-F5344CB8AC3E}">
        <p14:creationId xmlns:p14="http://schemas.microsoft.com/office/powerpoint/2010/main" val="235055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0875" y="11391985"/>
            <a:ext cx="12863592" cy="27152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2808" y="11391985"/>
            <a:ext cx="12863592" cy="27152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ABDCEB-340A-4298-AD17-F17E502C2270}"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CE52B-33D6-4F2F-AA90-4BB09BFAC271}" type="slidenum">
              <a:rPr lang="en-US" smtClean="0"/>
              <a:t>‹#›</a:t>
            </a:fld>
            <a:endParaRPr lang="en-US"/>
          </a:p>
        </p:txBody>
      </p:sp>
    </p:spTree>
    <p:extLst>
      <p:ext uri="{BB962C8B-B14F-4D97-AF65-F5344CB8AC3E}">
        <p14:creationId xmlns:p14="http://schemas.microsoft.com/office/powerpoint/2010/main" val="2281972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278406"/>
            <a:ext cx="26105525" cy="82715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4821" y="10490535"/>
            <a:ext cx="12804474" cy="5141249"/>
          </a:xfrm>
        </p:spPr>
        <p:txBody>
          <a:bodyPr anchor="b"/>
          <a:lstStyle>
            <a:lvl1pPr marL="0" indent="0">
              <a:buNone/>
              <a:defRPr sz="7944" b="1"/>
            </a:lvl1pPr>
            <a:lvl2pPr marL="1513378" indent="0">
              <a:buNone/>
              <a:defRPr sz="6620" b="1"/>
            </a:lvl2pPr>
            <a:lvl3pPr marL="3026755" indent="0">
              <a:buNone/>
              <a:defRPr sz="5958" b="1"/>
            </a:lvl3pPr>
            <a:lvl4pPr marL="4540133" indent="0">
              <a:buNone/>
              <a:defRPr sz="5296" b="1"/>
            </a:lvl4pPr>
            <a:lvl5pPr marL="6053511" indent="0">
              <a:buNone/>
              <a:defRPr sz="5296" b="1"/>
            </a:lvl5pPr>
            <a:lvl6pPr marL="7566889" indent="0">
              <a:buNone/>
              <a:defRPr sz="5296" b="1"/>
            </a:lvl6pPr>
            <a:lvl7pPr marL="9080266" indent="0">
              <a:buNone/>
              <a:defRPr sz="5296" b="1"/>
            </a:lvl7pPr>
            <a:lvl8pPr marL="10593644" indent="0">
              <a:buNone/>
              <a:defRPr sz="5296" b="1"/>
            </a:lvl8pPr>
            <a:lvl9pPr marL="12107022" indent="0">
              <a:buNone/>
              <a:defRPr sz="5296" b="1"/>
            </a:lvl9pPr>
          </a:lstStyle>
          <a:p>
            <a:pPr lvl="0"/>
            <a:r>
              <a:rPr lang="en-US"/>
              <a:t>Click to edit Master text styles</a:t>
            </a:r>
          </a:p>
        </p:txBody>
      </p:sp>
      <p:sp>
        <p:nvSpPr>
          <p:cNvPr id="4" name="Content Placeholder 3"/>
          <p:cNvSpPr>
            <a:spLocks noGrp="1"/>
          </p:cNvSpPr>
          <p:nvPr>
            <p:ph sz="half" idx="2"/>
          </p:nvPr>
        </p:nvSpPr>
        <p:spPr>
          <a:xfrm>
            <a:off x="2084821" y="15631784"/>
            <a:ext cx="12804474" cy="229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2810" y="10490535"/>
            <a:ext cx="12867534" cy="5141249"/>
          </a:xfrm>
        </p:spPr>
        <p:txBody>
          <a:bodyPr anchor="b"/>
          <a:lstStyle>
            <a:lvl1pPr marL="0" indent="0">
              <a:buNone/>
              <a:defRPr sz="7944" b="1"/>
            </a:lvl1pPr>
            <a:lvl2pPr marL="1513378" indent="0">
              <a:buNone/>
              <a:defRPr sz="6620" b="1"/>
            </a:lvl2pPr>
            <a:lvl3pPr marL="3026755" indent="0">
              <a:buNone/>
              <a:defRPr sz="5958" b="1"/>
            </a:lvl3pPr>
            <a:lvl4pPr marL="4540133" indent="0">
              <a:buNone/>
              <a:defRPr sz="5296" b="1"/>
            </a:lvl4pPr>
            <a:lvl5pPr marL="6053511" indent="0">
              <a:buNone/>
              <a:defRPr sz="5296" b="1"/>
            </a:lvl5pPr>
            <a:lvl6pPr marL="7566889" indent="0">
              <a:buNone/>
              <a:defRPr sz="5296" b="1"/>
            </a:lvl6pPr>
            <a:lvl7pPr marL="9080266" indent="0">
              <a:buNone/>
              <a:defRPr sz="5296" b="1"/>
            </a:lvl7pPr>
            <a:lvl8pPr marL="10593644" indent="0">
              <a:buNone/>
              <a:defRPr sz="5296" b="1"/>
            </a:lvl8pPr>
            <a:lvl9pPr marL="12107022" indent="0">
              <a:buNone/>
              <a:defRPr sz="5296" b="1"/>
            </a:lvl9pPr>
          </a:lstStyle>
          <a:p>
            <a:pPr lvl="0"/>
            <a:r>
              <a:rPr lang="en-US"/>
              <a:t>Click to edit Master text styles</a:t>
            </a:r>
          </a:p>
        </p:txBody>
      </p:sp>
      <p:sp>
        <p:nvSpPr>
          <p:cNvPr id="6" name="Content Placeholder 5"/>
          <p:cNvSpPr>
            <a:spLocks noGrp="1"/>
          </p:cNvSpPr>
          <p:nvPr>
            <p:ph sz="quarter" idx="4"/>
          </p:nvPr>
        </p:nvSpPr>
        <p:spPr>
          <a:xfrm>
            <a:off x="15322810" y="15631784"/>
            <a:ext cx="12867534" cy="229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ABDCEB-340A-4298-AD17-F17E502C2270}" type="datetimeFigureOut">
              <a:rPr lang="en-US" smtClean="0"/>
              <a:t>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7CE52B-33D6-4F2F-AA90-4BB09BFAC271}" type="slidenum">
              <a:rPr lang="en-US" smtClean="0"/>
              <a:t>‹#›</a:t>
            </a:fld>
            <a:endParaRPr lang="en-US"/>
          </a:p>
        </p:txBody>
      </p:sp>
    </p:spTree>
    <p:extLst>
      <p:ext uri="{BB962C8B-B14F-4D97-AF65-F5344CB8AC3E}">
        <p14:creationId xmlns:p14="http://schemas.microsoft.com/office/powerpoint/2010/main" val="423288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ABDCEB-340A-4298-AD17-F17E502C2270}" type="datetimeFigureOut">
              <a:rPr lang="en-US" smtClean="0"/>
              <a:t>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7CE52B-33D6-4F2F-AA90-4BB09BFAC271}" type="slidenum">
              <a:rPr lang="en-US" smtClean="0"/>
              <a:t>‹#›</a:t>
            </a:fld>
            <a:endParaRPr lang="en-US"/>
          </a:p>
        </p:txBody>
      </p:sp>
    </p:spTree>
    <p:extLst>
      <p:ext uri="{BB962C8B-B14F-4D97-AF65-F5344CB8AC3E}">
        <p14:creationId xmlns:p14="http://schemas.microsoft.com/office/powerpoint/2010/main" val="1667128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BDCEB-340A-4298-AD17-F17E502C2270}" type="datetimeFigureOut">
              <a:rPr lang="en-US" smtClean="0"/>
              <a:t>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7CE52B-33D6-4F2F-AA90-4BB09BFAC271}" type="slidenum">
              <a:rPr lang="en-US" smtClean="0"/>
              <a:t>‹#›</a:t>
            </a:fld>
            <a:endParaRPr lang="en-US"/>
          </a:p>
        </p:txBody>
      </p:sp>
    </p:spTree>
    <p:extLst>
      <p:ext uri="{BB962C8B-B14F-4D97-AF65-F5344CB8AC3E}">
        <p14:creationId xmlns:p14="http://schemas.microsoft.com/office/powerpoint/2010/main" val="2006637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2"/>
            </a:lvl1pPr>
          </a:lstStyle>
          <a:p>
            <a:r>
              <a:rPr lang="en-US"/>
              <a:t>Click to edit Master title style</a:t>
            </a:r>
            <a:endParaRPr lang="en-US" dirty="0"/>
          </a:p>
        </p:txBody>
      </p:sp>
      <p:sp>
        <p:nvSpPr>
          <p:cNvPr id="3" name="Content Placeholder 2"/>
          <p:cNvSpPr>
            <a:spLocks noGrp="1"/>
          </p:cNvSpPr>
          <p:nvPr>
            <p:ph idx="1"/>
          </p:nvPr>
        </p:nvSpPr>
        <p:spPr>
          <a:xfrm>
            <a:off x="12867534" y="6161587"/>
            <a:ext cx="15322808" cy="30411646"/>
          </a:xfrm>
        </p:spPr>
        <p:txBody>
          <a:bodyPr/>
          <a:lstStyle>
            <a:lvl1pPr>
              <a:defRPr sz="10592"/>
            </a:lvl1pPr>
            <a:lvl2pPr>
              <a:defRPr sz="9268"/>
            </a:lvl2pPr>
            <a:lvl3pPr>
              <a:defRPr sz="7944"/>
            </a:lvl3pPr>
            <a:lvl4pPr>
              <a:defRPr sz="6620"/>
            </a:lvl4pPr>
            <a:lvl5pPr>
              <a:defRPr sz="6620"/>
            </a:lvl5pPr>
            <a:lvl6pPr>
              <a:defRPr sz="6620"/>
            </a:lvl6pPr>
            <a:lvl7pPr>
              <a:defRPr sz="6620"/>
            </a:lvl7pPr>
            <a:lvl8pPr>
              <a:defRPr sz="6620"/>
            </a:lvl8pPr>
            <a:lvl9pPr>
              <a:defRPr sz="6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4817" y="12838271"/>
            <a:ext cx="9761984" cy="23784486"/>
          </a:xfrm>
        </p:spPr>
        <p:txBody>
          <a:bodyPr/>
          <a:lstStyle>
            <a:lvl1pPr marL="0" indent="0">
              <a:buNone/>
              <a:defRPr sz="5296"/>
            </a:lvl1pPr>
            <a:lvl2pPr marL="1513378" indent="0">
              <a:buNone/>
              <a:defRPr sz="4634"/>
            </a:lvl2pPr>
            <a:lvl3pPr marL="3026755" indent="0">
              <a:buNone/>
              <a:defRPr sz="3972"/>
            </a:lvl3pPr>
            <a:lvl4pPr marL="4540133" indent="0">
              <a:buNone/>
              <a:defRPr sz="3310"/>
            </a:lvl4pPr>
            <a:lvl5pPr marL="6053511" indent="0">
              <a:buNone/>
              <a:defRPr sz="3310"/>
            </a:lvl5pPr>
            <a:lvl6pPr marL="7566889" indent="0">
              <a:buNone/>
              <a:defRPr sz="3310"/>
            </a:lvl6pPr>
            <a:lvl7pPr marL="9080266" indent="0">
              <a:buNone/>
              <a:defRPr sz="3310"/>
            </a:lvl7pPr>
            <a:lvl8pPr marL="10593644" indent="0">
              <a:buNone/>
              <a:defRPr sz="3310"/>
            </a:lvl8pPr>
            <a:lvl9pPr marL="12107022" indent="0">
              <a:buNone/>
              <a:defRPr sz="3310"/>
            </a:lvl9pPr>
          </a:lstStyle>
          <a:p>
            <a:pPr lvl="0"/>
            <a:r>
              <a:rPr lang="en-US"/>
              <a:t>Click to edit Master text styles</a:t>
            </a:r>
          </a:p>
        </p:txBody>
      </p:sp>
      <p:sp>
        <p:nvSpPr>
          <p:cNvPr id="5" name="Date Placeholder 4"/>
          <p:cNvSpPr>
            <a:spLocks noGrp="1"/>
          </p:cNvSpPr>
          <p:nvPr>
            <p:ph type="dt" sz="half" idx="10"/>
          </p:nvPr>
        </p:nvSpPr>
        <p:spPr/>
        <p:txBody>
          <a:bodyPr/>
          <a:lstStyle/>
          <a:p>
            <a:fld id="{E6ABDCEB-340A-4298-AD17-F17E502C2270}"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CE52B-33D6-4F2F-AA90-4BB09BFAC271}" type="slidenum">
              <a:rPr lang="en-US" smtClean="0"/>
              <a:t>‹#›</a:t>
            </a:fld>
            <a:endParaRPr lang="en-US"/>
          </a:p>
        </p:txBody>
      </p:sp>
    </p:spTree>
    <p:extLst>
      <p:ext uri="{BB962C8B-B14F-4D97-AF65-F5344CB8AC3E}">
        <p14:creationId xmlns:p14="http://schemas.microsoft.com/office/powerpoint/2010/main" val="1271296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67534" y="6161587"/>
            <a:ext cx="15322808" cy="30411646"/>
          </a:xfrm>
        </p:spPr>
        <p:txBody>
          <a:bodyPr anchor="t"/>
          <a:lstStyle>
            <a:lvl1pPr marL="0" indent="0">
              <a:buNone/>
              <a:defRPr sz="10592"/>
            </a:lvl1pPr>
            <a:lvl2pPr marL="1513378" indent="0">
              <a:buNone/>
              <a:defRPr sz="9268"/>
            </a:lvl2pPr>
            <a:lvl3pPr marL="3026755" indent="0">
              <a:buNone/>
              <a:defRPr sz="7944"/>
            </a:lvl3pPr>
            <a:lvl4pPr marL="4540133" indent="0">
              <a:buNone/>
              <a:defRPr sz="6620"/>
            </a:lvl4pPr>
            <a:lvl5pPr marL="6053511" indent="0">
              <a:buNone/>
              <a:defRPr sz="6620"/>
            </a:lvl5pPr>
            <a:lvl6pPr marL="7566889" indent="0">
              <a:buNone/>
              <a:defRPr sz="6620"/>
            </a:lvl6pPr>
            <a:lvl7pPr marL="9080266" indent="0">
              <a:buNone/>
              <a:defRPr sz="6620"/>
            </a:lvl7pPr>
            <a:lvl8pPr marL="10593644" indent="0">
              <a:buNone/>
              <a:defRPr sz="6620"/>
            </a:lvl8pPr>
            <a:lvl9pPr marL="12107022" indent="0">
              <a:buNone/>
              <a:defRPr sz="6620"/>
            </a:lvl9pPr>
          </a:lstStyle>
          <a:p>
            <a:r>
              <a:rPr lang="en-US"/>
              <a:t>Click icon to add picture</a:t>
            </a:r>
            <a:endParaRPr lang="en-US" dirty="0"/>
          </a:p>
        </p:txBody>
      </p:sp>
      <p:sp>
        <p:nvSpPr>
          <p:cNvPr id="4" name="Text Placeholder 3"/>
          <p:cNvSpPr>
            <a:spLocks noGrp="1"/>
          </p:cNvSpPr>
          <p:nvPr>
            <p:ph type="body" sz="half" idx="2"/>
          </p:nvPr>
        </p:nvSpPr>
        <p:spPr>
          <a:xfrm>
            <a:off x="2084817" y="12838271"/>
            <a:ext cx="9761984" cy="23784486"/>
          </a:xfrm>
        </p:spPr>
        <p:txBody>
          <a:bodyPr/>
          <a:lstStyle>
            <a:lvl1pPr marL="0" indent="0">
              <a:buNone/>
              <a:defRPr sz="5296"/>
            </a:lvl1pPr>
            <a:lvl2pPr marL="1513378" indent="0">
              <a:buNone/>
              <a:defRPr sz="4634"/>
            </a:lvl2pPr>
            <a:lvl3pPr marL="3026755" indent="0">
              <a:buNone/>
              <a:defRPr sz="3972"/>
            </a:lvl3pPr>
            <a:lvl4pPr marL="4540133" indent="0">
              <a:buNone/>
              <a:defRPr sz="3310"/>
            </a:lvl4pPr>
            <a:lvl5pPr marL="6053511" indent="0">
              <a:buNone/>
              <a:defRPr sz="3310"/>
            </a:lvl5pPr>
            <a:lvl6pPr marL="7566889" indent="0">
              <a:buNone/>
              <a:defRPr sz="3310"/>
            </a:lvl6pPr>
            <a:lvl7pPr marL="9080266" indent="0">
              <a:buNone/>
              <a:defRPr sz="3310"/>
            </a:lvl7pPr>
            <a:lvl8pPr marL="10593644" indent="0">
              <a:buNone/>
              <a:defRPr sz="3310"/>
            </a:lvl8pPr>
            <a:lvl9pPr marL="12107022" indent="0">
              <a:buNone/>
              <a:defRPr sz="3310"/>
            </a:lvl9pPr>
          </a:lstStyle>
          <a:p>
            <a:pPr lvl="0"/>
            <a:r>
              <a:rPr lang="en-US"/>
              <a:t>Click to edit Master text styles</a:t>
            </a:r>
          </a:p>
        </p:txBody>
      </p:sp>
      <p:sp>
        <p:nvSpPr>
          <p:cNvPr id="5" name="Date Placeholder 4"/>
          <p:cNvSpPr>
            <a:spLocks noGrp="1"/>
          </p:cNvSpPr>
          <p:nvPr>
            <p:ph type="dt" sz="half" idx="10"/>
          </p:nvPr>
        </p:nvSpPr>
        <p:spPr/>
        <p:txBody>
          <a:bodyPr/>
          <a:lstStyle/>
          <a:p>
            <a:fld id="{E6ABDCEB-340A-4298-AD17-F17E502C2270}"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CE52B-33D6-4F2F-AA90-4BB09BFAC271}" type="slidenum">
              <a:rPr lang="en-US" smtClean="0"/>
              <a:t>‹#›</a:t>
            </a:fld>
            <a:endParaRPr lang="en-US"/>
          </a:p>
        </p:txBody>
      </p:sp>
    </p:spTree>
    <p:extLst>
      <p:ext uri="{BB962C8B-B14F-4D97-AF65-F5344CB8AC3E}">
        <p14:creationId xmlns:p14="http://schemas.microsoft.com/office/powerpoint/2010/main" val="3502987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0875" y="2278406"/>
            <a:ext cx="26105525" cy="82715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0875" y="11391985"/>
            <a:ext cx="26105525" cy="271525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0875" y="39663928"/>
            <a:ext cx="6810137" cy="2278397"/>
          </a:xfrm>
          <a:prstGeom prst="rect">
            <a:avLst/>
          </a:prstGeom>
        </p:spPr>
        <p:txBody>
          <a:bodyPr vert="horz" lIns="91440" tIns="45720" rIns="91440" bIns="45720" rtlCol="0" anchor="ctr"/>
          <a:lstStyle>
            <a:lvl1pPr algn="l">
              <a:defRPr sz="3972">
                <a:solidFill>
                  <a:schemeClr val="tx1">
                    <a:tint val="82000"/>
                  </a:schemeClr>
                </a:solidFill>
              </a:defRPr>
            </a:lvl1pPr>
          </a:lstStyle>
          <a:p>
            <a:fld id="{E6ABDCEB-340A-4298-AD17-F17E502C2270}" type="datetimeFigureOut">
              <a:rPr lang="en-US" smtClean="0"/>
              <a:t>11/9/2025</a:t>
            </a:fld>
            <a:endParaRPr lang="en-US"/>
          </a:p>
        </p:txBody>
      </p:sp>
      <p:sp>
        <p:nvSpPr>
          <p:cNvPr id="5" name="Footer Placeholder 4"/>
          <p:cNvSpPr>
            <a:spLocks noGrp="1"/>
          </p:cNvSpPr>
          <p:nvPr>
            <p:ph type="ftr" sz="quarter" idx="3"/>
          </p:nvPr>
        </p:nvSpPr>
        <p:spPr>
          <a:xfrm>
            <a:off x="10026035" y="39663928"/>
            <a:ext cx="10215205" cy="2278397"/>
          </a:xfrm>
          <a:prstGeom prst="rect">
            <a:avLst/>
          </a:prstGeom>
        </p:spPr>
        <p:txBody>
          <a:bodyPr vert="horz" lIns="91440" tIns="45720" rIns="91440" bIns="45720" rtlCol="0" anchor="ctr"/>
          <a:lstStyle>
            <a:lvl1pPr algn="ctr">
              <a:defRPr sz="3972">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21376263" y="39663928"/>
            <a:ext cx="6810137" cy="2278397"/>
          </a:xfrm>
          <a:prstGeom prst="rect">
            <a:avLst/>
          </a:prstGeom>
        </p:spPr>
        <p:txBody>
          <a:bodyPr vert="horz" lIns="91440" tIns="45720" rIns="91440" bIns="45720" rtlCol="0" anchor="ctr"/>
          <a:lstStyle>
            <a:lvl1pPr algn="r">
              <a:defRPr sz="3972">
                <a:solidFill>
                  <a:schemeClr val="tx1">
                    <a:tint val="82000"/>
                  </a:schemeClr>
                </a:solidFill>
              </a:defRPr>
            </a:lvl1pPr>
          </a:lstStyle>
          <a:p>
            <a:fld id="{BB7CE52B-33D6-4F2F-AA90-4BB09BFAC271}" type="slidenum">
              <a:rPr lang="en-US" smtClean="0"/>
              <a:t>‹#›</a:t>
            </a:fld>
            <a:endParaRPr lang="en-US"/>
          </a:p>
        </p:txBody>
      </p:sp>
    </p:spTree>
    <p:extLst>
      <p:ext uri="{BB962C8B-B14F-4D97-AF65-F5344CB8AC3E}">
        <p14:creationId xmlns:p14="http://schemas.microsoft.com/office/powerpoint/2010/main" val="3747702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6755" rtl="0" eaLnBrk="1" latinLnBrk="0" hangingPunct="1">
        <a:lnSpc>
          <a:spcPct val="90000"/>
        </a:lnSpc>
        <a:spcBef>
          <a:spcPct val="0"/>
        </a:spcBef>
        <a:buNone/>
        <a:defRPr sz="14564" kern="1200">
          <a:solidFill>
            <a:schemeClr val="tx1"/>
          </a:solidFill>
          <a:latin typeface="+mj-lt"/>
          <a:ea typeface="+mj-ea"/>
          <a:cs typeface="+mj-cs"/>
        </a:defRPr>
      </a:lvl1pPr>
    </p:titleStyle>
    <p:bodyStyle>
      <a:lvl1pPr marL="756689" indent="-756689" algn="l" defTabSz="3026755" rtl="0" eaLnBrk="1" latinLnBrk="0" hangingPunct="1">
        <a:lnSpc>
          <a:spcPct val="90000"/>
        </a:lnSpc>
        <a:spcBef>
          <a:spcPts val="3310"/>
        </a:spcBef>
        <a:buFont typeface="Arial" panose="020B0604020202020204" pitchFamily="34" charset="0"/>
        <a:buChar char="•"/>
        <a:defRPr sz="9268" kern="1200">
          <a:solidFill>
            <a:schemeClr val="tx1"/>
          </a:solidFill>
          <a:latin typeface="+mn-lt"/>
          <a:ea typeface="+mn-ea"/>
          <a:cs typeface="+mn-cs"/>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p:bodyStyle>
    <p:otherStyle>
      <a:defPPr>
        <a:defRPr lang="en-US"/>
      </a:defPPr>
      <a:lvl1pPr marL="0" algn="l" defTabSz="3026755" rtl="0" eaLnBrk="1" latinLnBrk="0" hangingPunct="1">
        <a:defRPr sz="5958" kern="1200">
          <a:solidFill>
            <a:schemeClr val="tx1"/>
          </a:solidFill>
          <a:latin typeface="+mn-lt"/>
          <a:ea typeface="+mn-ea"/>
          <a:cs typeface="+mn-cs"/>
        </a:defRPr>
      </a:lvl1pPr>
      <a:lvl2pPr marL="1513378" algn="l" defTabSz="3026755" rtl="0" eaLnBrk="1" latinLnBrk="0" hangingPunct="1">
        <a:defRPr sz="5958" kern="1200">
          <a:solidFill>
            <a:schemeClr val="tx1"/>
          </a:solidFill>
          <a:latin typeface="+mn-lt"/>
          <a:ea typeface="+mn-ea"/>
          <a:cs typeface="+mn-cs"/>
        </a:defRPr>
      </a:lvl2pPr>
      <a:lvl3pPr marL="3026755" algn="l" defTabSz="3026755" rtl="0" eaLnBrk="1" latinLnBrk="0" hangingPunct="1">
        <a:defRPr sz="5958" kern="1200">
          <a:solidFill>
            <a:schemeClr val="tx1"/>
          </a:solidFill>
          <a:latin typeface="+mn-lt"/>
          <a:ea typeface="+mn-ea"/>
          <a:cs typeface="+mn-cs"/>
        </a:defRPr>
      </a:lvl3pPr>
      <a:lvl4pPr marL="4540133" algn="l" defTabSz="3026755" rtl="0" eaLnBrk="1" latinLnBrk="0" hangingPunct="1">
        <a:defRPr sz="5958" kern="1200">
          <a:solidFill>
            <a:schemeClr val="tx1"/>
          </a:solidFill>
          <a:latin typeface="+mn-lt"/>
          <a:ea typeface="+mn-ea"/>
          <a:cs typeface="+mn-cs"/>
        </a:defRPr>
      </a:lvl4pPr>
      <a:lvl5pPr marL="6053511" algn="l" defTabSz="3026755" rtl="0" eaLnBrk="1" latinLnBrk="0" hangingPunct="1">
        <a:defRPr sz="5958" kern="1200">
          <a:solidFill>
            <a:schemeClr val="tx1"/>
          </a:solidFill>
          <a:latin typeface="+mn-lt"/>
          <a:ea typeface="+mn-ea"/>
          <a:cs typeface="+mn-cs"/>
        </a:defRPr>
      </a:lvl5pPr>
      <a:lvl6pPr marL="7566889" algn="l" defTabSz="3026755" rtl="0" eaLnBrk="1" latinLnBrk="0" hangingPunct="1">
        <a:defRPr sz="5958" kern="1200">
          <a:solidFill>
            <a:schemeClr val="tx1"/>
          </a:solidFill>
          <a:latin typeface="+mn-lt"/>
          <a:ea typeface="+mn-ea"/>
          <a:cs typeface="+mn-cs"/>
        </a:defRPr>
      </a:lvl6pPr>
      <a:lvl7pPr marL="9080266" algn="l" defTabSz="3026755" rtl="0" eaLnBrk="1" latinLnBrk="0" hangingPunct="1">
        <a:defRPr sz="5958" kern="1200">
          <a:solidFill>
            <a:schemeClr val="tx1"/>
          </a:solidFill>
          <a:latin typeface="+mn-lt"/>
          <a:ea typeface="+mn-ea"/>
          <a:cs typeface="+mn-cs"/>
        </a:defRPr>
      </a:lvl7pPr>
      <a:lvl8pPr marL="10593644" algn="l" defTabSz="3026755" rtl="0" eaLnBrk="1" latinLnBrk="0" hangingPunct="1">
        <a:defRPr sz="5958" kern="1200">
          <a:solidFill>
            <a:schemeClr val="tx1"/>
          </a:solidFill>
          <a:latin typeface="+mn-lt"/>
          <a:ea typeface="+mn-ea"/>
          <a:cs typeface="+mn-cs"/>
        </a:defRPr>
      </a:lvl8pPr>
      <a:lvl9pPr marL="12107022" algn="l" defTabSz="3026755" rtl="0" eaLnBrk="1" latinLnBrk="0" hangingPunct="1">
        <a:defRPr sz="59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hyperlink" Target="mailto:oppongagnes20@gmail.com" TargetMode="Externa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jpg"/><Relationship Id="rId20" Type="http://schemas.openxmlformats.org/officeDocument/2006/relationships/image" Target="../media/image18.e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oleObject" Target="../embeddings/oleObject1.bin"/><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4">
            <a:extLst>
              <a:ext uri="{FF2B5EF4-FFF2-40B4-BE49-F238E27FC236}">
                <a16:creationId xmlns:a16="http://schemas.microsoft.com/office/drawing/2014/main" id="{B278F225-4C92-EA31-394E-72D876DBD551}"/>
              </a:ext>
            </a:extLst>
          </p:cNvPr>
          <p:cNvGrpSpPr/>
          <p:nvPr/>
        </p:nvGrpSpPr>
        <p:grpSpPr>
          <a:xfrm>
            <a:off x="0" y="345990"/>
            <a:ext cx="30267276" cy="42448248"/>
            <a:chOff x="-1380961" y="0"/>
            <a:chExt cx="18128852" cy="20101614"/>
          </a:xfrm>
        </p:grpSpPr>
        <p:pic>
          <p:nvPicPr>
            <p:cNvPr id="23" name="object 5">
              <a:extLst>
                <a:ext uri="{FF2B5EF4-FFF2-40B4-BE49-F238E27FC236}">
                  <a16:creationId xmlns:a16="http://schemas.microsoft.com/office/drawing/2014/main" id="{FDA12985-D3B0-65AC-F749-B642258CD527}"/>
                </a:ext>
              </a:extLst>
            </p:cNvPr>
            <p:cNvPicPr/>
            <p:nvPr/>
          </p:nvPicPr>
          <p:blipFill>
            <a:blip r:embed="rId2" cstate="print"/>
            <a:stretch>
              <a:fillRect/>
            </a:stretch>
          </p:blipFill>
          <p:spPr>
            <a:xfrm>
              <a:off x="-1380961" y="19368309"/>
              <a:ext cx="18128851" cy="733305"/>
            </a:xfrm>
            <a:prstGeom prst="rect">
              <a:avLst/>
            </a:prstGeom>
          </p:spPr>
        </p:pic>
        <p:pic>
          <p:nvPicPr>
            <p:cNvPr id="24" name="object 6">
              <a:extLst>
                <a:ext uri="{FF2B5EF4-FFF2-40B4-BE49-F238E27FC236}">
                  <a16:creationId xmlns:a16="http://schemas.microsoft.com/office/drawing/2014/main" id="{9E38E0B3-9BA0-2F8B-C861-8C7AB5D7207E}"/>
                </a:ext>
              </a:extLst>
            </p:cNvPr>
            <p:cNvPicPr/>
            <p:nvPr/>
          </p:nvPicPr>
          <p:blipFill>
            <a:blip r:embed="rId3" cstate="print"/>
            <a:stretch>
              <a:fillRect/>
            </a:stretch>
          </p:blipFill>
          <p:spPr>
            <a:xfrm>
              <a:off x="12307968" y="19448567"/>
              <a:ext cx="356402" cy="497710"/>
            </a:xfrm>
            <a:prstGeom prst="rect">
              <a:avLst/>
            </a:prstGeom>
          </p:spPr>
        </p:pic>
        <p:pic>
          <p:nvPicPr>
            <p:cNvPr id="25" name="object 7">
              <a:extLst>
                <a:ext uri="{FF2B5EF4-FFF2-40B4-BE49-F238E27FC236}">
                  <a16:creationId xmlns:a16="http://schemas.microsoft.com/office/drawing/2014/main" id="{F661940B-93F1-AD36-7B58-D57AEC39AC9C}"/>
                </a:ext>
              </a:extLst>
            </p:cNvPr>
            <p:cNvPicPr/>
            <p:nvPr/>
          </p:nvPicPr>
          <p:blipFill>
            <a:blip r:embed="rId4" cstate="print"/>
            <a:stretch>
              <a:fillRect/>
            </a:stretch>
          </p:blipFill>
          <p:spPr>
            <a:xfrm>
              <a:off x="-1380961" y="0"/>
              <a:ext cx="18128852" cy="3183160"/>
            </a:xfrm>
            <a:prstGeom prst="rect">
              <a:avLst/>
            </a:prstGeom>
          </p:spPr>
        </p:pic>
      </p:grpSp>
      <p:sp>
        <p:nvSpPr>
          <p:cNvPr id="26" name="object 15">
            <a:extLst>
              <a:ext uri="{FF2B5EF4-FFF2-40B4-BE49-F238E27FC236}">
                <a16:creationId xmlns:a16="http://schemas.microsoft.com/office/drawing/2014/main" id="{B3ABB933-F1DA-B8BC-796F-22BE72BFCD02}"/>
              </a:ext>
            </a:extLst>
          </p:cNvPr>
          <p:cNvSpPr txBox="1"/>
          <p:nvPr/>
        </p:nvSpPr>
        <p:spPr>
          <a:xfrm>
            <a:off x="175929" y="469119"/>
            <a:ext cx="29233762" cy="2404274"/>
          </a:xfrm>
          <a:prstGeom prst="rect">
            <a:avLst/>
          </a:prstGeom>
        </p:spPr>
        <p:txBody>
          <a:bodyPr vert="horz" wrap="square" lIns="0" tIns="3582" rIns="0" bIns="0" rtlCol="0">
            <a:spAutoFit/>
          </a:bodyPr>
          <a:lstStyle/>
          <a:p>
            <a:pPr marL="3411" algn="ctr">
              <a:spcBef>
                <a:spcPts val="28"/>
              </a:spcBef>
            </a:pPr>
            <a:r>
              <a:rPr lang="en-US" sz="4800" b="1" dirty="0">
                <a:solidFill>
                  <a:schemeClr val="bg1"/>
                </a:solidFill>
                <a:latin typeface="Times New Roman" panose="02020603050405020304" pitchFamily="18" charset="0"/>
                <a:cs typeface="Times New Roman" panose="02020603050405020304" pitchFamily="18" charset="0"/>
              </a:rPr>
              <a:t>HEAVY METALS IN</a:t>
            </a:r>
            <a:r>
              <a:rPr lang="en-US" sz="4800" dirty="0">
                <a:solidFill>
                  <a:schemeClr val="bg1"/>
                </a:solidFill>
                <a:latin typeface="Times New Roman" panose="02020603050405020304" pitchFamily="18" charset="0"/>
                <a:cs typeface="Times New Roman" panose="02020603050405020304" pitchFamily="18" charset="0"/>
              </a:rPr>
              <a:t> </a:t>
            </a:r>
            <a:r>
              <a:rPr lang="en-US" sz="4800" b="1" dirty="0">
                <a:solidFill>
                  <a:schemeClr val="bg1"/>
                </a:solidFill>
                <a:latin typeface="Times New Roman" panose="02020603050405020304" pitchFamily="18" charset="0"/>
                <a:cs typeface="Times New Roman" panose="02020603050405020304" pitchFamily="18" charset="0"/>
              </a:rPr>
              <a:t>SURFACE SOILS IN THE SUAME MUNICIPAL AREA, KUMASI, GHANA: EXTENT OF POLLUTION AND  ECOLOGICAL RISKS  ASSESSMENT</a:t>
            </a:r>
            <a:endParaRPr lang="en-US" sz="4800" dirty="0">
              <a:solidFill>
                <a:schemeClr val="bg1"/>
              </a:solidFill>
              <a:latin typeface="Times New Roman" panose="02020603050405020304" pitchFamily="18" charset="0"/>
              <a:cs typeface="Times New Roman" panose="02020603050405020304" pitchFamily="18" charset="0"/>
            </a:endParaRPr>
          </a:p>
          <a:p>
            <a:pPr marL="3411" algn="ctr">
              <a:spcBef>
                <a:spcPts val="28"/>
              </a:spcBef>
            </a:pPr>
            <a:endParaRPr lang="en-US" sz="6000" b="1" spc="-2" dirty="0">
              <a:solidFill>
                <a:schemeClr val="bg1"/>
              </a:solidFill>
              <a:latin typeface="Times New Roman"/>
              <a:cs typeface="Times New Roman"/>
            </a:endParaRPr>
          </a:p>
        </p:txBody>
      </p:sp>
      <p:grpSp>
        <p:nvGrpSpPr>
          <p:cNvPr id="27" name="object 45">
            <a:extLst>
              <a:ext uri="{FF2B5EF4-FFF2-40B4-BE49-F238E27FC236}">
                <a16:creationId xmlns:a16="http://schemas.microsoft.com/office/drawing/2014/main" id="{83F1F51D-F73E-30A3-5BDB-0E71E263B912}"/>
              </a:ext>
            </a:extLst>
          </p:cNvPr>
          <p:cNvGrpSpPr/>
          <p:nvPr/>
        </p:nvGrpSpPr>
        <p:grpSpPr>
          <a:xfrm>
            <a:off x="-1" y="2610812"/>
            <a:ext cx="2644347" cy="3500424"/>
            <a:chOff x="99426" y="238624"/>
            <a:chExt cx="1822029" cy="2070596"/>
          </a:xfrm>
        </p:grpSpPr>
        <p:pic>
          <p:nvPicPr>
            <p:cNvPr id="28" name="object 46">
              <a:extLst>
                <a:ext uri="{FF2B5EF4-FFF2-40B4-BE49-F238E27FC236}">
                  <a16:creationId xmlns:a16="http://schemas.microsoft.com/office/drawing/2014/main" id="{773C128E-B898-9A7A-C357-33F52CE02CF5}"/>
                </a:ext>
              </a:extLst>
            </p:cNvPr>
            <p:cNvPicPr/>
            <p:nvPr/>
          </p:nvPicPr>
          <p:blipFill>
            <a:blip r:embed="rId5" cstate="print"/>
            <a:stretch>
              <a:fillRect/>
            </a:stretch>
          </p:blipFill>
          <p:spPr>
            <a:xfrm>
              <a:off x="99426" y="238624"/>
              <a:ext cx="1822029" cy="2070596"/>
            </a:xfrm>
            <a:prstGeom prst="rect">
              <a:avLst/>
            </a:prstGeom>
          </p:spPr>
        </p:pic>
        <p:pic>
          <p:nvPicPr>
            <p:cNvPr id="29" name="object 47">
              <a:extLst>
                <a:ext uri="{FF2B5EF4-FFF2-40B4-BE49-F238E27FC236}">
                  <a16:creationId xmlns:a16="http://schemas.microsoft.com/office/drawing/2014/main" id="{54F629F0-0F48-70EC-B18F-4A4F67CE0A08}"/>
                </a:ext>
              </a:extLst>
            </p:cNvPr>
            <p:cNvPicPr/>
            <p:nvPr/>
          </p:nvPicPr>
          <p:blipFill>
            <a:blip r:embed="rId6" cstate="print"/>
            <a:stretch>
              <a:fillRect/>
            </a:stretch>
          </p:blipFill>
          <p:spPr>
            <a:xfrm>
              <a:off x="129254" y="243595"/>
              <a:ext cx="1762373" cy="2010940"/>
            </a:xfrm>
            <a:prstGeom prst="rect">
              <a:avLst/>
            </a:prstGeom>
          </p:spPr>
        </p:pic>
        <p:pic>
          <p:nvPicPr>
            <p:cNvPr id="30" name="object 48">
              <a:extLst>
                <a:ext uri="{FF2B5EF4-FFF2-40B4-BE49-F238E27FC236}">
                  <a16:creationId xmlns:a16="http://schemas.microsoft.com/office/drawing/2014/main" id="{42CF4B56-56FA-5C68-E45C-C8EC3AD4C6F0}"/>
                </a:ext>
              </a:extLst>
            </p:cNvPr>
            <p:cNvPicPr/>
            <p:nvPr/>
          </p:nvPicPr>
          <p:blipFill>
            <a:blip r:embed="rId7" cstate="print"/>
            <a:stretch>
              <a:fillRect/>
            </a:stretch>
          </p:blipFill>
          <p:spPr>
            <a:xfrm>
              <a:off x="264071" y="288337"/>
              <a:ext cx="1585265" cy="1923841"/>
            </a:xfrm>
            <a:prstGeom prst="rect">
              <a:avLst/>
            </a:prstGeom>
          </p:spPr>
        </p:pic>
      </p:grpSp>
      <p:sp>
        <p:nvSpPr>
          <p:cNvPr id="33" name="object 165">
            <a:extLst>
              <a:ext uri="{FF2B5EF4-FFF2-40B4-BE49-F238E27FC236}">
                <a16:creationId xmlns:a16="http://schemas.microsoft.com/office/drawing/2014/main" id="{0FADF56F-32D2-C88D-EF0D-CA181DF56F14}"/>
              </a:ext>
            </a:extLst>
          </p:cNvPr>
          <p:cNvSpPr/>
          <p:nvPr/>
        </p:nvSpPr>
        <p:spPr>
          <a:xfrm>
            <a:off x="12401670" y="7083440"/>
            <a:ext cx="8221165" cy="816339"/>
          </a:xfrm>
          <a:custGeom>
            <a:avLst/>
            <a:gdLst/>
            <a:ahLst/>
            <a:cxnLst/>
            <a:rect l="l" t="t" r="r" b="b"/>
            <a:pathLst>
              <a:path w="5488940" h="403225">
                <a:moveTo>
                  <a:pt x="5488359" y="0"/>
                </a:moveTo>
                <a:lnTo>
                  <a:pt x="0" y="0"/>
                </a:lnTo>
                <a:lnTo>
                  <a:pt x="0" y="402658"/>
                </a:lnTo>
                <a:lnTo>
                  <a:pt x="5488359" y="402658"/>
                </a:lnTo>
                <a:lnTo>
                  <a:pt x="5488359" y="0"/>
                </a:lnTo>
                <a:close/>
              </a:path>
            </a:pathLst>
          </a:custGeom>
          <a:solidFill>
            <a:srgbClr val="5FA400"/>
          </a:solidFill>
        </p:spPr>
        <p:txBody>
          <a:bodyPr wrap="square" lIns="0" tIns="0" rIns="0" bIns="0" rtlCol="0"/>
          <a:lstStyle/>
          <a:p>
            <a:pPr marL="3411" algn="ctr">
              <a:spcBef>
                <a:spcPts val="30"/>
              </a:spcBef>
            </a:pPr>
            <a:r>
              <a:rPr lang="de-DE" sz="4000" b="1" spc="-9" dirty="0">
                <a:solidFill>
                  <a:srgbClr val="FFFFFF"/>
                </a:solidFill>
                <a:latin typeface="Times New Roman"/>
                <a:cs typeface="Times New Roman"/>
              </a:rPr>
              <a:t>RESULTS AND DISCUSSIONS</a:t>
            </a:r>
            <a:endParaRPr lang="de-DE" sz="4000" dirty="0">
              <a:latin typeface="Times New Roman"/>
              <a:cs typeface="Times New Roman"/>
            </a:endParaRPr>
          </a:p>
        </p:txBody>
      </p:sp>
      <p:sp>
        <p:nvSpPr>
          <p:cNvPr id="34" name="object 15">
            <a:extLst>
              <a:ext uri="{FF2B5EF4-FFF2-40B4-BE49-F238E27FC236}">
                <a16:creationId xmlns:a16="http://schemas.microsoft.com/office/drawing/2014/main" id="{5E73F20D-7E99-6F8C-7E03-4C3728545F4D}"/>
              </a:ext>
            </a:extLst>
          </p:cNvPr>
          <p:cNvSpPr txBox="1"/>
          <p:nvPr/>
        </p:nvSpPr>
        <p:spPr>
          <a:xfrm>
            <a:off x="1199034" y="7062900"/>
            <a:ext cx="9572998" cy="816340"/>
          </a:xfrm>
          <a:prstGeom prst="rect">
            <a:avLst/>
          </a:prstGeom>
          <a:solidFill>
            <a:schemeClr val="accent6"/>
          </a:solidFill>
        </p:spPr>
        <p:txBody>
          <a:bodyPr vert="horz" wrap="square" lIns="0" tIns="3582" rIns="0" bIns="0" rtlCol="0">
            <a:spAutoFit/>
          </a:bodyPr>
          <a:lstStyle/>
          <a:p>
            <a:pPr marL="3411" algn="ctr">
              <a:lnSpc>
                <a:spcPct val="150000"/>
              </a:lnSpc>
              <a:spcBef>
                <a:spcPts val="28"/>
              </a:spcBef>
            </a:pPr>
            <a:r>
              <a:rPr lang="en-US" sz="4000" b="1" spc="-2" dirty="0">
                <a:solidFill>
                  <a:schemeClr val="bg1"/>
                </a:solidFill>
                <a:latin typeface="Times New Roman"/>
                <a:cs typeface="Times New Roman"/>
              </a:rPr>
              <a:t>INTRODUCTION</a:t>
            </a:r>
          </a:p>
        </p:txBody>
      </p:sp>
      <p:sp>
        <p:nvSpPr>
          <p:cNvPr id="35" name="TextBox 34">
            <a:extLst>
              <a:ext uri="{FF2B5EF4-FFF2-40B4-BE49-F238E27FC236}">
                <a16:creationId xmlns:a16="http://schemas.microsoft.com/office/drawing/2014/main" id="{61EC9A31-0C59-3F67-D90C-436DFFF7A42B}"/>
              </a:ext>
            </a:extLst>
          </p:cNvPr>
          <p:cNvSpPr txBox="1"/>
          <p:nvPr/>
        </p:nvSpPr>
        <p:spPr>
          <a:xfrm>
            <a:off x="536872" y="8122305"/>
            <a:ext cx="10594841" cy="12280285"/>
          </a:xfrm>
          <a:prstGeom prst="rect">
            <a:avLst/>
          </a:prstGeom>
          <a:noFill/>
        </p:spPr>
        <p:txBody>
          <a:bodyPr wrap="square">
            <a:spAutoFit/>
          </a:bodyPr>
          <a:lstStyle/>
          <a:p>
            <a:pPr algn="just"/>
            <a:r>
              <a:rPr lang="en-US" sz="3600" dirty="0">
                <a:latin typeface="Times New Roman" panose="02020603050405020304" pitchFamily="18" charset="0"/>
                <a:ea typeface="SimSun" panose="02010600030101010101" pitchFamily="2" charset="-122"/>
                <a:cs typeface="Times New Roman" panose="02020603050405020304" pitchFamily="18" charset="0"/>
              </a:rPr>
              <a:t>Urbanization and industrial growth bring development and economic growth (</a:t>
            </a:r>
            <a:r>
              <a:rPr lang="en-US" sz="3600" dirty="0" err="1">
                <a:latin typeface="Times New Roman" panose="02020603050405020304" pitchFamily="18" charset="0"/>
                <a:ea typeface="SimSun" panose="02010600030101010101" pitchFamily="2" charset="-122"/>
                <a:cs typeface="Times New Roman" panose="02020603050405020304" pitchFamily="18" charset="0"/>
              </a:rPr>
              <a:t>Sakketa</a:t>
            </a:r>
            <a:r>
              <a:rPr lang="en-US" sz="3600" dirty="0">
                <a:latin typeface="Times New Roman" panose="02020603050405020304" pitchFamily="18" charset="0"/>
                <a:ea typeface="SimSun" panose="02010600030101010101" pitchFamily="2" charset="-122"/>
                <a:cs typeface="Times New Roman" panose="02020603050405020304" pitchFamily="18" charset="0"/>
              </a:rPr>
              <a:t>, 2022), but can lead to significant environmental challenges, such as heavy metal pollution. The </a:t>
            </a:r>
            <a:r>
              <a:rPr lang="en-US" sz="3600" dirty="0" err="1">
                <a:latin typeface="Times New Roman" panose="02020603050405020304" pitchFamily="18" charset="0"/>
                <a:ea typeface="SimSun" panose="02010600030101010101" pitchFamily="2" charset="-122"/>
                <a:cs typeface="Times New Roman" panose="02020603050405020304" pitchFamily="18" charset="0"/>
              </a:rPr>
              <a:t>Suame</a:t>
            </a:r>
            <a:r>
              <a:rPr lang="en-US" sz="3600" dirty="0">
                <a:latin typeface="Times New Roman" panose="02020603050405020304" pitchFamily="18" charset="0"/>
                <a:ea typeface="SimSun" panose="02010600030101010101" pitchFamily="2" charset="-122"/>
                <a:cs typeface="Times New Roman" panose="02020603050405020304" pitchFamily="18" charset="0"/>
              </a:rPr>
              <a:t> Industrial Area (SLIA) is located in the </a:t>
            </a:r>
            <a:r>
              <a:rPr lang="en-US" sz="3600" dirty="0" err="1">
                <a:latin typeface="Times New Roman" panose="02020603050405020304" pitchFamily="18" charset="0"/>
                <a:ea typeface="SimSun" panose="02010600030101010101" pitchFamily="2" charset="-122"/>
                <a:cs typeface="Times New Roman" panose="02020603050405020304" pitchFamily="18" charset="0"/>
              </a:rPr>
              <a:t>Suame</a:t>
            </a:r>
            <a:r>
              <a:rPr lang="en-US" sz="3600" dirty="0">
                <a:latin typeface="Times New Roman" panose="02020603050405020304" pitchFamily="18" charset="0"/>
                <a:ea typeface="SimSun" panose="02010600030101010101" pitchFamily="2" charset="-122"/>
                <a:cs typeface="Times New Roman" panose="02020603050405020304" pitchFamily="18" charset="0"/>
              </a:rPr>
              <a:t> Municipal Area (SMA) of Ghana.</a:t>
            </a:r>
          </a:p>
          <a:p>
            <a:pPr algn="just"/>
            <a:r>
              <a:rPr lang="en-US" sz="3600" dirty="0">
                <a:latin typeface="Times New Roman" panose="02020603050405020304" pitchFamily="18" charset="0"/>
                <a:ea typeface="SimSun" panose="02010600030101010101" pitchFamily="2" charset="-122"/>
                <a:cs typeface="Times New Roman" panose="02020603050405020304" pitchFamily="18" charset="0"/>
              </a:rPr>
              <a:t>It is one of the largest industrial hubs in Africa, and it’s known for its economic impact and high residential growth.. Activities in the hub generate a significant amount of waste, which is poorly managed, leading to heavy metal pollution. According to Antwi (2022) and  Ghana’s National Solid Waste Management Strategy (2020), only 30–40% of municipal waste is properly collected and disposed of. Over the years, these industrial activities have spread to other parts of the municipality. This overlapping of industrial and residential zones, with a lack of robust waste management systems, and limited public awareness about the risks of heavy metals, is a challenge. Long-term exposure to heavy metals can result in health effects in artisans, residents, and especially children (</a:t>
            </a:r>
            <a:r>
              <a:rPr lang="en-US" sz="3600" dirty="0" err="1">
                <a:latin typeface="Times New Roman" panose="02020603050405020304" pitchFamily="18" charset="0"/>
                <a:ea typeface="SimSun" panose="02010600030101010101" pitchFamily="2" charset="-122"/>
                <a:cs typeface="Times New Roman" panose="02020603050405020304" pitchFamily="18" charset="0"/>
              </a:rPr>
              <a:t>Cobbina</a:t>
            </a:r>
            <a:r>
              <a:rPr lang="en-US" sz="3600" dirty="0">
                <a:latin typeface="Times New Roman" panose="02020603050405020304" pitchFamily="18" charset="0"/>
                <a:ea typeface="SimSun" panose="02010600030101010101" pitchFamily="2" charset="-122"/>
                <a:cs typeface="Times New Roman" panose="02020603050405020304" pitchFamily="18" charset="0"/>
              </a:rPr>
              <a:t> et al., 2025). </a:t>
            </a:r>
          </a:p>
          <a:p>
            <a:pPr algn="just"/>
            <a:endParaRPr lang="en-GH" sz="3600" dirty="0"/>
          </a:p>
        </p:txBody>
      </p:sp>
      <p:sp>
        <p:nvSpPr>
          <p:cNvPr id="36" name="object 18">
            <a:extLst>
              <a:ext uri="{FF2B5EF4-FFF2-40B4-BE49-F238E27FC236}">
                <a16:creationId xmlns:a16="http://schemas.microsoft.com/office/drawing/2014/main" id="{FC7F60CF-96CA-6847-CB40-88213EFAF5AC}"/>
              </a:ext>
            </a:extLst>
          </p:cNvPr>
          <p:cNvSpPr/>
          <p:nvPr/>
        </p:nvSpPr>
        <p:spPr>
          <a:xfrm>
            <a:off x="11267175" y="7471060"/>
            <a:ext cx="10542954" cy="32006666"/>
          </a:xfrm>
          <a:custGeom>
            <a:avLst/>
            <a:gdLst/>
            <a:ahLst/>
            <a:cxnLst/>
            <a:rect l="l" t="t" r="r" b="b"/>
            <a:pathLst>
              <a:path w="5563234" h="15928975">
                <a:moveTo>
                  <a:pt x="0" y="129254"/>
                </a:moveTo>
                <a:lnTo>
                  <a:pt x="30225" y="15928506"/>
                </a:lnTo>
              </a:path>
              <a:path w="5563234" h="15928975">
                <a:moveTo>
                  <a:pt x="5562929" y="0"/>
                </a:moveTo>
                <a:lnTo>
                  <a:pt x="5562929" y="15814894"/>
                </a:lnTo>
              </a:path>
            </a:pathLst>
          </a:custGeom>
          <a:ln w="203200">
            <a:solidFill>
              <a:srgbClr val="000000"/>
            </a:solidFill>
            <a:prstDash val="dash"/>
          </a:ln>
        </p:spPr>
        <p:txBody>
          <a:bodyPr wrap="square" lIns="0" tIns="0" rIns="0" bIns="0" rtlCol="0"/>
          <a:lstStyle/>
          <a:p>
            <a:endParaRPr sz="484" dirty="0"/>
          </a:p>
        </p:txBody>
      </p:sp>
      <p:pic>
        <p:nvPicPr>
          <p:cNvPr id="38" name="Picture 37">
            <a:extLst>
              <a:ext uri="{FF2B5EF4-FFF2-40B4-BE49-F238E27FC236}">
                <a16:creationId xmlns:a16="http://schemas.microsoft.com/office/drawing/2014/main" id="{5D70C01E-D309-5FEE-A745-43BBE9F0224F}"/>
              </a:ext>
            </a:extLst>
          </p:cNvPr>
          <p:cNvPicPr>
            <a:picLocks noChangeAspect="1"/>
          </p:cNvPicPr>
          <p:nvPr/>
        </p:nvPicPr>
        <p:blipFill>
          <a:blip r:embed="rId8"/>
          <a:stretch>
            <a:fillRect/>
          </a:stretch>
        </p:blipFill>
        <p:spPr>
          <a:xfrm>
            <a:off x="21192099" y="7749486"/>
            <a:ext cx="5774458" cy="6193598"/>
          </a:xfrm>
          <a:prstGeom prst="rect">
            <a:avLst/>
          </a:prstGeom>
        </p:spPr>
      </p:pic>
      <p:pic>
        <p:nvPicPr>
          <p:cNvPr id="39" name="Picture 38">
            <a:extLst>
              <a:ext uri="{FF2B5EF4-FFF2-40B4-BE49-F238E27FC236}">
                <a16:creationId xmlns:a16="http://schemas.microsoft.com/office/drawing/2014/main" id="{A528E965-EC4B-B96C-2F2D-2FD2F13C9FDF}"/>
              </a:ext>
            </a:extLst>
          </p:cNvPr>
          <p:cNvPicPr>
            <a:picLocks noChangeAspect="1"/>
          </p:cNvPicPr>
          <p:nvPr/>
        </p:nvPicPr>
        <p:blipFill>
          <a:blip r:embed="rId9"/>
          <a:stretch>
            <a:fillRect/>
          </a:stretch>
        </p:blipFill>
        <p:spPr>
          <a:xfrm>
            <a:off x="25362547" y="7825117"/>
            <a:ext cx="4751067" cy="5967091"/>
          </a:xfrm>
          <a:prstGeom prst="rect">
            <a:avLst/>
          </a:prstGeom>
        </p:spPr>
      </p:pic>
      <p:pic>
        <p:nvPicPr>
          <p:cNvPr id="41" name="Picture 40">
            <a:extLst>
              <a:ext uri="{FF2B5EF4-FFF2-40B4-BE49-F238E27FC236}">
                <a16:creationId xmlns:a16="http://schemas.microsoft.com/office/drawing/2014/main" id="{000A57DD-DB9C-E47F-AE2E-4B32FCD1EB0A}"/>
              </a:ext>
            </a:extLst>
          </p:cNvPr>
          <p:cNvPicPr>
            <a:picLocks noChangeAspect="1"/>
          </p:cNvPicPr>
          <p:nvPr/>
        </p:nvPicPr>
        <p:blipFill>
          <a:blip r:embed="rId10"/>
          <a:srcRect l="2982" t="-1" b="19381"/>
          <a:stretch>
            <a:fillRect/>
          </a:stretch>
        </p:blipFill>
        <p:spPr>
          <a:xfrm>
            <a:off x="11542240" y="27426619"/>
            <a:ext cx="9649859" cy="4900440"/>
          </a:xfrm>
          <a:prstGeom prst="rect">
            <a:avLst/>
          </a:prstGeom>
        </p:spPr>
      </p:pic>
      <p:pic>
        <p:nvPicPr>
          <p:cNvPr id="42" name="Picture 41">
            <a:extLst>
              <a:ext uri="{FF2B5EF4-FFF2-40B4-BE49-F238E27FC236}">
                <a16:creationId xmlns:a16="http://schemas.microsoft.com/office/drawing/2014/main" id="{203CDEE4-6498-DFBB-E680-9FBB617091D5}"/>
              </a:ext>
            </a:extLst>
          </p:cNvPr>
          <p:cNvPicPr>
            <a:picLocks noChangeAspect="1"/>
          </p:cNvPicPr>
          <p:nvPr/>
        </p:nvPicPr>
        <p:blipFill>
          <a:blip r:embed="rId11"/>
          <a:stretch>
            <a:fillRect/>
          </a:stretch>
        </p:blipFill>
        <p:spPr>
          <a:xfrm>
            <a:off x="11206511" y="34326261"/>
            <a:ext cx="4922913" cy="6355334"/>
          </a:xfrm>
          <a:prstGeom prst="rect">
            <a:avLst/>
          </a:prstGeom>
        </p:spPr>
      </p:pic>
      <p:pic>
        <p:nvPicPr>
          <p:cNvPr id="43" name="Picture 42">
            <a:extLst>
              <a:ext uri="{FF2B5EF4-FFF2-40B4-BE49-F238E27FC236}">
                <a16:creationId xmlns:a16="http://schemas.microsoft.com/office/drawing/2014/main" id="{79A03809-641C-5F6B-72FD-D960EA0B3637}"/>
              </a:ext>
            </a:extLst>
          </p:cNvPr>
          <p:cNvPicPr>
            <a:picLocks noChangeAspect="1"/>
          </p:cNvPicPr>
          <p:nvPr/>
        </p:nvPicPr>
        <p:blipFill>
          <a:blip r:embed="rId12"/>
          <a:stretch>
            <a:fillRect/>
          </a:stretch>
        </p:blipFill>
        <p:spPr>
          <a:xfrm>
            <a:off x="16280637" y="34265074"/>
            <a:ext cx="4954343" cy="6290461"/>
          </a:xfrm>
          <a:prstGeom prst="rect">
            <a:avLst/>
          </a:prstGeom>
        </p:spPr>
      </p:pic>
      <p:sp>
        <p:nvSpPr>
          <p:cNvPr id="46" name="TextBox 45">
            <a:extLst>
              <a:ext uri="{FF2B5EF4-FFF2-40B4-BE49-F238E27FC236}">
                <a16:creationId xmlns:a16="http://schemas.microsoft.com/office/drawing/2014/main" id="{556C3B62-AF88-604F-AC6B-BDDC03B7660D}"/>
              </a:ext>
            </a:extLst>
          </p:cNvPr>
          <p:cNvSpPr txBox="1"/>
          <p:nvPr/>
        </p:nvSpPr>
        <p:spPr>
          <a:xfrm>
            <a:off x="11709903" y="8080681"/>
            <a:ext cx="9604698" cy="7294305"/>
          </a:xfrm>
          <a:prstGeom prst="rect">
            <a:avLst/>
          </a:prstGeom>
          <a:noFill/>
        </p:spPr>
        <p:txBody>
          <a:bodyPr wrap="square">
            <a:spAutoFit/>
          </a:bodyPr>
          <a:lstStyle/>
          <a:p>
            <a:pPr algn="just"/>
            <a:r>
              <a:rPr lang="en-US" sz="3600" dirty="0">
                <a:latin typeface="Times New Roman" panose="02020603050405020304" pitchFamily="18" charset="0"/>
                <a:ea typeface="Times New Roman" panose="02020603050405020304" pitchFamily="18" charset="0"/>
              </a:rPr>
              <a:t>From Table 1, pH ranged from ~5.4 to ~7, with some alkaline spots (~9.9 in SLIA). The mean pH values for both SLIA (6.7) and SMA (6.9) suggested limited acidity to rising alkalinity. Electrical conductivity (EC) mean values were 232.1 µS/cm in SLIA and 259.2 µS/cm in SMA. Although SMA recorded some high EC values, the highest EC value of 739.98 µS/cm was recorded in SLIA. </a:t>
            </a:r>
          </a:p>
          <a:p>
            <a:pPr algn="just"/>
            <a:r>
              <a:rPr lang="en-US" sz="3600" dirty="0">
                <a:latin typeface="Times New Roman" panose="02020603050405020304" pitchFamily="18" charset="0"/>
                <a:ea typeface="Times New Roman" panose="02020603050405020304" pitchFamily="18" charset="0"/>
              </a:rPr>
              <a:t>Organic carbon OC content was generally low to moderate in the entire municipality. SMA soils showed slightly higher mean OC, compared to SLIA. </a:t>
            </a:r>
            <a:endParaRPr lang="en-US" sz="3600" dirty="0"/>
          </a:p>
        </p:txBody>
      </p:sp>
      <p:pic>
        <p:nvPicPr>
          <p:cNvPr id="48" name="Picture 47">
            <a:extLst>
              <a:ext uri="{FF2B5EF4-FFF2-40B4-BE49-F238E27FC236}">
                <a16:creationId xmlns:a16="http://schemas.microsoft.com/office/drawing/2014/main" id="{917AE32A-2526-EC89-EDCF-FDE29F56C39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73308" y="19625760"/>
            <a:ext cx="3884935" cy="2765890"/>
          </a:xfrm>
          <a:prstGeom prst="rect">
            <a:avLst/>
          </a:prstGeom>
        </p:spPr>
      </p:pic>
      <p:pic>
        <p:nvPicPr>
          <p:cNvPr id="49" name="Picture 48">
            <a:extLst>
              <a:ext uri="{FF2B5EF4-FFF2-40B4-BE49-F238E27FC236}">
                <a16:creationId xmlns:a16="http://schemas.microsoft.com/office/drawing/2014/main" id="{36B8C81E-F4B1-9FFC-0A98-A3881FEF32C4}"/>
              </a:ext>
            </a:extLst>
          </p:cNvPr>
          <p:cNvPicPr>
            <a:picLocks noChangeAspect="1"/>
          </p:cNvPicPr>
          <p:nvPr/>
        </p:nvPicPr>
        <p:blipFill>
          <a:blip r:embed="rId14"/>
          <a:stretch>
            <a:fillRect/>
          </a:stretch>
        </p:blipFill>
        <p:spPr>
          <a:xfrm>
            <a:off x="4007193" y="19617942"/>
            <a:ext cx="2555425" cy="2765890"/>
          </a:xfrm>
          <a:prstGeom prst="rect">
            <a:avLst/>
          </a:prstGeom>
        </p:spPr>
      </p:pic>
      <p:pic>
        <p:nvPicPr>
          <p:cNvPr id="50" name="Picture 49">
            <a:extLst>
              <a:ext uri="{FF2B5EF4-FFF2-40B4-BE49-F238E27FC236}">
                <a16:creationId xmlns:a16="http://schemas.microsoft.com/office/drawing/2014/main" id="{1FAC9AA9-3B68-D0A0-7F20-88CEB24B71E6}"/>
              </a:ext>
            </a:extLst>
          </p:cNvPr>
          <p:cNvPicPr>
            <a:picLocks noChangeAspect="1"/>
          </p:cNvPicPr>
          <p:nvPr/>
        </p:nvPicPr>
        <p:blipFill>
          <a:blip r:embed="rId15"/>
          <a:stretch>
            <a:fillRect/>
          </a:stretch>
        </p:blipFill>
        <p:spPr>
          <a:xfrm>
            <a:off x="1199034" y="19775049"/>
            <a:ext cx="2672697" cy="2608783"/>
          </a:xfrm>
          <a:prstGeom prst="rect">
            <a:avLst/>
          </a:prstGeom>
        </p:spPr>
      </p:pic>
      <p:sp>
        <p:nvSpPr>
          <p:cNvPr id="51" name="TextBox 50">
            <a:extLst>
              <a:ext uri="{FF2B5EF4-FFF2-40B4-BE49-F238E27FC236}">
                <a16:creationId xmlns:a16="http://schemas.microsoft.com/office/drawing/2014/main" id="{56369AE0-0D9E-9C7A-BA4C-409898B329E7}"/>
              </a:ext>
            </a:extLst>
          </p:cNvPr>
          <p:cNvSpPr txBox="1"/>
          <p:nvPr/>
        </p:nvSpPr>
        <p:spPr>
          <a:xfrm>
            <a:off x="1170734" y="22715507"/>
            <a:ext cx="9284460" cy="584775"/>
          </a:xfrm>
          <a:prstGeom prst="rect">
            <a:avLst/>
          </a:prstGeom>
          <a:noFill/>
        </p:spPr>
        <p:txBody>
          <a:bodyPr wrap="square">
            <a:spAutoFit/>
          </a:bodyPr>
          <a:lstStyle/>
          <a:p>
            <a:r>
              <a:rPr lang="en-US" sz="3200" kern="100" dirty="0">
                <a:latin typeface="Times New Roman" panose="02020603050405020304" pitchFamily="18" charset="0"/>
                <a:ea typeface="Calibri" panose="020F0502020204030204" pitchFamily="34" charset="0"/>
                <a:cs typeface="Times New Roman" panose="02020603050405020304" pitchFamily="18" charset="0"/>
              </a:rPr>
              <a:t>Fig 1: Activities in  SLIA </a:t>
            </a:r>
            <a:r>
              <a:rPr lang="en-GH" sz="3200" kern="100" dirty="0">
                <a:latin typeface="Times New Roman" panose="02020603050405020304" pitchFamily="18" charset="0"/>
                <a:ea typeface="Calibri" panose="020F0502020204030204" pitchFamily="34" charset="0"/>
                <a:cs typeface="Times New Roman" panose="02020603050405020304" pitchFamily="18" charset="0"/>
              </a:rPr>
              <a:t> </a:t>
            </a:r>
            <a:endParaRPr lang="en-GH" sz="3200" dirty="0"/>
          </a:p>
        </p:txBody>
      </p:sp>
      <p:sp>
        <p:nvSpPr>
          <p:cNvPr id="52" name="object 22">
            <a:extLst>
              <a:ext uri="{FF2B5EF4-FFF2-40B4-BE49-F238E27FC236}">
                <a16:creationId xmlns:a16="http://schemas.microsoft.com/office/drawing/2014/main" id="{06E0225D-0C2D-B423-9461-4C43540B576B}"/>
              </a:ext>
            </a:extLst>
          </p:cNvPr>
          <p:cNvSpPr/>
          <p:nvPr/>
        </p:nvSpPr>
        <p:spPr>
          <a:xfrm>
            <a:off x="1199034" y="23324167"/>
            <a:ext cx="7337610" cy="604159"/>
          </a:xfrm>
          <a:custGeom>
            <a:avLst/>
            <a:gdLst/>
            <a:ahLst/>
            <a:cxnLst/>
            <a:rect l="l" t="t" r="r" b="b"/>
            <a:pathLst>
              <a:path w="5259705" h="433069">
                <a:moveTo>
                  <a:pt x="5259678" y="0"/>
                </a:moveTo>
                <a:lnTo>
                  <a:pt x="0" y="0"/>
                </a:lnTo>
                <a:lnTo>
                  <a:pt x="0" y="432486"/>
                </a:lnTo>
                <a:lnTo>
                  <a:pt x="5259678" y="432486"/>
                </a:lnTo>
                <a:lnTo>
                  <a:pt x="5259678" y="0"/>
                </a:lnTo>
                <a:close/>
              </a:path>
            </a:pathLst>
          </a:custGeom>
          <a:solidFill>
            <a:srgbClr val="5FA400"/>
          </a:solidFill>
        </p:spPr>
        <p:txBody>
          <a:bodyPr wrap="square" lIns="0" tIns="0" rIns="0" bIns="0" rtlCol="0"/>
          <a:lstStyle/>
          <a:p>
            <a:pPr algn="ctr"/>
            <a:r>
              <a:rPr lang="en-US" sz="3600" dirty="0">
                <a:solidFill>
                  <a:schemeClr val="bg1"/>
                </a:solidFill>
                <a:latin typeface="Times New Roman" panose="02020603050405020304" pitchFamily="18" charset="0"/>
                <a:cs typeface="Times New Roman" panose="02020603050405020304" pitchFamily="18" charset="0"/>
              </a:rPr>
              <a:t>OBJECTIVE</a:t>
            </a:r>
            <a:r>
              <a:rPr lang="en-GH" sz="3600" dirty="0">
                <a:solidFill>
                  <a:schemeClr val="bg1"/>
                </a:solidFill>
                <a:latin typeface="Times New Roman" panose="02020603050405020304" pitchFamily="18" charset="0"/>
                <a:cs typeface="Times New Roman" panose="02020603050405020304" pitchFamily="18" charset="0"/>
              </a:rPr>
              <a:t>S</a:t>
            </a:r>
          </a:p>
        </p:txBody>
      </p:sp>
      <p:sp>
        <p:nvSpPr>
          <p:cNvPr id="53" name="TextBox 52">
            <a:extLst>
              <a:ext uri="{FF2B5EF4-FFF2-40B4-BE49-F238E27FC236}">
                <a16:creationId xmlns:a16="http://schemas.microsoft.com/office/drawing/2014/main" id="{4365E972-953D-D785-6D39-86B33280D9E4}"/>
              </a:ext>
            </a:extLst>
          </p:cNvPr>
          <p:cNvSpPr txBox="1"/>
          <p:nvPr/>
        </p:nvSpPr>
        <p:spPr>
          <a:xfrm>
            <a:off x="877232" y="23928326"/>
            <a:ext cx="9681011" cy="7396897"/>
          </a:xfrm>
          <a:prstGeom prst="rect">
            <a:avLst/>
          </a:prstGeom>
          <a:noFill/>
        </p:spPr>
        <p:txBody>
          <a:bodyPr wrap="square">
            <a:spAutoFit/>
          </a:bodyPr>
          <a:lstStyle/>
          <a:p>
            <a:pPr algn="just">
              <a:spcAft>
                <a:spcPts val="215"/>
              </a:spcAft>
            </a:pPr>
            <a:r>
              <a:rPr lang="en-US" sz="3600" kern="100" dirty="0">
                <a:latin typeface="Times New Roman" panose="02020603050405020304" pitchFamily="18" charset="0"/>
                <a:ea typeface="Calibri" panose="020F0502020204030204" pitchFamily="34" charset="0"/>
                <a:cs typeface="Times New Roman" panose="02020603050405020304" pitchFamily="18" charset="0"/>
              </a:rPr>
              <a:t>The aim is to study the spatial distribution of potentially toxic metals (PTMs) in surface soils within the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Suame</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Municipal Area and their associated ecological risks. </a:t>
            </a:r>
          </a:p>
          <a:p>
            <a:pPr marL="571500" indent="-571500" algn="just">
              <a:spcAft>
                <a:spcPts val="215"/>
              </a:spcAft>
              <a:buFont typeface="Arial" panose="020B0604020202020204" pitchFamily="34" charset="0"/>
              <a:buChar char="•"/>
            </a:pPr>
            <a:r>
              <a:rPr lang="en-US" sz="3600" kern="100" dirty="0">
                <a:latin typeface="Times New Roman" panose="02020603050405020304" pitchFamily="18" charset="0"/>
                <a:ea typeface="Calibri" panose="020F0502020204030204" pitchFamily="34" charset="0"/>
                <a:cs typeface="Times New Roman" panose="02020603050405020304" pitchFamily="18" charset="0"/>
              </a:rPr>
              <a:t>Principal Component Analysis (PCA) was employed to determine if heavy metal pollution sources were geogenic or anthropogenic.</a:t>
            </a:r>
          </a:p>
          <a:p>
            <a:pPr marL="571500" indent="-571500" algn="just">
              <a:spcAft>
                <a:spcPts val="215"/>
              </a:spcAft>
              <a:buFont typeface="Arial" panose="020B0604020202020204" pitchFamily="34" charset="0"/>
              <a:buChar char="•"/>
            </a:pPr>
            <a:r>
              <a:rPr lang="en-US" sz="3600" kern="100" dirty="0">
                <a:latin typeface="Times New Roman" panose="02020603050405020304" pitchFamily="18" charset="0"/>
                <a:ea typeface="Calibri" panose="020F0502020204030204" pitchFamily="34" charset="0"/>
                <a:cs typeface="Times New Roman" panose="02020603050405020304" pitchFamily="18" charset="0"/>
              </a:rPr>
              <a:t>Pollution Indices (PI)  were employed to assess contamination levels of these metals.</a:t>
            </a:r>
          </a:p>
          <a:p>
            <a:pPr marL="571500" indent="-571500" algn="just">
              <a:spcAft>
                <a:spcPts val="215"/>
              </a:spcAft>
              <a:buFont typeface="Arial" panose="020B0604020202020204" pitchFamily="34" charset="0"/>
              <a:buChar char="•"/>
            </a:pPr>
            <a:r>
              <a:rPr lang="en-US" sz="3600" kern="100" dirty="0">
                <a:latin typeface="Times New Roman" panose="02020603050405020304" pitchFamily="18" charset="0"/>
                <a:ea typeface="Calibri" panose="020F0502020204030204" pitchFamily="34" charset="0"/>
                <a:cs typeface="Times New Roman" panose="02020603050405020304" pitchFamily="18" charset="0"/>
              </a:rPr>
              <a:t>Ecological risk assessment tools were used to identify the potential risks to some living organisms.</a:t>
            </a:r>
          </a:p>
          <a:p>
            <a:pPr algn="just">
              <a:spcAft>
                <a:spcPts val="215"/>
              </a:spcAft>
            </a:pPr>
            <a:endParaRPr lang="en-GH" sz="36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68534761-0422-77AE-D5E9-D5AEEFD07496}"/>
              </a:ext>
            </a:extLst>
          </p:cNvPr>
          <p:cNvSpPr>
            <a:spLocks noChangeArrowheads="1"/>
          </p:cNvSpPr>
          <p:nvPr/>
        </p:nvSpPr>
        <p:spPr bwMode="auto">
          <a:xfrm>
            <a:off x="13083816" y="17702184"/>
            <a:ext cx="302672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8A4F6FBE-2F79-34A6-1C2C-4FD7EE68B876}"/>
              </a:ext>
            </a:extLst>
          </p:cNvPr>
          <p:cNvSpPr txBox="1"/>
          <p:nvPr/>
        </p:nvSpPr>
        <p:spPr>
          <a:xfrm>
            <a:off x="21945591" y="13726154"/>
            <a:ext cx="8321684" cy="584775"/>
          </a:xfrm>
          <a:prstGeom prst="rect">
            <a:avLst/>
          </a:prstGeom>
          <a:noFill/>
        </p:spPr>
        <p:txBody>
          <a:bodyPr wrap="square">
            <a:spAutoFit/>
          </a:bodyPr>
          <a:lstStyle/>
          <a:p>
            <a:pPr algn="just">
              <a:spcAft>
                <a:spcPts val="215"/>
              </a:spcAft>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Fig 6. PCA plots for  SMA and SLIA </a:t>
            </a:r>
          </a:p>
        </p:txBody>
      </p:sp>
      <p:pic>
        <p:nvPicPr>
          <p:cNvPr id="8" name="Picture 7">
            <a:extLst>
              <a:ext uri="{FF2B5EF4-FFF2-40B4-BE49-F238E27FC236}">
                <a16:creationId xmlns:a16="http://schemas.microsoft.com/office/drawing/2014/main" id="{D587B39F-3E84-056B-08B6-A2B5125F1BB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681767" y="16374855"/>
            <a:ext cx="9994791" cy="5998128"/>
          </a:xfrm>
          <a:prstGeom prst="rect">
            <a:avLst/>
          </a:prstGeom>
        </p:spPr>
      </p:pic>
      <p:sp>
        <p:nvSpPr>
          <p:cNvPr id="10" name="object 22">
            <a:extLst>
              <a:ext uri="{FF2B5EF4-FFF2-40B4-BE49-F238E27FC236}">
                <a16:creationId xmlns:a16="http://schemas.microsoft.com/office/drawing/2014/main" id="{04CBA43B-C7FB-4A8B-3AC0-994F18930607}"/>
              </a:ext>
            </a:extLst>
          </p:cNvPr>
          <p:cNvSpPr/>
          <p:nvPr/>
        </p:nvSpPr>
        <p:spPr>
          <a:xfrm>
            <a:off x="934056" y="30752341"/>
            <a:ext cx="7337610" cy="604159"/>
          </a:xfrm>
          <a:custGeom>
            <a:avLst/>
            <a:gdLst/>
            <a:ahLst/>
            <a:cxnLst/>
            <a:rect l="l" t="t" r="r" b="b"/>
            <a:pathLst>
              <a:path w="5259705" h="433069">
                <a:moveTo>
                  <a:pt x="5259678" y="0"/>
                </a:moveTo>
                <a:lnTo>
                  <a:pt x="0" y="0"/>
                </a:lnTo>
                <a:lnTo>
                  <a:pt x="0" y="432486"/>
                </a:lnTo>
                <a:lnTo>
                  <a:pt x="5259678" y="432486"/>
                </a:lnTo>
                <a:lnTo>
                  <a:pt x="5259678" y="0"/>
                </a:lnTo>
                <a:close/>
              </a:path>
            </a:pathLst>
          </a:custGeom>
          <a:solidFill>
            <a:srgbClr val="5FA400"/>
          </a:solidFill>
        </p:spPr>
        <p:txBody>
          <a:bodyPr wrap="square" lIns="0" tIns="0" rIns="0" bIns="0" rtlCol="0"/>
          <a:lstStyle/>
          <a:p>
            <a:pPr algn="ctr"/>
            <a:r>
              <a:rPr lang="en-US" sz="4000" dirty="0">
                <a:solidFill>
                  <a:schemeClr val="bg1"/>
                </a:solidFill>
                <a:latin typeface="Times New Roman" panose="02020603050405020304" pitchFamily="18" charset="0"/>
                <a:cs typeface="Times New Roman" panose="02020603050405020304" pitchFamily="18" charset="0"/>
              </a:rPr>
              <a:t>METHODOLOGY</a:t>
            </a:r>
            <a:endParaRPr lang="en-GH" sz="4000" dirty="0">
              <a:solidFill>
                <a:schemeClr val="bg1"/>
              </a:solidFill>
              <a:latin typeface="Times New Roman" panose="02020603050405020304" pitchFamily="18" charset="0"/>
              <a:cs typeface="Times New Roman" panose="02020603050405020304" pitchFamily="18" charset="0"/>
            </a:endParaRPr>
          </a:p>
        </p:txBody>
      </p:sp>
      <p:pic>
        <p:nvPicPr>
          <p:cNvPr id="11" name="Content Placeholder 4">
            <a:extLst>
              <a:ext uri="{FF2B5EF4-FFF2-40B4-BE49-F238E27FC236}">
                <a16:creationId xmlns:a16="http://schemas.microsoft.com/office/drawing/2014/main" id="{7FCF653F-EB8B-EA06-CEDB-E2977B29E771}"/>
              </a:ext>
            </a:extLst>
          </p:cNvPr>
          <p:cNvPicPr>
            <a:picLocks noChangeAspect="1"/>
          </p:cNvPicPr>
          <p:nvPr/>
        </p:nvPicPr>
        <p:blipFill>
          <a:blip r:embed="rId17">
            <a:extLst>
              <a:ext uri="{28A0092B-C50C-407E-A947-70E740481C1C}">
                <a14:useLocalDpi xmlns:a14="http://schemas.microsoft.com/office/drawing/2010/main" val="0"/>
              </a:ext>
            </a:extLst>
          </a:blip>
          <a:srcRect t="15302"/>
          <a:stretch>
            <a:fillRect/>
          </a:stretch>
        </p:blipFill>
        <p:spPr>
          <a:xfrm>
            <a:off x="877232" y="31510514"/>
            <a:ext cx="10000730" cy="4752136"/>
          </a:xfrm>
          <a:prstGeom prst="rect">
            <a:avLst/>
          </a:prstGeom>
        </p:spPr>
      </p:pic>
      <p:sp>
        <p:nvSpPr>
          <p:cNvPr id="45" name="object 22">
            <a:extLst>
              <a:ext uri="{FF2B5EF4-FFF2-40B4-BE49-F238E27FC236}">
                <a16:creationId xmlns:a16="http://schemas.microsoft.com/office/drawing/2014/main" id="{170A9105-750B-0662-AFAA-E2760FFDD198}"/>
              </a:ext>
            </a:extLst>
          </p:cNvPr>
          <p:cNvSpPr/>
          <p:nvPr/>
        </p:nvSpPr>
        <p:spPr>
          <a:xfrm>
            <a:off x="22160805" y="27165359"/>
            <a:ext cx="7337610" cy="604159"/>
          </a:xfrm>
          <a:custGeom>
            <a:avLst/>
            <a:gdLst/>
            <a:ahLst/>
            <a:cxnLst/>
            <a:rect l="l" t="t" r="r" b="b"/>
            <a:pathLst>
              <a:path w="5259705" h="433069">
                <a:moveTo>
                  <a:pt x="5259678" y="0"/>
                </a:moveTo>
                <a:lnTo>
                  <a:pt x="0" y="0"/>
                </a:lnTo>
                <a:lnTo>
                  <a:pt x="0" y="432486"/>
                </a:lnTo>
                <a:lnTo>
                  <a:pt x="5259678" y="432486"/>
                </a:lnTo>
                <a:lnTo>
                  <a:pt x="5259678" y="0"/>
                </a:lnTo>
                <a:close/>
              </a:path>
            </a:pathLst>
          </a:custGeom>
          <a:solidFill>
            <a:srgbClr val="5FA400"/>
          </a:solidFill>
        </p:spPr>
        <p:txBody>
          <a:bodyPr wrap="square" lIns="0" tIns="0" rIns="0" bIns="0" rtlCol="0"/>
          <a:lstStyle/>
          <a:p>
            <a:pPr algn="ctr"/>
            <a:r>
              <a:rPr lang="en-US" sz="4000" dirty="0">
                <a:solidFill>
                  <a:schemeClr val="bg1"/>
                </a:solidFill>
                <a:latin typeface="Times New Roman" panose="02020603050405020304" pitchFamily="18" charset="0"/>
                <a:cs typeface="Times New Roman" panose="02020603050405020304" pitchFamily="18" charset="0"/>
              </a:rPr>
              <a:t>CONCLUSION</a:t>
            </a:r>
            <a:endParaRPr lang="en-GH" sz="4000" dirty="0">
              <a:solidFill>
                <a:schemeClr val="bg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1AAC7013-055A-B915-D061-E0B851448273}"/>
              </a:ext>
            </a:extLst>
          </p:cNvPr>
          <p:cNvSpPr txBox="1"/>
          <p:nvPr/>
        </p:nvSpPr>
        <p:spPr>
          <a:xfrm>
            <a:off x="11602148" y="15482840"/>
            <a:ext cx="10092800" cy="1077218"/>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Table 1. Descriptive statistics of heavy metals concentration (mg/kg) in soils at the study area</a:t>
            </a:r>
          </a:p>
        </p:txBody>
      </p:sp>
      <p:sp>
        <p:nvSpPr>
          <p:cNvPr id="57" name="TextBox 56">
            <a:extLst>
              <a:ext uri="{FF2B5EF4-FFF2-40B4-BE49-F238E27FC236}">
                <a16:creationId xmlns:a16="http://schemas.microsoft.com/office/drawing/2014/main" id="{A7D1F40F-C2ED-D0EC-82E3-29A564A5EA53}"/>
              </a:ext>
            </a:extLst>
          </p:cNvPr>
          <p:cNvSpPr txBox="1"/>
          <p:nvPr/>
        </p:nvSpPr>
        <p:spPr>
          <a:xfrm>
            <a:off x="11429669" y="22187780"/>
            <a:ext cx="10233181" cy="5078313"/>
          </a:xfrm>
          <a:prstGeom prst="rect">
            <a:avLst/>
          </a:prstGeom>
          <a:noFill/>
        </p:spPr>
        <p:txBody>
          <a:bodyPr wrap="square">
            <a:spAutoFit/>
          </a:bodyPr>
          <a:lstStyle/>
          <a:p>
            <a:pPr algn="just"/>
            <a:r>
              <a:rPr lang="en-US" sz="3600" dirty="0">
                <a:latin typeface="Times New Roman" panose="02020603050405020304" pitchFamily="18" charset="0"/>
                <a:cs typeface="Times New Roman" panose="02020603050405020304" pitchFamily="18" charset="0"/>
              </a:rPr>
              <a:t>Concentration of almost all the PTMs was significantly elevated in SLIA compared to SMA. The mean concentrations of all the metals except Cd for SLIA and SMA, and As for SMA, exceeded the CCME guideline for residential land use. Also, the mean metal concentration for Cu, Pb, and Zn exceeded Dutch Intervention values (VROM, 2000). Zn exhibited the highest mean and median concentrations for the entire municipality. </a:t>
            </a:r>
          </a:p>
        </p:txBody>
      </p:sp>
      <p:sp>
        <p:nvSpPr>
          <p:cNvPr id="59" name="TextBox 58">
            <a:extLst>
              <a:ext uri="{FF2B5EF4-FFF2-40B4-BE49-F238E27FC236}">
                <a16:creationId xmlns:a16="http://schemas.microsoft.com/office/drawing/2014/main" id="{12211074-20BB-793F-1504-EC3262CC5373}"/>
              </a:ext>
            </a:extLst>
          </p:cNvPr>
          <p:cNvSpPr txBox="1"/>
          <p:nvPr/>
        </p:nvSpPr>
        <p:spPr>
          <a:xfrm>
            <a:off x="22087116" y="27957894"/>
            <a:ext cx="7943850" cy="3970318"/>
          </a:xfrm>
          <a:prstGeom prst="rect">
            <a:avLst/>
          </a:prstGeom>
          <a:noFill/>
        </p:spPr>
        <p:txBody>
          <a:bodyPr wrap="square">
            <a:spAutoFit/>
          </a:bodyPr>
          <a:lstStyle/>
          <a:p>
            <a:pPr algn="just"/>
            <a:r>
              <a:rPr lang="en-US" sz="3600" dirty="0">
                <a:latin typeface="Times New Roman" panose="02020603050405020304" pitchFamily="18" charset="0"/>
                <a:cs typeface="Times New Roman" panose="02020603050405020304" pitchFamily="18" charset="0"/>
              </a:rPr>
              <a:t>Generally, it was observed that pollutants have spread throughout almost the entire municipality. SLIA showed significantly higher pollution levels than SMA, indicating the spread of pollution from SLIA to the other parts of the municipal area.  </a:t>
            </a:r>
          </a:p>
        </p:txBody>
      </p:sp>
      <p:sp>
        <p:nvSpPr>
          <p:cNvPr id="63" name="TextBox 62">
            <a:extLst>
              <a:ext uri="{FF2B5EF4-FFF2-40B4-BE49-F238E27FC236}">
                <a16:creationId xmlns:a16="http://schemas.microsoft.com/office/drawing/2014/main" id="{72AE321D-E6F7-2B26-06AE-D8342E72BCAC}"/>
              </a:ext>
            </a:extLst>
          </p:cNvPr>
          <p:cNvSpPr txBox="1"/>
          <p:nvPr/>
        </p:nvSpPr>
        <p:spPr>
          <a:xfrm>
            <a:off x="11715227" y="33028485"/>
            <a:ext cx="9649859" cy="1200329"/>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PI values for the entire municipality ranged from unpolluted to extremely polluted</a:t>
            </a:r>
          </a:p>
        </p:txBody>
      </p:sp>
      <p:sp>
        <p:nvSpPr>
          <p:cNvPr id="65" name="TextBox 64">
            <a:extLst>
              <a:ext uri="{FF2B5EF4-FFF2-40B4-BE49-F238E27FC236}">
                <a16:creationId xmlns:a16="http://schemas.microsoft.com/office/drawing/2014/main" id="{6AC0B692-93BD-42E0-B69D-F2216783B6EB}"/>
              </a:ext>
            </a:extLst>
          </p:cNvPr>
          <p:cNvSpPr txBox="1"/>
          <p:nvPr/>
        </p:nvSpPr>
        <p:spPr>
          <a:xfrm>
            <a:off x="22102831" y="25347464"/>
            <a:ext cx="8010783" cy="1754326"/>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Ecological risk assessment indicated that living organisms were at a higher risk at SLIA than at SMA</a:t>
            </a:r>
          </a:p>
        </p:txBody>
      </p:sp>
      <p:sp>
        <p:nvSpPr>
          <p:cNvPr id="67" name="TextBox 66">
            <a:extLst>
              <a:ext uri="{FF2B5EF4-FFF2-40B4-BE49-F238E27FC236}">
                <a16:creationId xmlns:a16="http://schemas.microsoft.com/office/drawing/2014/main" id="{23CCB1E5-67E0-1FFC-1BFC-87275581A6EE}"/>
              </a:ext>
            </a:extLst>
          </p:cNvPr>
          <p:cNvSpPr txBox="1"/>
          <p:nvPr/>
        </p:nvSpPr>
        <p:spPr>
          <a:xfrm>
            <a:off x="22271018" y="37828272"/>
            <a:ext cx="7759948" cy="341632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Antwi, B. Y., &amp; Koranteng, J. (2022). </a:t>
            </a:r>
            <a:r>
              <a:rPr lang="en-US" sz="2400" i="1" dirty="0">
                <a:latin typeface="Times New Roman" panose="02020603050405020304" pitchFamily="18" charset="0"/>
                <a:cs typeface="Times New Roman" panose="02020603050405020304" pitchFamily="18" charset="0"/>
              </a:rPr>
              <a:t>Solid Waste Management in Ghana</a:t>
            </a:r>
            <a:r>
              <a:rPr lang="en-US" sz="2400" dirty="0">
                <a:latin typeface="Times New Roman" panose="02020603050405020304" pitchFamily="18" charset="0"/>
                <a:cs typeface="Times New Roman" panose="02020603050405020304" pitchFamily="18" charset="0"/>
              </a:rPr>
              <a:t> (Issue June 2020).</a:t>
            </a:r>
          </a:p>
          <a:p>
            <a:pPr algn="just"/>
            <a:r>
              <a:rPr lang="en-US" sz="2400" dirty="0" err="1">
                <a:latin typeface="Times New Roman" panose="02020603050405020304" pitchFamily="18" charset="0"/>
                <a:cs typeface="Times New Roman" panose="02020603050405020304" pitchFamily="18" charset="0"/>
              </a:rPr>
              <a:t>Cobbina</a:t>
            </a:r>
            <a:r>
              <a:rPr lang="en-US" sz="2400" dirty="0">
                <a:latin typeface="Times New Roman" panose="02020603050405020304" pitchFamily="18" charset="0"/>
                <a:cs typeface="Times New Roman" panose="02020603050405020304" pitchFamily="18" charset="0"/>
              </a:rPr>
              <a:t>, S. J., Edu, A. R., Bosso, E. E., </a:t>
            </a:r>
            <a:r>
              <a:rPr lang="en-US" sz="2400" dirty="0" err="1">
                <a:latin typeface="Times New Roman" panose="02020603050405020304" pitchFamily="18" charset="0"/>
                <a:cs typeface="Times New Roman" panose="02020603050405020304" pitchFamily="18" charset="0"/>
              </a:rPr>
              <a:t>Bampoe</a:t>
            </a:r>
            <a:r>
              <a:rPr lang="en-US" sz="2400" dirty="0">
                <a:latin typeface="Times New Roman" panose="02020603050405020304" pitchFamily="18" charset="0"/>
                <a:cs typeface="Times New Roman" panose="02020603050405020304" pitchFamily="18" charset="0"/>
              </a:rPr>
              <a:t>, E., &amp; Gautam, S. (2025). Impact of industrial activities on soil quality in urban settings: a study of heavy metal concentrations in </a:t>
            </a:r>
            <a:r>
              <a:rPr lang="en-US" sz="2400" dirty="0" err="1">
                <a:latin typeface="Times New Roman" panose="02020603050405020304" pitchFamily="18" charset="0"/>
                <a:cs typeface="Times New Roman" panose="02020603050405020304" pitchFamily="18" charset="0"/>
              </a:rPr>
              <a:t>Lamashegu</a:t>
            </a:r>
            <a:r>
              <a:rPr lang="en-US" sz="2400" dirty="0">
                <a:latin typeface="Times New Roman" panose="02020603050405020304" pitchFamily="18" charset="0"/>
                <a:cs typeface="Times New Roman" panose="02020603050405020304" pitchFamily="18" charset="0"/>
              </a:rPr>
              <a:t>, Ghana. </a:t>
            </a:r>
            <a:r>
              <a:rPr lang="en-US" sz="2400" i="1" dirty="0">
                <a:latin typeface="Times New Roman" panose="02020603050405020304" pitchFamily="18" charset="0"/>
                <a:cs typeface="Times New Roman" panose="02020603050405020304" pitchFamily="18" charset="0"/>
              </a:rPr>
              <a:t>Discover Soil</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(1). https://doi.org/10.1007/s44378-025-00098-5</a:t>
            </a:r>
          </a:p>
          <a:p>
            <a:pPr algn="just"/>
            <a:r>
              <a:rPr lang="en-US" sz="2400" dirty="0" err="1">
                <a:latin typeface="Times New Roman" panose="02020603050405020304" pitchFamily="18" charset="0"/>
                <a:cs typeface="Times New Roman" panose="02020603050405020304" pitchFamily="18" charset="0"/>
              </a:rPr>
              <a:t>Sakketa</a:t>
            </a:r>
            <a:r>
              <a:rPr lang="en-US" sz="2400" dirty="0">
                <a:latin typeface="Times New Roman" panose="02020603050405020304" pitchFamily="18" charset="0"/>
                <a:cs typeface="Times New Roman" panose="02020603050405020304" pitchFamily="18" charset="0"/>
              </a:rPr>
              <a:t>, T. G. (2022). </a:t>
            </a:r>
            <a:r>
              <a:rPr lang="en-US" sz="2400" i="1" dirty="0" err="1">
                <a:latin typeface="Times New Roman" panose="02020603050405020304" pitchFamily="18" charset="0"/>
                <a:cs typeface="Times New Roman" panose="02020603050405020304" pitchFamily="18" charset="0"/>
              </a:rPr>
              <a:t>Urbanisation</a:t>
            </a:r>
            <a:r>
              <a:rPr lang="en-US" sz="2400" i="1" dirty="0">
                <a:latin typeface="Times New Roman" panose="02020603050405020304" pitchFamily="18" charset="0"/>
                <a:cs typeface="Times New Roman" panose="02020603050405020304" pitchFamily="18" charset="0"/>
              </a:rPr>
              <a:t> and Rural Development in Developing Countries A Review of Pathways and Impacts</a:t>
            </a:r>
            <a:r>
              <a:rPr lang="en-US" sz="2400" dirty="0">
                <a:latin typeface="Times New Roman" panose="02020603050405020304" pitchFamily="18" charset="0"/>
                <a:cs typeface="Times New Roman" panose="02020603050405020304" pitchFamily="18" charset="0"/>
              </a:rPr>
              <a:t>.</a:t>
            </a:r>
          </a:p>
        </p:txBody>
      </p:sp>
      <p:sp>
        <p:nvSpPr>
          <p:cNvPr id="68" name="object 22">
            <a:extLst>
              <a:ext uri="{FF2B5EF4-FFF2-40B4-BE49-F238E27FC236}">
                <a16:creationId xmlns:a16="http://schemas.microsoft.com/office/drawing/2014/main" id="{C2FFEB4F-C401-C693-DEA2-6298444E4EBB}"/>
              </a:ext>
            </a:extLst>
          </p:cNvPr>
          <p:cNvSpPr/>
          <p:nvPr/>
        </p:nvSpPr>
        <p:spPr>
          <a:xfrm>
            <a:off x="22379393" y="37223544"/>
            <a:ext cx="7337610" cy="604159"/>
          </a:xfrm>
          <a:custGeom>
            <a:avLst/>
            <a:gdLst/>
            <a:ahLst/>
            <a:cxnLst/>
            <a:rect l="l" t="t" r="r" b="b"/>
            <a:pathLst>
              <a:path w="5259705" h="433069">
                <a:moveTo>
                  <a:pt x="5259678" y="0"/>
                </a:moveTo>
                <a:lnTo>
                  <a:pt x="0" y="0"/>
                </a:lnTo>
                <a:lnTo>
                  <a:pt x="0" y="432486"/>
                </a:lnTo>
                <a:lnTo>
                  <a:pt x="5259678" y="432486"/>
                </a:lnTo>
                <a:lnTo>
                  <a:pt x="5259678" y="0"/>
                </a:lnTo>
                <a:close/>
              </a:path>
            </a:pathLst>
          </a:custGeom>
          <a:solidFill>
            <a:srgbClr val="5FA400"/>
          </a:solidFill>
        </p:spPr>
        <p:txBody>
          <a:bodyPr wrap="square" lIns="0" tIns="0" rIns="0" bIns="0" rtlCol="0"/>
          <a:lstStyle/>
          <a:p>
            <a:pPr algn="ctr"/>
            <a:r>
              <a:rPr lang="en-US" sz="4000" dirty="0">
                <a:solidFill>
                  <a:schemeClr val="bg1"/>
                </a:solidFill>
                <a:latin typeface="Times New Roman" panose="02020603050405020304" pitchFamily="18" charset="0"/>
                <a:cs typeface="Times New Roman" panose="02020603050405020304" pitchFamily="18" charset="0"/>
              </a:rPr>
              <a:t>REFERENCES</a:t>
            </a:r>
            <a:endParaRPr lang="en-GH" sz="4000" dirty="0">
              <a:solidFill>
                <a:schemeClr val="bg1"/>
              </a:solidFill>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19F4A0EA-B22E-13D7-55FB-B98880B58729}"/>
              </a:ext>
            </a:extLst>
          </p:cNvPr>
          <p:cNvSpPr txBox="1"/>
          <p:nvPr/>
        </p:nvSpPr>
        <p:spPr>
          <a:xfrm>
            <a:off x="22131901" y="24256568"/>
            <a:ext cx="8067933" cy="1077218"/>
          </a:xfrm>
          <a:prstGeom prst="rect">
            <a:avLst/>
          </a:prstGeom>
          <a:noFill/>
        </p:spPr>
        <p:txBody>
          <a:bodyPr wrap="square">
            <a:spAutoFit/>
          </a:bodyPr>
          <a:lstStyle/>
          <a:p>
            <a:pPr algn="just">
              <a:spcAft>
                <a:spcPts val="215"/>
              </a:spcAft>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Fig 7. Bar chart of risk quotients  for  SMA and SLIA </a:t>
            </a:r>
          </a:p>
        </p:txBody>
      </p:sp>
      <p:sp>
        <p:nvSpPr>
          <p:cNvPr id="75" name="TextBox 74">
            <a:extLst>
              <a:ext uri="{FF2B5EF4-FFF2-40B4-BE49-F238E27FC236}">
                <a16:creationId xmlns:a16="http://schemas.microsoft.com/office/drawing/2014/main" id="{394A233E-6847-4C66-381F-7F367B99E5D0}"/>
              </a:ext>
            </a:extLst>
          </p:cNvPr>
          <p:cNvSpPr txBox="1"/>
          <p:nvPr/>
        </p:nvSpPr>
        <p:spPr>
          <a:xfrm>
            <a:off x="862366" y="36165905"/>
            <a:ext cx="15252192" cy="584775"/>
          </a:xfrm>
          <a:prstGeom prst="rect">
            <a:avLst/>
          </a:prstGeom>
          <a:noFill/>
        </p:spPr>
        <p:txBody>
          <a:bodyPr wrap="square">
            <a:spAutoFit/>
          </a:bodyPr>
          <a:lstStyle/>
          <a:p>
            <a:pPr algn="just">
              <a:spcAft>
                <a:spcPts val="215"/>
              </a:spcAft>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Fig 2. Map of study area showing SMA and SLIA study sites</a:t>
            </a:r>
          </a:p>
        </p:txBody>
      </p:sp>
      <p:pic>
        <p:nvPicPr>
          <p:cNvPr id="78" name="Picture 77">
            <a:extLst>
              <a:ext uri="{FF2B5EF4-FFF2-40B4-BE49-F238E27FC236}">
                <a16:creationId xmlns:a16="http://schemas.microsoft.com/office/drawing/2014/main" id="{5FB596F1-936A-2B81-0FEF-056337BFE5A4}"/>
              </a:ext>
            </a:extLst>
          </p:cNvPr>
          <p:cNvPicPr>
            <a:picLocks noChangeAspect="1"/>
          </p:cNvPicPr>
          <p:nvPr/>
        </p:nvPicPr>
        <p:blipFill>
          <a:blip r:embed="rId18"/>
          <a:srcRect l="40301" t="31187" r="20847" b="33601"/>
          <a:stretch>
            <a:fillRect/>
          </a:stretch>
        </p:blipFill>
        <p:spPr>
          <a:xfrm>
            <a:off x="236309" y="36758735"/>
            <a:ext cx="10300174" cy="4344597"/>
          </a:xfrm>
          <a:prstGeom prst="rect">
            <a:avLst/>
          </a:prstGeom>
        </p:spPr>
      </p:pic>
      <p:sp>
        <p:nvSpPr>
          <p:cNvPr id="80" name="TextBox 79">
            <a:extLst>
              <a:ext uri="{FF2B5EF4-FFF2-40B4-BE49-F238E27FC236}">
                <a16:creationId xmlns:a16="http://schemas.microsoft.com/office/drawing/2014/main" id="{1ED34A3B-B62E-8054-13BE-F7ECEB49F170}"/>
              </a:ext>
            </a:extLst>
          </p:cNvPr>
          <p:cNvSpPr txBox="1"/>
          <p:nvPr/>
        </p:nvSpPr>
        <p:spPr>
          <a:xfrm>
            <a:off x="11429669" y="40619852"/>
            <a:ext cx="9294468" cy="584775"/>
          </a:xfrm>
          <a:prstGeom prst="rect">
            <a:avLst/>
          </a:prstGeom>
          <a:noFill/>
        </p:spPr>
        <p:txBody>
          <a:bodyPr wrap="square">
            <a:spAutoFit/>
          </a:bodyPr>
          <a:lstStyle/>
          <a:p>
            <a:pPr algn="just">
              <a:spcAft>
                <a:spcPts val="215"/>
              </a:spcAft>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Fig 5. Distribution map of As in SMA and SLIA </a:t>
            </a:r>
          </a:p>
        </p:txBody>
      </p:sp>
      <p:sp>
        <p:nvSpPr>
          <p:cNvPr id="81" name="TextBox 80">
            <a:extLst>
              <a:ext uri="{FF2B5EF4-FFF2-40B4-BE49-F238E27FC236}">
                <a16:creationId xmlns:a16="http://schemas.microsoft.com/office/drawing/2014/main" id="{6B7F9480-D22F-6726-D1CC-AEE44D1321E9}"/>
              </a:ext>
            </a:extLst>
          </p:cNvPr>
          <p:cNvSpPr txBox="1"/>
          <p:nvPr/>
        </p:nvSpPr>
        <p:spPr>
          <a:xfrm>
            <a:off x="11131713" y="32376726"/>
            <a:ext cx="7873426" cy="584775"/>
          </a:xfrm>
          <a:prstGeom prst="rect">
            <a:avLst/>
          </a:prstGeom>
          <a:noFill/>
        </p:spPr>
        <p:txBody>
          <a:bodyPr wrap="square">
            <a:spAutoFit/>
          </a:bodyPr>
          <a:lstStyle/>
          <a:p>
            <a:pPr algn="just">
              <a:spcAft>
                <a:spcPts val="215"/>
              </a:spcAft>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Fig 4. Bar chart of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Igeo</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 values for SLIA </a:t>
            </a:r>
          </a:p>
        </p:txBody>
      </p:sp>
      <p:graphicFrame>
        <p:nvGraphicFramePr>
          <p:cNvPr id="82" name="Object 81">
            <a:extLst>
              <a:ext uri="{FF2B5EF4-FFF2-40B4-BE49-F238E27FC236}">
                <a16:creationId xmlns:a16="http://schemas.microsoft.com/office/drawing/2014/main" id="{6950005D-C672-8BA4-9A9E-024D0EC64920}"/>
              </a:ext>
            </a:extLst>
          </p:cNvPr>
          <p:cNvGraphicFramePr>
            <a:graphicFrameLocks noChangeAspect="1"/>
          </p:cNvGraphicFramePr>
          <p:nvPr>
            <p:extLst>
              <p:ext uri="{D42A27DB-BD31-4B8C-83A1-F6EECF244321}">
                <p14:modId xmlns:p14="http://schemas.microsoft.com/office/powerpoint/2010/main" val="1879109961"/>
              </p:ext>
            </p:extLst>
          </p:nvPr>
        </p:nvGraphicFramePr>
        <p:xfrm>
          <a:off x="21945591" y="18613136"/>
          <a:ext cx="7950200" cy="5622881"/>
        </p:xfrm>
        <a:graphic>
          <a:graphicData uri="http://schemas.openxmlformats.org/presentationml/2006/ole">
            <mc:AlternateContent xmlns:mc="http://schemas.openxmlformats.org/markup-compatibility/2006">
              <mc:Choice xmlns:v="urn:schemas-microsoft-com:vml" Requires="v">
                <p:oleObj name="Prism 10" r:id="rId19" imgW="7950716" imgH="5044980" progId="Prism10.Document">
                  <p:embed/>
                </p:oleObj>
              </mc:Choice>
              <mc:Fallback>
                <p:oleObj name="Prism 10" r:id="rId19" imgW="7950716" imgH="5044980" progId="Prism10.Document">
                  <p:embed/>
                  <p:pic>
                    <p:nvPicPr>
                      <p:cNvPr id="2" name="Object 1">
                        <a:extLst>
                          <a:ext uri="{FF2B5EF4-FFF2-40B4-BE49-F238E27FC236}">
                            <a16:creationId xmlns:a16="http://schemas.microsoft.com/office/drawing/2014/main" id="{8790E59E-A25E-2FD9-8C2A-88BEDDFC18D0}"/>
                          </a:ext>
                        </a:extLst>
                      </p:cNvPr>
                      <p:cNvPicPr/>
                      <p:nvPr/>
                    </p:nvPicPr>
                    <p:blipFill>
                      <a:blip r:embed="rId20"/>
                      <a:stretch>
                        <a:fillRect/>
                      </a:stretch>
                    </p:blipFill>
                    <p:spPr>
                      <a:xfrm>
                        <a:off x="21945591" y="18613136"/>
                        <a:ext cx="7950200" cy="5622881"/>
                      </a:xfrm>
                      <a:prstGeom prst="rect">
                        <a:avLst/>
                      </a:prstGeom>
                    </p:spPr>
                  </p:pic>
                </p:oleObj>
              </mc:Fallback>
            </mc:AlternateContent>
          </a:graphicData>
        </a:graphic>
      </p:graphicFrame>
      <p:sp>
        <p:nvSpPr>
          <p:cNvPr id="83" name="object 22">
            <a:extLst>
              <a:ext uri="{FF2B5EF4-FFF2-40B4-BE49-F238E27FC236}">
                <a16:creationId xmlns:a16="http://schemas.microsoft.com/office/drawing/2014/main" id="{9DE6EC36-68F9-4A2C-E6CA-CAB4693A28AC}"/>
              </a:ext>
            </a:extLst>
          </p:cNvPr>
          <p:cNvSpPr/>
          <p:nvPr/>
        </p:nvSpPr>
        <p:spPr>
          <a:xfrm>
            <a:off x="22199342" y="31543693"/>
            <a:ext cx="7337610" cy="604159"/>
          </a:xfrm>
          <a:custGeom>
            <a:avLst/>
            <a:gdLst/>
            <a:ahLst/>
            <a:cxnLst/>
            <a:rect l="l" t="t" r="r" b="b"/>
            <a:pathLst>
              <a:path w="5259705" h="433069">
                <a:moveTo>
                  <a:pt x="5259678" y="0"/>
                </a:moveTo>
                <a:lnTo>
                  <a:pt x="0" y="0"/>
                </a:lnTo>
                <a:lnTo>
                  <a:pt x="0" y="432486"/>
                </a:lnTo>
                <a:lnTo>
                  <a:pt x="5259678" y="432486"/>
                </a:lnTo>
                <a:lnTo>
                  <a:pt x="5259678" y="0"/>
                </a:lnTo>
                <a:close/>
              </a:path>
            </a:pathLst>
          </a:custGeom>
          <a:solidFill>
            <a:srgbClr val="5FA400"/>
          </a:solidFill>
        </p:spPr>
        <p:txBody>
          <a:bodyPr wrap="square" lIns="0" tIns="0" rIns="0" bIns="0" rtlCol="0"/>
          <a:lstStyle/>
          <a:p>
            <a:pPr algn="ctr"/>
            <a:r>
              <a:rPr lang="en-US" sz="4000" dirty="0">
                <a:solidFill>
                  <a:schemeClr val="bg1"/>
                </a:solidFill>
                <a:latin typeface="Times New Roman" panose="02020603050405020304" pitchFamily="18" charset="0"/>
                <a:cs typeface="Times New Roman" panose="02020603050405020304" pitchFamily="18" charset="0"/>
              </a:rPr>
              <a:t>RECOMMENDATION</a:t>
            </a:r>
            <a:endParaRPr lang="en-GH" sz="4000" dirty="0">
              <a:solidFill>
                <a:schemeClr val="bg1"/>
              </a:solidFill>
              <a:latin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a16="http://schemas.microsoft.com/office/drawing/2014/main" id="{083674EE-610E-550A-FD1F-9FD62E40927F}"/>
              </a:ext>
            </a:extLst>
          </p:cNvPr>
          <p:cNvSpPr txBox="1"/>
          <p:nvPr/>
        </p:nvSpPr>
        <p:spPr>
          <a:xfrm>
            <a:off x="3803573" y="40776995"/>
            <a:ext cx="7626096" cy="584775"/>
          </a:xfrm>
          <a:prstGeom prst="rect">
            <a:avLst/>
          </a:prstGeom>
          <a:noFill/>
        </p:spPr>
        <p:txBody>
          <a:bodyPr wrap="square">
            <a:spAutoFit/>
          </a:bodyPr>
          <a:lstStyle/>
          <a:p>
            <a:pPr algn="just">
              <a:spcAft>
                <a:spcPts val="215"/>
              </a:spcAft>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Fig 3. Sample preparation and analysis</a:t>
            </a:r>
          </a:p>
        </p:txBody>
      </p:sp>
      <p:sp>
        <p:nvSpPr>
          <p:cNvPr id="87" name="TextBox 86">
            <a:extLst>
              <a:ext uri="{FF2B5EF4-FFF2-40B4-BE49-F238E27FC236}">
                <a16:creationId xmlns:a16="http://schemas.microsoft.com/office/drawing/2014/main" id="{86E82265-6C29-7BC0-F644-D7061E8E1C3A}"/>
              </a:ext>
            </a:extLst>
          </p:cNvPr>
          <p:cNvSpPr txBox="1"/>
          <p:nvPr/>
        </p:nvSpPr>
        <p:spPr>
          <a:xfrm>
            <a:off x="22300771" y="32188955"/>
            <a:ext cx="7674477" cy="5786199"/>
          </a:xfrm>
          <a:prstGeom prst="rect">
            <a:avLst/>
          </a:prstGeom>
          <a:noFill/>
        </p:spPr>
        <p:txBody>
          <a:bodyPr wrap="square">
            <a:spAutoFit/>
          </a:bodyPr>
          <a:lstStyle/>
          <a:p>
            <a:pPr algn="just"/>
            <a:r>
              <a:rPr lang="en-US" sz="3600" kern="100" dirty="0">
                <a:latin typeface="Times New Roman" panose="02020603050405020304" pitchFamily="18" charset="0"/>
                <a:ea typeface="Calibri" panose="020F0502020204030204" pitchFamily="34" charset="0"/>
                <a:cs typeface="Times New Roman" panose="02020603050405020304" pitchFamily="18" charset="0"/>
              </a:rPr>
              <a:t>The study recommends:</a:t>
            </a:r>
          </a:p>
          <a:p>
            <a:pPr marL="342900" indent="-342900" algn="just">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Frequent monitoring of metal levels in soil, air, and water in the area.</a:t>
            </a:r>
          </a:p>
          <a:p>
            <a:pPr marL="171450" indent="-171450" algn="just">
              <a:buFont typeface="Wingdings" panose="05000000000000000000" pitchFamily="2" charset="2"/>
              <a:buChar char="v"/>
            </a:pP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Industries should adopt cleaner technologies and proper waste disposal to reduce environmental contamination.</a:t>
            </a:r>
          </a:p>
          <a:p>
            <a:pPr marL="171450" indent="-171450" algn="just">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 Authorities must separate residential areas from industrial zones to minimize human exposure to these pollutants.</a:t>
            </a:r>
          </a:p>
          <a:p>
            <a:pPr algn="just"/>
            <a:endParaRPr lang="en-US" sz="2600" dirty="0">
              <a:latin typeface="Times New Roman" panose="02020603050405020304" pitchFamily="18" charset="0"/>
              <a:cs typeface="Times New Roman" panose="02020603050405020304" pitchFamily="18" charset="0"/>
            </a:endParaRPr>
          </a:p>
          <a:p>
            <a:pPr algn="just">
              <a:spcAft>
                <a:spcPts val="215"/>
              </a:spcAft>
            </a:pP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C141124B-39D9-D6A3-C3FF-6776FF5FA3F4}"/>
              </a:ext>
            </a:extLst>
          </p:cNvPr>
          <p:cNvSpPr txBox="1"/>
          <p:nvPr/>
        </p:nvSpPr>
        <p:spPr>
          <a:xfrm>
            <a:off x="3442062" y="2349398"/>
            <a:ext cx="20451810" cy="4496359"/>
          </a:xfrm>
          <a:prstGeom prst="rect">
            <a:avLst/>
          </a:prstGeom>
          <a:noFill/>
        </p:spPr>
        <p:txBody>
          <a:bodyPr wrap="square">
            <a:spAutoFit/>
          </a:bodyPr>
          <a:lstStyle/>
          <a:p>
            <a:pPr marL="0" marR="0" algn="ctr">
              <a:lnSpc>
                <a:spcPct val="150000"/>
              </a:lnSpc>
              <a:spcAft>
                <a:spcPts val="800"/>
              </a:spcAft>
              <a:buNone/>
            </a:pPr>
            <a:r>
              <a:rPr lang="en-US" sz="4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Agnes Oppong</a:t>
            </a:r>
            <a:r>
              <a:rPr lang="en-US" sz="4400" b="1" kern="1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4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Osei Akoto</a:t>
            </a:r>
            <a:r>
              <a:rPr lang="en-US" sz="4400" b="1" kern="1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4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Godfred Darko</a:t>
            </a:r>
            <a:r>
              <a:rPr lang="en-US" sz="4400" b="1" kern="1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4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and Matt Dodd</a:t>
            </a:r>
            <a:r>
              <a:rPr lang="en-US" sz="4400" b="1" kern="1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4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buNone/>
            </a:pPr>
            <a:r>
              <a:rPr lang="en-US" sz="4400" kern="1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Department of Chemistry, Kwame Nkrumah University of Science and Technology, Kumasi, Ghana</a:t>
            </a:r>
            <a:endParaRPr lang="en-US" sz="4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buNone/>
            </a:pPr>
            <a:r>
              <a:rPr lang="en-US"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kern="1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School of Environment and Sustainability, Royal Roads University, Victoria, Canada</a:t>
            </a:r>
            <a:endParaRPr lang="en-US" sz="4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50000"/>
              </a:lnSpc>
              <a:spcAft>
                <a:spcPts val="800"/>
              </a:spcAft>
              <a:buNone/>
            </a:pPr>
            <a:r>
              <a:rPr lang="en-US"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Corresponding author: </a:t>
            </a:r>
            <a:r>
              <a:rPr lang="en-US" sz="4400"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21">
                  <a:extLst>
                    <a:ext uri="{A12FA001-AC4F-418D-AE19-62706E023703}">
                      <ahyp:hlinkClr xmlns:ahyp="http://schemas.microsoft.com/office/drawing/2018/hyperlinkcolor" val="tx"/>
                    </a:ext>
                  </a:extLst>
                </a:hlinkClick>
              </a:rPr>
              <a:t>oppongagnes20@gmail.com</a:t>
            </a:r>
            <a:r>
              <a:rPr lang="en-US"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+233246072821</a:t>
            </a:r>
            <a:endParaRPr lang="en-US" sz="4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FDCBBA82-B1EC-4F03-E5A2-1D9A2728EE9F}"/>
              </a:ext>
            </a:extLst>
          </p:cNvPr>
          <p:cNvSpPr txBox="1"/>
          <p:nvPr/>
        </p:nvSpPr>
        <p:spPr>
          <a:xfrm>
            <a:off x="22300771" y="14624333"/>
            <a:ext cx="7730195" cy="4626908"/>
          </a:xfrm>
          <a:prstGeom prst="rect">
            <a:avLst/>
          </a:prstGeom>
          <a:noFill/>
        </p:spPr>
        <p:txBody>
          <a:bodyPr wrap="square">
            <a:spAutoFit/>
          </a:bodyPr>
          <a:lstStyle/>
          <a:p>
            <a:pPr algn="just">
              <a:spcAft>
                <a:spcPts val="215"/>
              </a:spcAft>
            </a:pPr>
            <a:r>
              <a:rPr lang="en-US" sz="3600" kern="100" dirty="0">
                <a:latin typeface="Times New Roman" panose="02020603050405020304" pitchFamily="18" charset="0"/>
                <a:ea typeface="Calibri" panose="020F0502020204030204" pitchFamily="34" charset="0"/>
                <a:cs typeface="Times New Roman" panose="02020603050405020304" pitchFamily="18" charset="0"/>
              </a:rPr>
              <a:t>PCA indicated that metal pollution was from different sources. PC1 separated sites with high heavy metals (left) from those with high OC &amp; EC (right).</a:t>
            </a:r>
          </a:p>
          <a:p>
            <a:pPr algn="just">
              <a:spcAft>
                <a:spcPts val="215"/>
              </a:spcAft>
            </a:pPr>
            <a:r>
              <a:rPr lang="en-US" sz="3600" kern="100" dirty="0">
                <a:latin typeface="Times New Roman" panose="02020603050405020304" pitchFamily="18" charset="0"/>
                <a:ea typeface="Calibri" panose="020F0502020204030204" pitchFamily="34" charset="0"/>
                <a:cs typeface="Times New Roman" panose="02020603050405020304" pitchFamily="18" charset="0"/>
              </a:rPr>
              <a:t>Two metal groups:</a:t>
            </a:r>
          </a:p>
          <a:p>
            <a:pPr algn="just">
              <a:spcAft>
                <a:spcPts val="215"/>
              </a:spcAft>
            </a:pPr>
            <a:r>
              <a:rPr lang="en-US" sz="3600" kern="100" dirty="0">
                <a:latin typeface="Times New Roman" panose="02020603050405020304" pitchFamily="18" charset="0"/>
                <a:ea typeface="Calibri" panose="020F0502020204030204" pitchFamily="34" charset="0"/>
                <a:cs typeface="Times New Roman" panose="02020603050405020304" pitchFamily="18" charset="0"/>
              </a:rPr>
              <a:t> • Pb–Zn–Cu–As–Mn (upper-left) </a:t>
            </a:r>
          </a:p>
          <a:p>
            <a:pPr algn="just">
              <a:spcAft>
                <a:spcPts val="215"/>
              </a:spcAft>
            </a:pPr>
            <a:r>
              <a:rPr lang="en-US" sz="3600" kern="100" dirty="0">
                <a:latin typeface="Times New Roman" panose="02020603050405020304" pitchFamily="18" charset="0"/>
                <a:ea typeface="Calibri" panose="020F0502020204030204" pitchFamily="34" charset="0"/>
                <a:cs typeface="Times New Roman" panose="02020603050405020304" pitchFamily="18" charset="0"/>
              </a:rPr>
              <a:t>  • Hg–Cd–Ni–Cr (lower-left) </a:t>
            </a:r>
          </a:p>
          <a:p>
            <a:pPr algn="just">
              <a:spcAft>
                <a:spcPts val="215"/>
              </a:spcAft>
            </a:pPr>
            <a:endParaRPr lang="en-GH" sz="36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2" name="object 165">
            <a:extLst>
              <a:ext uri="{FF2B5EF4-FFF2-40B4-BE49-F238E27FC236}">
                <a16:creationId xmlns:a16="http://schemas.microsoft.com/office/drawing/2014/main" id="{026636C8-A67D-6147-03C4-36BE1118BB66}"/>
              </a:ext>
            </a:extLst>
          </p:cNvPr>
          <p:cNvSpPr/>
          <p:nvPr/>
        </p:nvSpPr>
        <p:spPr>
          <a:xfrm>
            <a:off x="22680242" y="7007445"/>
            <a:ext cx="6852381" cy="804630"/>
          </a:xfrm>
          <a:custGeom>
            <a:avLst/>
            <a:gdLst/>
            <a:ahLst/>
            <a:cxnLst/>
            <a:rect l="l" t="t" r="r" b="b"/>
            <a:pathLst>
              <a:path w="5488940" h="403225">
                <a:moveTo>
                  <a:pt x="5488359" y="0"/>
                </a:moveTo>
                <a:lnTo>
                  <a:pt x="0" y="0"/>
                </a:lnTo>
                <a:lnTo>
                  <a:pt x="0" y="402658"/>
                </a:lnTo>
                <a:lnTo>
                  <a:pt x="5488359" y="402658"/>
                </a:lnTo>
                <a:lnTo>
                  <a:pt x="5488359" y="0"/>
                </a:lnTo>
                <a:close/>
              </a:path>
            </a:pathLst>
          </a:custGeom>
          <a:solidFill>
            <a:srgbClr val="5FA400"/>
          </a:solidFill>
        </p:spPr>
        <p:txBody>
          <a:bodyPr wrap="square" lIns="0" tIns="0" rIns="0" bIns="0" rtlCol="0"/>
          <a:lstStyle/>
          <a:p>
            <a:pPr marL="3411" algn="ctr">
              <a:spcBef>
                <a:spcPts val="30"/>
              </a:spcBef>
            </a:pPr>
            <a:r>
              <a:rPr lang="de-DE" sz="3600" b="1" spc="-9" dirty="0">
                <a:solidFill>
                  <a:srgbClr val="FFFFFF"/>
                </a:solidFill>
                <a:latin typeface="Times New Roman"/>
                <a:cs typeface="Times New Roman"/>
              </a:rPr>
              <a:t>RESULTS AND DISCUSSIONS</a:t>
            </a:r>
            <a:endParaRPr lang="de-DE" sz="3600" dirty="0">
              <a:latin typeface="Times New Roman"/>
              <a:cs typeface="Times New Roman"/>
            </a:endParaRPr>
          </a:p>
        </p:txBody>
      </p:sp>
    </p:spTree>
    <p:extLst>
      <p:ext uri="{BB962C8B-B14F-4D97-AF65-F5344CB8AC3E}">
        <p14:creationId xmlns:p14="http://schemas.microsoft.com/office/powerpoint/2010/main" val="40097992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1260</TotalTime>
  <Words>936</Words>
  <Application>Microsoft Office PowerPoint</Application>
  <PresentationFormat>Custom</PresentationFormat>
  <Paragraphs>44</Paragraphs>
  <Slides>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9" baseType="lpstr">
      <vt:lpstr>Aptos</vt:lpstr>
      <vt:lpstr>Aptos Display</vt:lpstr>
      <vt:lpstr>Arial</vt:lpstr>
      <vt:lpstr>Calibri</vt:lpstr>
      <vt:lpstr>Times New Roman</vt:lpstr>
      <vt:lpstr>Wingdings</vt:lpstr>
      <vt:lpstr>Office Theme</vt:lpstr>
      <vt:lpstr>GraphPad Prism Project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agnes oppong</dc:creator>
  <cp:lastModifiedBy>agnes oppong</cp:lastModifiedBy>
  <cp:revision>4</cp:revision>
  <dcterms:created xsi:type="dcterms:W3CDTF">2025-11-07T13:45:19Z</dcterms:created>
  <dcterms:modified xsi:type="dcterms:W3CDTF">2025-11-10T16:26:56Z</dcterms:modified>
</cp:coreProperties>
</file>