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36009263"/>
  <p:notesSz cx="6858000" cy="9144000"/>
  <p:defaultTextStyle>
    <a:defPPr>
      <a:defRPr lang="en-US"/>
    </a:defPPr>
    <a:lvl1pPr marL="0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66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132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99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265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8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98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64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5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70" userDrawn="1">
          <p15:clr>
            <a:srgbClr val="A4A3A4"/>
          </p15:clr>
        </p15:guide>
        <p15:guide id="2" pos="90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Azanu" initials="PA" lastIdx="1" clrIdx="0">
    <p:extLst>
      <p:ext uri="{19B8F6BF-5375-455C-9EA6-DF929625EA0E}">
        <p15:presenceInfo xmlns:p15="http://schemas.microsoft.com/office/powerpoint/2012/main" userId="fa5f746e5f08edc4" providerId="Windows Live"/>
      </p:ext>
    </p:extLst>
  </p:cmAuthor>
  <p:cmAuthor id="2" name="Joben" initials="J" lastIdx="2" clrIdx="1">
    <p:extLst>
      <p:ext uri="{19B8F6BF-5375-455C-9EA6-DF929625EA0E}">
        <p15:presenceInfo xmlns:p15="http://schemas.microsoft.com/office/powerpoint/2012/main" userId="578cb531dd53ec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1FE48"/>
    <a:srgbClr val="FFF2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02" autoAdjust="0"/>
  </p:normalViewPr>
  <p:slideViewPr>
    <p:cSldViewPr snapToGrid="0" snapToObjects="1">
      <p:cViewPr>
        <p:scale>
          <a:sx n="30" d="100"/>
          <a:sy n="30" d="100"/>
        </p:scale>
        <p:origin x="2192" y="528"/>
      </p:cViewPr>
      <p:guideLst>
        <p:guide orient="horz" pos="11270"/>
        <p:guide pos="90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barchart%20for%20consump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Students with inadequate intakes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6208828023905E-2"/>
          <c:y val="0.23411913538448662"/>
          <c:w val="0.84494110619905072"/>
          <c:h val="0.7604193894289248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B6537-2FD6-42AC-B646-F3B4CF51E59F}" type="datetimeFigureOut">
              <a:rPr lang="x-none" smtClean="0"/>
              <a:t>04/11/2025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10DC-2576-40F1-B86E-6CA4BF04F4A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17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B10DC-2576-40F1-B86E-6CA4BF04F4A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29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6214"/>
            <a:ext cx="24483061" cy="7718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43"/>
            <a:ext cx="6480810" cy="307245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442043"/>
            <a:ext cx="18962370" cy="3072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9288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56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13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69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2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8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060409"/>
            <a:ext cx="12726592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8060409"/>
            <a:ext cx="12731591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705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7535275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5206484"/>
            <a:ext cx="17282160" cy="2975768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566" indent="0">
              <a:buNone/>
              <a:defRPr sz="11300"/>
            </a:lvl2pPr>
            <a:lvl3pPr marL="3703132" indent="0">
              <a:buNone/>
              <a:defRPr sz="9700"/>
            </a:lvl3pPr>
            <a:lvl4pPr marL="5554699" indent="0">
              <a:buNone/>
              <a:defRPr sz="8100"/>
            </a:lvl4pPr>
            <a:lvl5pPr marL="7406265" indent="0">
              <a:buNone/>
              <a:defRPr sz="8100"/>
            </a:lvl5pPr>
            <a:lvl6pPr marL="9257831" indent="0">
              <a:buNone/>
              <a:defRPr sz="8100"/>
            </a:lvl6pPr>
            <a:lvl7pPr marL="11109398" indent="0">
              <a:buNone/>
              <a:defRPr sz="8100"/>
            </a:lvl7pPr>
            <a:lvl8pPr marL="12960964" indent="0">
              <a:buNone/>
              <a:defRPr sz="8100"/>
            </a:lvl8pPr>
            <a:lvl9pPr marL="14812531" indent="0">
              <a:buNone/>
              <a:defRPr sz="8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442040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402165"/>
            <a:ext cx="25923240" cy="23764449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566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675" indent="-1388675" algn="l" defTabSz="1851566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796" indent="-1157229" algn="l" defTabSz="1851566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8916" indent="-925784" algn="l" defTabSz="1851566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482" indent="-925784" algn="l" defTabSz="1851566" rtl="0" eaLnBrk="1" latinLnBrk="0" hangingPunct="1">
        <a:spcBef>
          <a:spcPct val="20000"/>
        </a:spcBef>
        <a:buFont typeface="Arial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048" indent="-925784" algn="l" defTabSz="1851566" rtl="0" eaLnBrk="1" latinLnBrk="0" hangingPunct="1">
        <a:spcBef>
          <a:spcPct val="20000"/>
        </a:spcBef>
        <a:buFont typeface="Arial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615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180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6747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8314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566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132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699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265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8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398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964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25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image" Target="../media/image3.emf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71"/>
          <p:cNvSpPr txBox="1">
            <a:spLocks noChangeArrowheads="1"/>
          </p:cNvSpPr>
          <p:nvPr/>
        </p:nvSpPr>
        <p:spPr bwMode="auto">
          <a:xfrm>
            <a:off x="-12700" y="4894345"/>
            <a:ext cx="28816300" cy="736540"/>
          </a:xfrm>
          <a:prstGeom prst="rect">
            <a:avLst/>
          </a:prstGeom>
          <a:solidFill>
            <a:srgbClr val="FFF2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8803600" cy="51141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78" y="946160"/>
            <a:ext cx="2971800" cy="3403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10987" y="424037"/>
            <a:ext cx="24409931" cy="1975200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7498" y="2323261"/>
            <a:ext cx="24488319" cy="1667094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Emmanuel Aduamah</a:t>
            </a:r>
            <a:r>
              <a:rPr lang="en-US" sz="4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Bernard Walter Lawson</a:t>
            </a:r>
            <a:r>
              <a:rPr lang="en-US" sz="4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4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John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Aseidu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Larbi</a:t>
            </a:r>
            <a:r>
              <a:rPr lang="en-US" sz="4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H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729001" y="3859128"/>
            <a:ext cx="2443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Century Gothic"/>
                <a:cs typeface="Century Gothic"/>
              </a:rPr>
              <a:t>Department of Theoretical and Applied Biology, Kwame Nkrumah University of Science and Technology</a:t>
            </a:r>
          </a:p>
          <a:p>
            <a:pPr algn="ctr"/>
            <a:r>
              <a:rPr lang="en-US" sz="3200" b="1" dirty="0">
                <a:solidFill>
                  <a:schemeClr val="bg2"/>
                </a:solidFill>
                <a:latin typeface="Century Gothic"/>
                <a:cs typeface="Century Gothic"/>
              </a:rPr>
              <a:t>*Correspondence: </a:t>
            </a:r>
            <a:r>
              <a:rPr lang="en-GB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Century Gothic"/>
              </a:rPr>
              <a:t>aduamah85@gmail.com</a:t>
            </a:r>
            <a:endParaRPr lang="en-US" sz="32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2700" y="35277745"/>
            <a:ext cx="28816300" cy="9324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9231" y="35277745"/>
            <a:ext cx="5537200" cy="6731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244" y="35104664"/>
            <a:ext cx="1053418" cy="109029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817153" y="6678598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071478" y="6386807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128153" y="5845940"/>
            <a:ext cx="16558" cy="292616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117518" y="5924908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-27312881" y="-2088592"/>
            <a:ext cx="0" cy="418130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471"/>
          <p:cNvSpPr txBox="1">
            <a:spLocks noChangeArrowheads="1"/>
          </p:cNvSpPr>
          <p:nvPr/>
        </p:nvSpPr>
        <p:spPr bwMode="auto">
          <a:xfrm>
            <a:off x="311000" y="5812248"/>
            <a:ext cx="9305374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lvl1pPr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4650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9300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00188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7" name="Text Box 471"/>
          <p:cNvSpPr txBox="1">
            <a:spLocks noChangeArrowheads="1"/>
          </p:cNvSpPr>
          <p:nvPr/>
        </p:nvSpPr>
        <p:spPr bwMode="auto">
          <a:xfrm>
            <a:off x="10052960" y="5846841"/>
            <a:ext cx="8786859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38" name="Text Box 471"/>
          <p:cNvSpPr txBox="1">
            <a:spLocks noChangeArrowheads="1"/>
          </p:cNvSpPr>
          <p:nvPr/>
        </p:nvSpPr>
        <p:spPr bwMode="auto">
          <a:xfrm>
            <a:off x="19155881" y="5605290"/>
            <a:ext cx="9288815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9" name="Text Box 472"/>
          <p:cNvSpPr txBox="1">
            <a:spLocks noChangeArrowheads="1"/>
          </p:cNvSpPr>
          <p:nvPr/>
        </p:nvSpPr>
        <p:spPr bwMode="auto">
          <a:xfrm>
            <a:off x="311000" y="6406835"/>
            <a:ext cx="9244205" cy="737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74995" tIns="374995" rIns="374995" bIns="374995">
            <a:spAutoFit/>
          </a:bodyPr>
          <a:lstStyle>
            <a:lvl1pPr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465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930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0018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573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145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717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89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29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apicomplexan protozoan parasite that infects nearly all warm-blooded </a:t>
            </a:r>
            <a:r>
              <a:rPr lang="en-US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poultry and humans (Shapiro </a:t>
            </a:r>
            <a:r>
              <a:rPr lang="en-GH" sz="29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Transmission occurs via maternal-fetal transmission, ingestion of tissue cysts in raw or undercooked meat</a:t>
            </a:r>
            <a:r>
              <a:rPr lang="en-US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ingestion of oocysts from 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contaminated </a:t>
            </a:r>
            <a:r>
              <a:rPr lang="en-US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food, 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or soil (Mose </a:t>
            </a:r>
            <a:r>
              <a:rPr lang="en-GH" sz="29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2020).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Despite its global </a:t>
            </a:r>
            <a:r>
              <a:rPr lang="en-US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</a:t>
            </a:r>
            <a:r>
              <a:rPr lang="en-GH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epidemiological data on toxoplasmosis in poultry in the Sub-Saharan Africa region remain limited</a:t>
            </a:r>
            <a:r>
              <a:rPr lang="en-GH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(Amissah-Reynolds, 2020)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71"/>
          <p:cNvSpPr txBox="1">
            <a:spLocks noChangeArrowheads="1"/>
          </p:cNvSpPr>
          <p:nvPr/>
        </p:nvSpPr>
        <p:spPr bwMode="auto">
          <a:xfrm>
            <a:off x="74167" y="23798403"/>
            <a:ext cx="9706868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1" name="Text Box 471"/>
          <p:cNvSpPr txBox="1">
            <a:spLocks noChangeArrowheads="1"/>
          </p:cNvSpPr>
          <p:nvPr/>
        </p:nvSpPr>
        <p:spPr bwMode="auto">
          <a:xfrm>
            <a:off x="19169547" y="27018615"/>
            <a:ext cx="9470340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42" name="Text Box 471"/>
          <p:cNvSpPr txBox="1">
            <a:spLocks noChangeArrowheads="1"/>
          </p:cNvSpPr>
          <p:nvPr/>
        </p:nvSpPr>
        <p:spPr bwMode="auto">
          <a:xfrm>
            <a:off x="19117518" y="30531851"/>
            <a:ext cx="9288816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3" name="Text Box 472"/>
          <p:cNvSpPr txBox="1">
            <a:spLocks noChangeArrowheads="1"/>
          </p:cNvSpPr>
          <p:nvPr/>
        </p:nvSpPr>
        <p:spPr bwMode="auto">
          <a:xfrm>
            <a:off x="18986791" y="27506921"/>
            <a:ext cx="9580348" cy="334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74995" tIns="374995" rIns="374995" bIns="374995">
            <a:spAutoFit/>
          </a:bodyPr>
          <a:lstStyle>
            <a:lvl1pPr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465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930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0018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573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145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717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89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seroprevalence of </a:t>
            </a:r>
            <a:r>
              <a:rPr lang="en-GH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among local chickens were observed with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variation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among communities. None of the environmental and management factors,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purpose of chicken rearing, showed a statistically significant association with infection, even though some had weak and borderline associations</a:t>
            </a:r>
            <a:r>
              <a:rPr lang="en-GH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471"/>
          <p:cNvSpPr txBox="1">
            <a:spLocks noChangeArrowheads="1"/>
          </p:cNvSpPr>
          <p:nvPr/>
        </p:nvSpPr>
        <p:spPr bwMode="auto">
          <a:xfrm>
            <a:off x="1" y="14240821"/>
            <a:ext cx="9791430" cy="69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1FCAAD-8EE8-4EC6-8018-89A07F0069F6}"/>
              </a:ext>
            </a:extLst>
          </p:cNvPr>
          <p:cNvSpPr txBox="1"/>
          <p:nvPr/>
        </p:nvSpPr>
        <p:spPr>
          <a:xfrm>
            <a:off x="196950" y="14946333"/>
            <a:ext cx="9634748" cy="988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seroprevalence of </a:t>
            </a:r>
            <a:r>
              <a:rPr lang="en-GH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and associated risk factors among local chickens </a:t>
            </a:r>
            <a:r>
              <a:rPr lang="en-GH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Bosomtwe District of the Ashanti Region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Ghana</a:t>
            </a:r>
            <a:r>
              <a:rPr lang="en-GH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OBJECTIVES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the seroprevalence of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infection in local chickens in the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Bosomtwe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District.</a:t>
            </a:r>
            <a:endParaRPr lang="en-GH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identify risk factors associated with the prevalence of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infection in local chicken populations in the selected communities.</a:t>
            </a:r>
            <a:endParaRPr lang="en-GH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evaluate the level of awareness and knowledge of owners of chickens on the risk of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infection in chicken meat.</a:t>
            </a:r>
            <a:endParaRPr lang="en-GH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66F66F-6954-4661-A6B6-789A2B894D85}"/>
              </a:ext>
            </a:extLst>
          </p:cNvPr>
          <p:cNvSpPr txBox="1"/>
          <p:nvPr/>
        </p:nvSpPr>
        <p:spPr>
          <a:xfrm>
            <a:off x="10042779" y="20971765"/>
            <a:ext cx="8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B54904-6E38-4A7A-BF2C-C4906567B6CF}"/>
              </a:ext>
            </a:extLst>
          </p:cNvPr>
          <p:cNvSpPr txBox="1"/>
          <p:nvPr/>
        </p:nvSpPr>
        <p:spPr>
          <a:xfrm>
            <a:off x="19032848" y="17602200"/>
            <a:ext cx="9144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6E7348-0977-D2C5-3B7F-CD26090EC384}"/>
              </a:ext>
            </a:extLst>
          </p:cNvPr>
          <p:cNvSpPr txBox="1">
            <a:spLocks/>
          </p:cNvSpPr>
          <p:nvPr/>
        </p:nvSpPr>
        <p:spPr bwMode="auto">
          <a:xfrm>
            <a:off x="284163" y="1046163"/>
            <a:ext cx="8229600" cy="409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7FD49-DD61-1354-7028-7DDE5BF3C6F7}"/>
              </a:ext>
            </a:extLst>
          </p:cNvPr>
          <p:cNvSpPr txBox="1"/>
          <p:nvPr/>
        </p:nvSpPr>
        <p:spPr>
          <a:xfrm>
            <a:off x="505428" y="35439903"/>
            <a:ext cx="1031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THEORETICAL AND APPLIED BIOLOGY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AF1E1D-B2EC-7F7F-2D76-DB34335045D6}"/>
              </a:ext>
            </a:extLst>
          </p:cNvPr>
          <p:cNvSpPr txBox="1"/>
          <p:nvPr/>
        </p:nvSpPr>
        <p:spPr>
          <a:xfrm>
            <a:off x="4413170" y="547797"/>
            <a:ext cx="23749541" cy="194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Seroepidemiology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 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in Local Chickens (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Gallus gallus </a:t>
            </a:r>
            <a:r>
              <a:rPr lang="en-US" sz="5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domesticus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in the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Bosomtwe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District of the Ashanti Region, Ghana</a:t>
            </a:r>
            <a:endParaRPr lang="en-GH" sz="5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F26C30C6-B444-441F-84EF-4F03AF7B9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92879"/>
              </p:ext>
            </p:extLst>
          </p:nvPr>
        </p:nvGraphicFramePr>
        <p:xfrm>
          <a:off x="11348291" y="31511850"/>
          <a:ext cx="4973608" cy="248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Subtitle 73">
            <a:extLst>
              <a:ext uri="{FF2B5EF4-FFF2-40B4-BE49-F238E27FC236}">
                <a16:creationId xmlns:a16="http://schemas.microsoft.com/office/drawing/2014/main" id="{2D61EAF0-09EE-F156-62EA-CDE7323FF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11" y="24697376"/>
            <a:ext cx="9322941" cy="10418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endParaRPr lang="en-US" sz="24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76086D-8893-B31C-FCC5-6A74F4690C93}"/>
              </a:ext>
            </a:extLst>
          </p:cNvPr>
          <p:cNvSpPr/>
          <p:nvPr/>
        </p:nvSpPr>
        <p:spPr>
          <a:xfrm rot="10800000" flipV="1">
            <a:off x="74167" y="24796980"/>
            <a:ext cx="3194858" cy="21283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 COLLECTION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Questionnaire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6D5895F-E5F5-9FCC-1366-1FB9DDE6D0C7}"/>
              </a:ext>
            </a:extLst>
          </p:cNvPr>
          <p:cNvCxnSpPr>
            <a:cxnSpLocks/>
          </p:cNvCxnSpPr>
          <p:nvPr/>
        </p:nvCxnSpPr>
        <p:spPr>
          <a:xfrm>
            <a:off x="3008967" y="26164776"/>
            <a:ext cx="805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A71E6CC-2D4C-5B8C-4824-D4BDD559DEEB}"/>
              </a:ext>
            </a:extLst>
          </p:cNvPr>
          <p:cNvSpPr/>
          <p:nvPr/>
        </p:nvSpPr>
        <p:spPr>
          <a:xfrm rot="10800000" flipV="1">
            <a:off x="3814512" y="24766113"/>
            <a:ext cx="2720444" cy="21931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SAMPLE COLLECTION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Blood samples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FD00EBE-8533-3337-429D-F327DF241FDB}"/>
              </a:ext>
            </a:extLst>
          </p:cNvPr>
          <p:cNvCxnSpPr>
            <a:cxnSpLocks/>
          </p:cNvCxnSpPr>
          <p:nvPr/>
        </p:nvCxnSpPr>
        <p:spPr>
          <a:xfrm>
            <a:off x="6599815" y="26242687"/>
            <a:ext cx="798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CFBF259-91AF-C161-AD78-BDD66DF6A0EB}"/>
              </a:ext>
            </a:extLst>
          </p:cNvPr>
          <p:cNvSpPr/>
          <p:nvPr/>
        </p:nvSpPr>
        <p:spPr>
          <a:xfrm rot="10800000" flipV="1">
            <a:off x="7304607" y="24724414"/>
            <a:ext cx="2438400" cy="24055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Centrifugation</a:t>
            </a:r>
          </a:p>
          <a:p>
            <a:pPr algn="ctr"/>
            <a:r>
              <a:rPr lang="en-US" sz="3200" dirty="0"/>
              <a:t>Serum Extraction</a:t>
            </a:r>
          </a:p>
          <a:p>
            <a:pPr algn="ctr"/>
            <a:r>
              <a:rPr lang="en-US" sz="3200" dirty="0"/>
              <a:t>Refrigeration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1FA982D-33C4-8E13-8D4B-A9ACBB828267}"/>
              </a:ext>
            </a:extLst>
          </p:cNvPr>
          <p:cNvSpPr/>
          <p:nvPr/>
        </p:nvSpPr>
        <p:spPr>
          <a:xfrm>
            <a:off x="53257" y="27672433"/>
            <a:ext cx="3397468" cy="18089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LABORATORY ANALYSIS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ELISA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635CC0B-FEE3-3772-D77D-0AEC4D03AB89}"/>
              </a:ext>
            </a:extLst>
          </p:cNvPr>
          <p:cNvCxnSpPr>
            <a:cxnSpLocks/>
          </p:cNvCxnSpPr>
          <p:nvPr/>
        </p:nvCxnSpPr>
        <p:spPr>
          <a:xfrm>
            <a:off x="3450725" y="28235929"/>
            <a:ext cx="878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1B36B1B-AF4F-BE8D-BA13-C1333C8E7974}"/>
              </a:ext>
            </a:extLst>
          </p:cNvPr>
          <p:cNvSpPr/>
          <p:nvPr/>
        </p:nvSpPr>
        <p:spPr>
          <a:xfrm>
            <a:off x="4394479" y="27709741"/>
            <a:ext cx="4119283" cy="1874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 ANALYSIS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Descriptive test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Chi-square</a:t>
            </a:r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945FC503-58CF-ABA3-D278-95425D44B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6213" y="17176234"/>
            <a:ext cx="135672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0ABC846-C61F-487B-4D24-B77107AEC150}"/>
              </a:ext>
            </a:extLst>
          </p:cNvPr>
          <p:cNvCxnSpPr>
            <a:cxnSpLocks/>
            <a:endCxn id="89" idx="0"/>
          </p:cNvCxnSpPr>
          <p:nvPr/>
        </p:nvCxnSpPr>
        <p:spPr>
          <a:xfrm rot="10800000" flipV="1">
            <a:off x="1751991" y="27206549"/>
            <a:ext cx="6397122" cy="4658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AF5295F-1CB4-50B2-E7BC-E50A0C1BE3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582" r="22155" b="13792"/>
          <a:stretch/>
        </p:blipFill>
        <p:spPr>
          <a:xfrm>
            <a:off x="771114" y="29758879"/>
            <a:ext cx="7814921" cy="500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B30875C-C5C0-D859-A958-E48D1A4EAAB0}"/>
              </a:ext>
            </a:extLst>
          </p:cNvPr>
          <p:cNvSpPr txBox="1"/>
          <p:nvPr/>
        </p:nvSpPr>
        <p:spPr>
          <a:xfrm>
            <a:off x="265129" y="34761009"/>
            <a:ext cx="922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H" sz="2800" b="1" dirty="0"/>
              <a:t>Figure 1.  Map of Study Sites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F9C5B78C-8379-322C-016B-1FC0D1D38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7589"/>
              </p:ext>
            </p:extLst>
          </p:nvPr>
        </p:nvGraphicFramePr>
        <p:xfrm>
          <a:off x="10064449" y="12365183"/>
          <a:ext cx="8968398" cy="7004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30865">
                  <a:extLst>
                    <a:ext uri="{9D8B030D-6E8A-4147-A177-3AD203B41FA5}">
                      <a16:colId xmlns:a16="http://schemas.microsoft.com/office/drawing/2014/main" val="1874288326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73730448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1584120936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1834401452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2289241729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746881749"/>
                    </a:ext>
                  </a:extLst>
                </a:gridCol>
                <a:gridCol w="1855190">
                  <a:extLst>
                    <a:ext uri="{9D8B030D-6E8A-4147-A177-3AD203B41FA5}">
                      <a16:colId xmlns:a16="http://schemas.microsoft.com/office/drawing/2014/main" val="2214312819"/>
                    </a:ext>
                  </a:extLst>
                </a:gridCol>
              </a:tblGrid>
              <a:tr h="97280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Towns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Total, N (%)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Test results, N (%)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P- Value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Odds ratio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Confidence Interval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3922933"/>
                  </a:ext>
                </a:extLst>
              </a:tr>
              <a:tr h="1244550"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Negative, N (%)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Positive, N (%)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371909"/>
                  </a:ext>
                </a:extLst>
              </a:tr>
              <a:tr h="858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ADUABEN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87 (24.2)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41 (47.1)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46 (52.9)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0.006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0.428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0.235 – 0.780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037007"/>
                  </a:ext>
                </a:extLst>
              </a:tr>
              <a:tr h="858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ADUNKU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58 (16.1)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5 (8.6)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53 (91.4)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0.007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4.045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1.470 – 11.125</a:t>
                      </a:r>
                      <a:endParaRPr lang="en-GH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584921"/>
                  </a:ext>
                </a:extLst>
              </a:tr>
              <a:tr h="858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BEDAASE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52 (14.4)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32 (61.5)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20 (38.5)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&lt; 0.001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0.238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0.118 – 0.482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857554"/>
                  </a:ext>
                </a:extLst>
              </a:tr>
              <a:tr h="858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NKWANTA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58 (16.1)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29 (50)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29 (50)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0.005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0.382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0.195 – 0.745</a:t>
                      </a:r>
                      <a:endParaRPr lang="en-GH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803684"/>
                  </a:ext>
                </a:extLst>
              </a:tr>
              <a:tr h="1353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OYOKO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105 (29.2)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29 (27.6)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76 (72.4)</a:t>
                      </a:r>
                      <a:endParaRPr lang="en-GH" sz="24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REF</a:t>
                      </a:r>
                      <a:endParaRPr lang="en-GH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REF</a:t>
                      </a:r>
                      <a:endParaRPr lang="en-GH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REF</a:t>
                      </a:r>
                      <a:endParaRPr lang="en-GH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487023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AA87E6B2-0522-DCB1-2BE0-14D1BEAB8B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371" y="6544260"/>
            <a:ext cx="8597451" cy="448208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416297D-2AA9-47BD-FC6B-97944927965B}"/>
              </a:ext>
            </a:extLst>
          </p:cNvPr>
          <p:cNvSpPr txBox="1"/>
          <p:nvPr/>
        </p:nvSpPr>
        <p:spPr>
          <a:xfrm>
            <a:off x="10183544" y="11550518"/>
            <a:ext cx="847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1.  Summary of ELISA results on seroprevalence of Toxoplasma gondii at various study sites</a:t>
            </a:r>
            <a:r>
              <a:rPr lang="en-GH" sz="2400" dirty="0">
                <a:effectLst/>
              </a:rPr>
              <a:t> </a:t>
            </a:r>
            <a:endParaRPr lang="en-GH" sz="2400" dirty="0"/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88B49721-6FA0-A65C-5E70-FF901EC6A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87640"/>
              </p:ext>
            </p:extLst>
          </p:nvPr>
        </p:nvGraphicFramePr>
        <p:xfrm>
          <a:off x="19328932" y="7397116"/>
          <a:ext cx="9400500" cy="19590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4127">
                  <a:extLst>
                    <a:ext uri="{9D8B030D-6E8A-4147-A177-3AD203B41FA5}">
                      <a16:colId xmlns:a16="http://schemas.microsoft.com/office/drawing/2014/main" val="1583745009"/>
                    </a:ext>
                  </a:extLst>
                </a:gridCol>
                <a:gridCol w="1320297">
                  <a:extLst>
                    <a:ext uri="{9D8B030D-6E8A-4147-A177-3AD203B41FA5}">
                      <a16:colId xmlns:a16="http://schemas.microsoft.com/office/drawing/2014/main" val="1391018121"/>
                    </a:ext>
                  </a:extLst>
                </a:gridCol>
                <a:gridCol w="1755214">
                  <a:extLst>
                    <a:ext uri="{9D8B030D-6E8A-4147-A177-3AD203B41FA5}">
                      <a16:colId xmlns:a16="http://schemas.microsoft.com/office/drawing/2014/main" val="2256192194"/>
                    </a:ext>
                  </a:extLst>
                </a:gridCol>
                <a:gridCol w="1668231">
                  <a:extLst>
                    <a:ext uri="{9D8B030D-6E8A-4147-A177-3AD203B41FA5}">
                      <a16:colId xmlns:a16="http://schemas.microsoft.com/office/drawing/2014/main" val="1591709385"/>
                    </a:ext>
                  </a:extLst>
                </a:gridCol>
                <a:gridCol w="1242631">
                  <a:extLst>
                    <a:ext uri="{9D8B030D-6E8A-4147-A177-3AD203B41FA5}">
                      <a16:colId xmlns:a16="http://schemas.microsoft.com/office/drawing/2014/main" val="460821568"/>
                    </a:ext>
                  </a:extLst>
                </a:gridCol>
              </a:tblGrid>
              <a:tr h="42598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Total, N (%)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results, N (%)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990808"/>
                  </a:ext>
                </a:extLst>
              </a:tr>
              <a:tr h="882802"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Negative, N (%)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Positive, N (%)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46503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purpose for rearing birds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024297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Egg production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(5.6)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(60)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(40)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55854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Hobby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(38.1)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(35.8)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(64.2)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91404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Meat production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(39.4)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(40.8)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(59.2)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81654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sell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(16.9)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(27.9)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(72.1)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58772"/>
                  </a:ext>
                </a:extLst>
              </a:tr>
              <a:tr h="8285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Birds sleeping place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0.081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396190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coop/cage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(66.4)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(41.4)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(58.6)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810679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trees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(33.6)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(30.6)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(69.4)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13743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Chicken house cleaning frequency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0.296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11333"/>
                  </a:ext>
                </a:extLst>
              </a:tr>
              <a:tr h="1434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Frequently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(82)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(40.8)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(59.2)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65494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Occasionally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(15.9)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(47.4)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(52.6)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378050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Rarely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(2.1)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(20)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(80)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23165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Disinfection frequency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0.685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999139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Frequently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(8.8)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(42.9)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(57.1)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28757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Occasionally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(18.4)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(36.4)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(63.6)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54929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Rarely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(72.8)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(42.5)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(57.5)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34661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Separate house for injured birds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0.148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828296"/>
                  </a:ext>
                </a:extLst>
              </a:tr>
              <a:tr h="977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(12.2)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(47.7)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(52.3)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216761"/>
                  </a:ext>
                </a:extLst>
              </a:tr>
              <a:tr h="882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(87.8)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(36.4)</a:t>
                      </a:r>
                      <a:endParaRPr lang="en-GH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(63.6)</a:t>
                      </a:r>
                      <a:endParaRPr lang="en-GH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44721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77B199C7-F80D-A8F7-7B23-2EEA4612E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49423"/>
              </p:ext>
            </p:extLst>
          </p:nvPr>
        </p:nvGraphicFramePr>
        <p:xfrm>
          <a:off x="10282560" y="21149057"/>
          <a:ext cx="8576886" cy="14043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4583">
                  <a:extLst>
                    <a:ext uri="{9D8B030D-6E8A-4147-A177-3AD203B41FA5}">
                      <a16:colId xmlns:a16="http://schemas.microsoft.com/office/drawing/2014/main" val="449188908"/>
                    </a:ext>
                  </a:extLst>
                </a:gridCol>
                <a:gridCol w="1479147">
                  <a:extLst>
                    <a:ext uri="{9D8B030D-6E8A-4147-A177-3AD203B41FA5}">
                      <a16:colId xmlns:a16="http://schemas.microsoft.com/office/drawing/2014/main" val="3614829411"/>
                    </a:ext>
                  </a:extLst>
                </a:gridCol>
                <a:gridCol w="1454766">
                  <a:extLst>
                    <a:ext uri="{9D8B030D-6E8A-4147-A177-3AD203B41FA5}">
                      <a16:colId xmlns:a16="http://schemas.microsoft.com/office/drawing/2014/main" val="705600894"/>
                    </a:ext>
                  </a:extLst>
                </a:gridCol>
                <a:gridCol w="1454766">
                  <a:extLst>
                    <a:ext uri="{9D8B030D-6E8A-4147-A177-3AD203B41FA5}">
                      <a16:colId xmlns:a16="http://schemas.microsoft.com/office/drawing/2014/main" val="2781972488"/>
                    </a:ext>
                  </a:extLst>
                </a:gridCol>
                <a:gridCol w="1083624">
                  <a:extLst>
                    <a:ext uri="{9D8B030D-6E8A-4147-A177-3AD203B41FA5}">
                      <a16:colId xmlns:a16="http://schemas.microsoft.com/office/drawing/2014/main" val="3366680243"/>
                    </a:ext>
                  </a:extLst>
                </a:gridCol>
              </a:tblGrid>
              <a:tr h="46077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Variables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Total, N (%)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Test results, N (%)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P-value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519336"/>
                  </a:ext>
                </a:extLst>
              </a:tr>
              <a:tr h="942944"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Negative, N (%)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Positive, N (%)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24108"/>
                  </a:ext>
                </a:extLst>
              </a:tr>
              <a:tr h="15324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Presence of a cat at home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No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en-GH" sz="2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203 (56.4)</a:t>
                      </a:r>
                      <a:endParaRPr lang="en-GH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80 (39.4)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123 (60.6)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0.541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410783"/>
                  </a:ext>
                </a:extLst>
              </a:tr>
              <a:tr h="1096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Yes </a:t>
                      </a:r>
                      <a:endParaRPr lang="en-GH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157 (43.6)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56 (35.7)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101 (64.3)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87744"/>
                  </a:ext>
                </a:extLst>
              </a:tr>
              <a:tr h="1425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Cat roaming in the same area as chickens</a:t>
                      </a:r>
                      <a:endParaRPr lang="en-GH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en-GH" sz="2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en-GH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0.053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272407"/>
                  </a:ext>
                </a:extLst>
              </a:tr>
              <a:tr h="460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No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12 (7.6)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2 (16.7)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10 (83.3)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91903"/>
                  </a:ext>
                </a:extLst>
              </a:tr>
              <a:tr h="9429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Yes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145 (92.4)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54 (37.2)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91 (62.8)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65509"/>
                  </a:ext>
                </a:extLst>
              </a:tr>
              <a:tr h="1907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Access to areas where cats might have urinated/defaecated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0.452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368222"/>
                  </a:ext>
                </a:extLst>
              </a:tr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No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4 (2.5)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0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4 (100)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04878"/>
                  </a:ext>
                </a:extLst>
              </a:tr>
              <a:tr h="9429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Yes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153 (97.5)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56 (36.6)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97 (63.4)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05339"/>
                  </a:ext>
                </a:extLst>
              </a:tr>
              <a:tr h="1907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Free-range chickens feeding on contaminated soil/vegetation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0.898</a:t>
                      </a:r>
                      <a:endParaRPr lang="en-GH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4467"/>
                  </a:ext>
                </a:extLst>
              </a:tr>
              <a:tr h="9429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No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210 (58.3)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80 (38.1)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130 (61.9)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90177"/>
                  </a:ext>
                </a:extLst>
              </a:tr>
              <a:tr h="9429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Yes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150 (41.7)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</a:rPr>
                        <a:t>56 (37.3)</a:t>
                      </a:r>
                      <a:endParaRPr lang="en-GH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</a:rPr>
                        <a:t>94 (62.7)</a:t>
                      </a:r>
                      <a:endParaRPr lang="en-GH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50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854941-26B7-A092-9A50-1B78FA727413}"/>
              </a:ext>
            </a:extLst>
          </p:cNvPr>
          <p:cNvSpPr txBox="1"/>
          <p:nvPr/>
        </p:nvSpPr>
        <p:spPr>
          <a:xfrm>
            <a:off x="10107596" y="19991380"/>
            <a:ext cx="892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H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factors associated with the prevalence of </a:t>
            </a:r>
            <a:r>
              <a:rPr lang="en-GH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GH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infection in local chicken populations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63E91-499B-BC78-A6DA-7E59C557B0E1}"/>
              </a:ext>
            </a:extLst>
          </p:cNvPr>
          <p:cNvSpPr txBox="1"/>
          <p:nvPr/>
        </p:nvSpPr>
        <p:spPr>
          <a:xfrm>
            <a:off x="19499828" y="6272827"/>
            <a:ext cx="943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3. Housing conditions and its associated seropositivity in chickens</a:t>
            </a:r>
            <a:endParaRPr lang="en-GH" sz="2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0B0B9-1814-421F-2840-74D00C4F5886}"/>
              </a:ext>
            </a:extLst>
          </p:cNvPr>
          <p:cNvSpPr txBox="1"/>
          <p:nvPr/>
        </p:nvSpPr>
        <p:spPr>
          <a:xfrm>
            <a:off x="19269112" y="31179827"/>
            <a:ext cx="931095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Amissah-Reynolds, P. K. (2020). Toxoplasmosis in Humans and Animals in Ghana (1962–2020): A Review.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Journal of Tropical Disease &amp; Health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(14), 20-31</a:t>
            </a:r>
            <a:r>
              <a:rPr lang="en-GH" sz="2200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M.,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Kagira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M., Kamau, D. M.,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W.,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Ngotho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Karanja, S. M. (2020). A review on the present advances on studies of toxoplasmosis in eastern Africa.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BioMed Research International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2020(1), 7135268. https://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/10.1155/2020/7135268</a:t>
            </a:r>
            <a:endParaRPr lang="en-GH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Shapiro, K., Bahia-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oliveira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Dixon, B.,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Dumètre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Wit, L. A. De,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Vanwormer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&amp; 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Villena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(2019). Food and waterborne parasitology environmental transmission of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Toxoplasma gondii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oocysts in water, soil and food.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and Waterborne Parasitology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15, e00049. https://</a:t>
            </a:r>
            <a:r>
              <a:rPr lang="en-US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/10.1016/j.fawpar.2019.e00049</a:t>
            </a:r>
            <a:endParaRPr lang="en-GH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sz="2200" dirty="0"/>
          </a:p>
        </p:txBody>
      </p:sp>
    </p:spTree>
    <p:extLst>
      <p:ext uri="{BB962C8B-B14F-4D97-AF65-F5344CB8AC3E}">
        <p14:creationId xmlns:p14="http://schemas.microsoft.com/office/powerpoint/2010/main" val="263742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5999</TotalTime>
  <Words>1106</Words>
  <Application>Microsoft Macintosh PowerPoint</Application>
  <PresentationFormat>Custom</PresentationFormat>
  <Paragraphs>272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Century Gothic</vt:lpstr>
      <vt:lpstr>Times New Roman</vt:lpstr>
      <vt:lpstr>Office Theme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Emmanuel Aduamah</cp:lastModifiedBy>
  <cp:revision>196</cp:revision>
  <dcterms:created xsi:type="dcterms:W3CDTF">2016-11-11T16:31:07Z</dcterms:created>
  <dcterms:modified xsi:type="dcterms:W3CDTF">2025-11-04T12:25:58Z</dcterms:modified>
</cp:coreProperties>
</file>