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0275213" cy="4280376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5" d="100"/>
          <a:sy n="25" d="100"/>
        </p:scale>
        <p:origin x="1032" y="-3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atin typeface="Arial" panose="020B0604020202020204" pitchFamily="34" charset="0"/>
                <a:cs typeface="Arial" panose="020B0604020202020204" pitchFamily="34" charset="0"/>
              </a:rPr>
              <a:t>LCR OF GW IN ADULTS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'LCR adult'!$Q$3</c:f>
              <c:strCache>
                <c:ptCount val="1"/>
                <c:pt idx="0">
                  <c:v>GW</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442-4A48-9D30-66CF1E15821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442-4A48-9D30-66CF1E15821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'LCR adult'!$R$2:$S$2</c:f>
              <c:strCache>
                <c:ptCount val="2"/>
                <c:pt idx="0">
                  <c:v>&gt;0.0001- Unacceptable</c:v>
                </c:pt>
                <c:pt idx="1">
                  <c:v>0.0001-0.000001-Acceptable</c:v>
                </c:pt>
              </c:strCache>
            </c:strRef>
          </c:cat>
          <c:val>
            <c:numRef>
              <c:f>'LCR adult'!$R$3:$S$3</c:f>
              <c:numCache>
                <c:formatCode>General</c:formatCode>
                <c:ptCount val="2"/>
                <c:pt idx="0">
                  <c:v>48</c:v>
                </c:pt>
                <c:pt idx="1">
                  <c:v>12</c:v>
                </c:pt>
              </c:numCache>
            </c:numRef>
          </c:val>
          <c:extLst>
            <c:ext xmlns:c16="http://schemas.microsoft.com/office/drawing/2014/chart" uri="{C3380CC4-5D6E-409C-BE32-E72D297353CC}">
              <c16:uniqueId val="{00000004-F442-4A48-9D30-66CF1E158217}"/>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5305118110236218"/>
          <c:y val="0.81302019539224268"/>
          <c:w val="0.43305993000874887"/>
          <c:h val="0.1472134733158355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atin typeface="Arial" panose="020B0604020202020204" pitchFamily="34" charset="0"/>
                <a:cs typeface="Arial" panose="020B0604020202020204" pitchFamily="34" charset="0"/>
              </a:rPr>
              <a:t>LCR OF SW IN ADULTS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'LCR adult'!$Q$10</c:f>
              <c:strCache>
                <c:ptCount val="1"/>
                <c:pt idx="0">
                  <c:v>SW</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120-417E-85B2-9AE65002327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120-417E-85B2-9AE65002327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'LCR adult'!$R$9:$S$9</c:f>
              <c:strCache>
                <c:ptCount val="2"/>
                <c:pt idx="0">
                  <c:v>&gt;0.0001- Unacceptable</c:v>
                </c:pt>
                <c:pt idx="1">
                  <c:v>0.0001-0.000001-Acceptable</c:v>
                </c:pt>
              </c:strCache>
            </c:strRef>
          </c:cat>
          <c:val>
            <c:numRef>
              <c:f>'LCR adult'!$R$10:$S$10</c:f>
              <c:numCache>
                <c:formatCode>General</c:formatCode>
                <c:ptCount val="2"/>
                <c:pt idx="0">
                  <c:v>13</c:v>
                </c:pt>
                <c:pt idx="1">
                  <c:v>5</c:v>
                </c:pt>
              </c:numCache>
            </c:numRef>
          </c:val>
          <c:extLst>
            <c:ext xmlns:c16="http://schemas.microsoft.com/office/drawing/2014/chart" uri="{C3380CC4-5D6E-409C-BE32-E72D297353CC}">
              <c16:uniqueId val="{00000004-5120-417E-85B2-9AE650023279}"/>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8405462736569969"/>
          <c:y val="0.79415718868474772"/>
          <c:w val="0.41130506579795301"/>
          <c:h val="0.1613779790952876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atin typeface="Arial" panose="020B0604020202020204" pitchFamily="34" charset="0"/>
                <a:cs typeface="Arial" panose="020B0604020202020204" pitchFamily="34" charset="0"/>
              </a:rPr>
              <a:t>LCR OF GW IN CHILDREN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'LCR chil'!$R$4</c:f>
              <c:strCache>
                <c:ptCount val="1"/>
                <c:pt idx="0">
                  <c:v>GW</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A75-483C-8F4F-9EF4BCD6FD7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A75-483C-8F4F-9EF4BCD6FD7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'LCR chil'!$S$3:$T$3</c:f>
              <c:strCache>
                <c:ptCount val="2"/>
                <c:pt idx="0">
                  <c:v>&gt;0.0001- Unacceptable</c:v>
                </c:pt>
                <c:pt idx="1">
                  <c:v>0.0001-0.000001-Acceptable</c:v>
                </c:pt>
              </c:strCache>
            </c:strRef>
          </c:cat>
          <c:val>
            <c:numRef>
              <c:f>'LCR chil'!$S$4:$T$4</c:f>
              <c:numCache>
                <c:formatCode>General</c:formatCode>
                <c:ptCount val="2"/>
                <c:pt idx="0">
                  <c:v>52</c:v>
                </c:pt>
                <c:pt idx="1">
                  <c:v>9</c:v>
                </c:pt>
              </c:numCache>
            </c:numRef>
          </c:val>
          <c:extLst>
            <c:ext xmlns:c16="http://schemas.microsoft.com/office/drawing/2014/chart" uri="{C3380CC4-5D6E-409C-BE32-E72D297353CC}">
              <c16:uniqueId val="{00000004-AA75-483C-8F4F-9EF4BCD6FD78}"/>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195844009816134"/>
          <c:y val="0.82221050186917988"/>
          <c:w val="0.47799367810422433"/>
          <c:h val="0.158571371421852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atin typeface="Arial" panose="020B0604020202020204" pitchFamily="34" charset="0"/>
                <a:cs typeface="Arial" panose="020B0604020202020204" pitchFamily="34" charset="0"/>
              </a:rPr>
              <a:t>LCR OF SW IN CHILDREN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'LCR chil'!$R$10</c:f>
              <c:strCache>
                <c:ptCount val="1"/>
                <c:pt idx="0">
                  <c:v>SW</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4A4-4B73-AD9E-104218CF87D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4A4-4B73-AD9E-104218CF87D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'LCR chil'!$S$9:$T$9</c:f>
              <c:strCache>
                <c:ptCount val="2"/>
                <c:pt idx="0">
                  <c:v>&gt;0.0001- Unacceptable</c:v>
                </c:pt>
                <c:pt idx="1">
                  <c:v>0.0001-0.000001-Acceptable</c:v>
                </c:pt>
              </c:strCache>
            </c:strRef>
          </c:cat>
          <c:val>
            <c:numRef>
              <c:f>'LCR chil'!$S$10:$T$10</c:f>
              <c:numCache>
                <c:formatCode>General</c:formatCode>
                <c:ptCount val="2"/>
                <c:pt idx="0">
                  <c:v>13</c:v>
                </c:pt>
                <c:pt idx="1">
                  <c:v>4</c:v>
                </c:pt>
              </c:numCache>
            </c:numRef>
          </c:val>
          <c:extLst>
            <c:ext xmlns:c16="http://schemas.microsoft.com/office/drawing/2014/chart" uri="{C3380CC4-5D6E-409C-BE32-E72D297353CC}">
              <c16:uniqueId val="{00000004-A4A4-4B73-AD9E-104218CF87D5}"/>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1089510911762159"/>
          <c:y val="0.80335290409472582"/>
          <c:w val="0.48661669396871216"/>
          <c:h val="0.1844758312997608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7BBCC4-9E0C-4487-9367-A05203FBBE5F}"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23052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BBCC4-9E0C-4487-9367-A05203FBBE5F}"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267683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BBCC4-9E0C-4487-9367-A05203FBBE5F}"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146092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BBCC4-9E0C-4487-9367-A05203FBBE5F}"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22550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BBCC4-9E0C-4487-9367-A05203FBBE5F}"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249052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7BBCC4-9E0C-4487-9367-A05203FBBE5F}"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303818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7BBCC4-9E0C-4487-9367-A05203FBBE5F}" type="datetimeFigureOut">
              <a:rPr lang="en-GB" smtClean="0"/>
              <a:t>06/11/2025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375405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7BBCC4-9E0C-4487-9367-A05203FBBE5F}" type="datetimeFigureOut">
              <a:rPr lang="en-GB" smtClean="0"/>
              <a:t>06/11/2025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295595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BBCC4-9E0C-4487-9367-A05203FBBE5F}" type="datetimeFigureOut">
              <a:rPr lang="en-GB" smtClean="0"/>
              <a:t>06/11/2025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299619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2F7BBCC4-9E0C-4487-9367-A05203FBBE5F}"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388431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2F7BBCC4-9E0C-4487-9367-A05203FBBE5F}"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2C7F7-8E7A-4B5C-85B9-FFFC5D7809C5}" type="slidenum">
              <a:rPr lang="en-GB" smtClean="0"/>
              <a:t>‹#›</a:t>
            </a:fld>
            <a:endParaRPr lang="en-GB"/>
          </a:p>
        </p:txBody>
      </p:sp>
    </p:spTree>
    <p:extLst>
      <p:ext uri="{BB962C8B-B14F-4D97-AF65-F5344CB8AC3E}">
        <p14:creationId xmlns:p14="http://schemas.microsoft.com/office/powerpoint/2010/main" val="247633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F7BBCC4-9E0C-4487-9367-A05203FBBE5F}" type="datetimeFigureOut">
              <a:rPr lang="en-GB" smtClean="0"/>
              <a:t>06/11/2025</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A682C7F7-8E7A-4B5C-85B9-FFFC5D7809C5}" type="slidenum">
              <a:rPr lang="en-GB" smtClean="0"/>
              <a:t>‹#›</a:t>
            </a:fld>
            <a:endParaRPr lang="en-GB"/>
          </a:p>
        </p:txBody>
      </p:sp>
    </p:spTree>
    <p:extLst>
      <p:ext uri="{BB962C8B-B14F-4D97-AF65-F5344CB8AC3E}">
        <p14:creationId xmlns:p14="http://schemas.microsoft.com/office/powerpoint/2010/main" val="5830265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png"/><Relationship Id="rId10" Type="http://schemas.openxmlformats.org/officeDocument/2006/relationships/chart" Target="../charts/chart2.xml"/><Relationship Id="rId4" Type="http://schemas.openxmlformats.org/officeDocument/2006/relationships/image" Target="../media/image3.jpeg"/><Relationship Id="rId9" Type="http://schemas.openxmlformats.org/officeDocument/2006/relationships/chart" Target="../charts/chart1.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41041B1-F1EC-49C9-AC6B-5480EF3DDB6E}"/>
              </a:ext>
            </a:extLst>
          </p:cNvPr>
          <p:cNvSpPr/>
          <p:nvPr/>
        </p:nvSpPr>
        <p:spPr>
          <a:xfrm>
            <a:off x="-1" y="3"/>
            <a:ext cx="30275213" cy="5645576"/>
          </a:xfrm>
          <a:prstGeom prst="rect">
            <a:avLst/>
          </a:prstGeom>
          <a:solidFill>
            <a:srgbClr val="007E39"/>
          </a:solidFill>
          <a:ln cap="flat">
            <a:noFill/>
            <a:prstDash val="solid"/>
          </a:ln>
        </p:spPr>
        <p:txBody>
          <a:bodyPr vert="horz" wrap="square" lIns="135900" tIns="67950" rIns="135900" bIns="67950" anchor="ctr" anchorCtr="1" compatLnSpc="1">
            <a:noAutofit/>
          </a:bodyPr>
          <a:lstStyle/>
          <a:p>
            <a:pPr algn="ctr" defTabSz="679519">
              <a:defRPr sz="1800" b="0" i="0" u="none" strike="noStrike" kern="0" cap="none" spc="0" baseline="0">
                <a:solidFill>
                  <a:srgbClr val="000000"/>
                </a:solidFill>
                <a:uFillTx/>
              </a:defRPr>
            </a:pPr>
            <a:endParaRPr lang="en-GB" sz="2676" dirty="0">
              <a:solidFill>
                <a:srgbClr val="FFFFFF"/>
              </a:solidFill>
              <a:latin typeface="Calibri"/>
            </a:endParaRPr>
          </a:p>
        </p:txBody>
      </p:sp>
      <p:sp>
        <p:nvSpPr>
          <p:cNvPr id="21" name="TextBox 17">
            <a:extLst>
              <a:ext uri="{FF2B5EF4-FFF2-40B4-BE49-F238E27FC236}">
                <a16:creationId xmlns:a16="http://schemas.microsoft.com/office/drawing/2014/main" id="{29465524-D9C2-4D70-B85A-18007BC9683E}"/>
              </a:ext>
            </a:extLst>
          </p:cNvPr>
          <p:cNvSpPr txBox="1"/>
          <p:nvPr/>
        </p:nvSpPr>
        <p:spPr>
          <a:xfrm>
            <a:off x="3448843" y="5679726"/>
            <a:ext cx="7313649" cy="1060557"/>
          </a:xfrm>
          <a:prstGeom prst="rect">
            <a:avLst/>
          </a:prstGeom>
          <a:noFill/>
          <a:ln cap="flat">
            <a:noFill/>
          </a:ln>
        </p:spPr>
        <p:txBody>
          <a:bodyPr vert="horz" wrap="square" lIns="135900" tIns="67950" rIns="135900" bIns="67950" anchor="t" anchorCtr="0" compatLnSpc="1">
            <a:spAutoFit/>
          </a:bodyPr>
          <a:lstStyle/>
          <a:p>
            <a:pPr algn="ctr" defTabSz="679519">
              <a:defRPr sz="1800" b="0" i="0" u="none" strike="noStrike" kern="0" cap="none" spc="0" baseline="0">
                <a:solidFill>
                  <a:srgbClr val="000000"/>
                </a:solidFill>
                <a:uFillTx/>
              </a:defRPr>
            </a:pPr>
            <a:r>
              <a:rPr lang="en-GB" sz="6000" b="1" dirty="0">
                <a:solidFill>
                  <a:schemeClr val="tx1">
                    <a:lumMod val="95000"/>
                    <a:lumOff val="5000"/>
                  </a:schemeClr>
                </a:solidFill>
                <a:latin typeface="Arial" panose="020B0604020202020204" pitchFamily="34" charset="0"/>
                <a:cs typeface="Arial" panose="020B0604020202020204" pitchFamily="34" charset="0"/>
              </a:rPr>
              <a:t>	</a:t>
            </a:r>
            <a:r>
              <a:rPr lang="en-GB" sz="3600" b="1" dirty="0">
                <a:solidFill>
                  <a:schemeClr val="tx1">
                    <a:lumMod val="95000"/>
                    <a:lumOff val="5000"/>
                  </a:schemeClr>
                </a:solidFill>
                <a:latin typeface="Arial" panose="020B0604020202020204" pitchFamily="34" charset="0"/>
                <a:cs typeface="Arial" panose="020B0604020202020204" pitchFamily="34" charset="0"/>
              </a:rPr>
              <a:t>1.0 INTRODUCTION </a:t>
            </a:r>
          </a:p>
        </p:txBody>
      </p:sp>
      <p:sp>
        <p:nvSpPr>
          <p:cNvPr id="38" name="Text Box 186">
            <a:extLst>
              <a:ext uri="{FF2B5EF4-FFF2-40B4-BE49-F238E27FC236}">
                <a16:creationId xmlns:a16="http://schemas.microsoft.com/office/drawing/2014/main" id="{910A68AA-C519-4B53-BA89-0481E6329972}"/>
              </a:ext>
            </a:extLst>
          </p:cNvPr>
          <p:cNvSpPr txBox="1"/>
          <p:nvPr/>
        </p:nvSpPr>
        <p:spPr>
          <a:xfrm>
            <a:off x="223805" y="353942"/>
            <a:ext cx="28902008" cy="1972859"/>
          </a:xfrm>
          <a:prstGeom prst="rect">
            <a:avLst/>
          </a:prstGeom>
          <a:noFill/>
          <a:ln cap="flat">
            <a:noFill/>
          </a:ln>
        </p:spPr>
        <p:txBody>
          <a:bodyPr vert="horz" wrap="square" lIns="838854" tIns="1152984" rIns="838854" bIns="838854" anchor="ctr" anchorCtr="1" compatLnSpc="1">
            <a:noAutofit/>
          </a:bodyPr>
          <a:lstStyle/>
          <a:p>
            <a:pPr algn="ctr" defTabSz="8052297">
              <a:defRPr sz="1800" b="0" i="0" u="none" strike="noStrike" kern="0" cap="none" spc="0" baseline="0">
                <a:solidFill>
                  <a:srgbClr val="000000"/>
                </a:solidFill>
                <a:uFillTx/>
              </a:defRPr>
            </a:pPr>
            <a:r>
              <a:rPr lang="en-GB" sz="7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Effect of Rapid Urbanisation on Water Quality in the Keta Wetland: Insights from Heavy Metal Analysis</a:t>
            </a:r>
            <a:endParaRPr lang="en-US" sz="7200" dirty="0">
              <a:solidFill>
                <a:schemeClr val="bg1"/>
              </a:solidFill>
              <a:latin typeface="Arial" panose="020B0604020202020204" pitchFamily="34" charset="0"/>
              <a:cs typeface="Arial" panose="020B0604020202020204" pitchFamily="34" charset="0"/>
            </a:endParaRPr>
          </a:p>
        </p:txBody>
      </p:sp>
      <p:sp>
        <p:nvSpPr>
          <p:cNvPr id="39" name="Text Box 187">
            <a:extLst>
              <a:ext uri="{FF2B5EF4-FFF2-40B4-BE49-F238E27FC236}">
                <a16:creationId xmlns:a16="http://schemas.microsoft.com/office/drawing/2014/main" id="{24FB1F60-AAB7-4C16-B0BF-5414F15F727D}"/>
              </a:ext>
            </a:extLst>
          </p:cNvPr>
          <p:cNvSpPr txBox="1"/>
          <p:nvPr/>
        </p:nvSpPr>
        <p:spPr>
          <a:xfrm>
            <a:off x="0" y="2905729"/>
            <a:ext cx="24836137" cy="3025894"/>
          </a:xfrm>
          <a:prstGeom prst="rect">
            <a:avLst/>
          </a:prstGeom>
          <a:noFill/>
          <a:ln cap="flat">
            <a:noFill/>
          </a:ln>
        </p:spPr>
        <p:txBody>
          <a:bodyPr vert="horz" wrap="square" lIns="838854" tIns="838854" rIns="838854" bIns="838854" anchor="ctr" anchorCtr="1" compatLnSpc="1">
            <a:noAutofit/>
          </a:bodyPr>
          <a:lstStyle/>
          <a:p>
            <a:pPr algn="ctr" defTabSz="8052297">
              <a:defRPr sz="1800" b="0" i="0" u="none" strike="noStrike" kern="0" cap="none" spc="0" baseline="0">
                <a:solidFill>
                  <a:srgbClr val="000000"/>
                </a:solidFill>
                <a:uFillTx/>
              </a:defRPr>
            </a:pPr>
            <a:r>
              <a:rPr lang="en-US" sz="3200" dirty="0">
                <a:solidFill>
                  <a:srgbClr val="FFFFFF"/>
                </a:solidFill>
                <a:latin typeface="Arial" panose="020B0604020202020204" pitchFamily="34" charset="0"/>
                <a:cs typeface="Arial" panose="020B0604020202020204" pitchFamily="34" charset="0"/>
              </a:rPr>
              <a:t>Abigail Adjei</a:t>
            </a:r>
            <a:r>
              <a:rPr lang="en-US" sz="3200" baseline="30000" dirty="0">
                <a:solidFill>
                  <a:srgbClr val="FFFFFF"/>
                </a:solidFill>
                <a:latin typeface="Arial" panose="020B0604020202020204" pitchFamily="34" charset="0"/>
                <a:cs typeface="Arial" panose="020B0604020202020204" pitchFamily="34" charset="0"/>
              </a:rPr>
              <a:t>1*</a:t>
            </a:r>
            <a:r>
              <a:rPr lang="en-US" sz="3200" dirty="0">
                <a:solidFill>
                  <a:srgbClr val="FFFFFF"/>
                </a:solidFill>
                <a:latin typeface="Arial" panose="020B0604020202020204" pitchFamily="34" charset="0"/>
                <a:cs typeface="Arial" panose="020B0604020202020204" pitchFamily="34" charset="0"/>
              </a:rPr>
              <a:t>,</a:t>
            </a:r>
            <a:r>
              <a:rPr lang="en-GB" sz="3200" dirty="0">
                <a:solidFill>
                  <a:srgbClr val="FFFFFF"/>
                </a:solidFill>
                <a:latin typeface="Arial" panose="020B0604020202020204" pitchFamily="34" charset="0"/>
                <a:cs typeface="Arial" panose="020B0604020202020204" pitchFamily="34" charset="0"/>
              </a:rPr>
              <a:t>Charles </a:t>
            </a:r>
            <a:r>
              <a:rPr lang="en-GB" sz="3200" dirty="0" err="1">
                <a:solidFill>
                  <a:srgbClr val="FFFFFF"/>
                </a:solidFill>
                <a:latin typeface="Arial" panose="020B0604020202020204" pitchFamily="34" charset="0"/>
                <a:cs typeface="Arial" panose="020B0604020202020204" pitchFamily="34" charset="0"/>
              </a:rPr>
              <a:t>Gyamfi</a:t>
            </a:r>
            <a:r>
              <a:rPr lang="en-US" sz="3200" baseline="30000" dirty="0">
                <a:solidFill>
                  <a:srgbClr val="FFFFFF"/>
                </a:solidFill>
                <a:latin typeface="Arial" panose="020B0604020202020204" pitchFamily="34" charset="0"/>
                <a:cs typeface="Arial" panose="020B0604020202020204" pitchFamily="34" charset="0"/>
              </a:rPr>
              <a:t>1</a:t>
            </a:r>
            <a:r>
              <a:rPr lang="en-US" sz="3200" dirty="0">
                <a:solidFill>
                  <a:srgbClr val="FFFFFF"/>
                </a:solidFill>
                <a:latin typeface="Arial" panose="020B0604020202020204" pitchFamily="34" charset="0"/>
                <a:cs typeface="Arial" panose="020B0604020202020204" pitchFamily="34" charset="0"/>
              </a:rPr>
              <a:t>, Courage D, Egbi</a:t>
            </a:r>
            <a:r>
              <a:rPr lang="en-US" sz="3200" baseline="30000" dirty="0">
                <a:solidFill>
                  <a:srgbClr val="FFFFFF"/>
                </a:solidFill>
                <a:latin typeface="Arial" panose="020B0604020202020204" pitchFamily="34" charset="0"/>
                <a:cs typeface="Arial" panose="020B0604020202020204" pitchFamily="34" charset="0"/>
              </a:rPr>
              <a:t>2 </a:t>
            </a:r>
            <a:r>
              <a:rPr lang="en-US" sz="3200" dirty="0">
                <a:solidFill>
                  <a:srgbClr val="FFFFFF"/>
                </a:solidFill>
                <a:latin typeface="Arial" panose="020B0604020202020204" pitchFamily="34" charset="0"/>
                <a:cs typeface="Arial" panose="020B0604020202020204" pitchFamily="34" charset="0"/>
              </a:rPr>
              <a:t>,Solomon Tawiah Ampafo</a:t>
            </a:r>
            <a:r>
              <a:rPr lang="en-US" sz="3200" baseline="30000" dirty="0">
                <a:solidFill>
                  <a:srgbClr val="FFFFFF"/>
                </a:solidFill>
                <a:latin typeface="Arial" panose="020B0604020202020204" pitchFamily="34" charset="0"/>
                <a:cs typeface="Arial" panose="020B0604020202020204" pitchFamily="34" charset="0"/>
              </a:rPr>
              <a:t>1,3</a:t>
            </a:r>
          </a:p>
          <a:p>
            <a:pPr algn="ctr" defTabSz="8052297">
              <a:defRPr sz="1800" b="0" i="0" u="none" strike="noStrike" kern="0" cap="none" spc="0" baseline="0">
                <a:solidFill>
                  <a:srgbClr val="000000"/>
                </a:solidFill>
                <a:uFillTx/>
              </a:defRPr>
            </a:pPr>
            <a:r>
              <a:rPr lang="en-US" sz="3200" baseline="30000" dirty="0">
                <a:solidFill>
                  <a:srgbClr val="FFFFFF"/>
                </a:solidFill>
                <a:latin typeface="Arial" panose="020B0604020202020204" pitchFamily="34" charset="0"/>
                <a:cs typeface="Arial" panose="020B0604020202020204" pitchFamily="34" charset="0"/>
              </a:rPr>
              <a:t>1</a:t>
            </a:r>
            <a:r>
              <a:rPr lang="en-GB" sz="3200" dirty="0">
                <a:solidFill>
                  <a:schemeClr val="bg1"/>
                </a:solidFill>
                <a:latin typeface="Arial" panose="020B0604020202020204" pitchFamily="34" charset="0"/>
                <a:cs typeface="Arial" panose="020B0604020202020204" pitchFamily="34" charset="0"/>
              </a:rPr>
              <a:t>Regional Water and Environmental Sanitation Centre Kumasi (RWESCK), Department of Civil Engineering, Kwame Nkrumah University of Science and Technology, Kumasi, Ghana</a:t>
            </a:r>
          </a:p>
          <a:p>
            <a:pPr algn="ctr" defTabSz="8052297">
              <a:defRPr sz="1800" b="0" i="0" u="none" strike="noStrike" kern="0" cap="none" spc="0" baseline="0">
                <a:solidFill>
                  <a:srgbClr val="000000"/>
                </a:solidFill>
                <a:uFillTx/>
              </a:defRPr>
            </a:pPr>
            <a:r>
              <a:rPr lang="en-GB" sz="3200" baseline="30000" dirty="0">
                <a:solidFill>
                  <a:schemeClr val="bg1"/>
                </a:solidFill>
                <a:latin typeface="Arial" panose="020B0604020202020204" pitchFamily="34" charset="0"/>
                <a:cs typeface="Arial" panose="020B0604020202020204" pitchFamily="34" charset="0"/>
              </a:rPr>
              <a:t>2</a:t>
            </a:r>
            <a:r>
              <a:rPr lang="en-GB" sz="3200" dirty="0">
                <a:solidFill>
                  <a:schemeClr val="bg1"/>
                </a:solidFill>
                <a:latin typeface="Arial" panose="020B0604020202020204" pitchFamily="34" charset="0"/>
                <a:cs typeface="Arial" panose="020B0604020202020204" pitchFamily="34" charset="0"/>
              </a:rPr>
              <a:t>Water Resources Research Centre, National Nuclear Research Institute, Ghana Atomic Energy Commission, Box LG 80, Legon, Accra, Ghana</a:t>
            </a:r>
          </a:p>
          <a:p>
            <a:pPr algn="ctr" defTabSz="8052297">
              <a:defRPr sz="1800" b="0" i="0" u="none" strike="noStrike" kern="0" cap="none" spc="0" baseline="0">
                <a:solidFill>
                  <a:srgbClr val="000000"/>
                </a:solidFill>
                <a:uFillTx/>
              </a:defRPr>
            </a:pPr>
            <a:r>
              <a:rPr lang="en-GB" sz="3200" dirty="0">
                <a:solidFill>
                  <a:schemeClr val="bg1"/>
                </a:solidFill>
                <a:latin typeface="Arial" panose="020B0604020202020204" pitchFamily="34" charset="0"/>
                <a:cs typeface="Arial" panose="020B0604020202020204" pitchFamily="34" charset="0"/>
              </a:rPr>
              <a:t>Kumasi Technical University, Kumasi, Ghana</a:t>
            </a:r>
          </a:p>
          <a:p>
            <a:pPr algn="ctr" defTabSz="8052297">
              <a:defRPr sz="1800" b="0" i="0" u="none" strike="noStrike" kern="0" cap="none" spc="0" baseline="0">
                <a:solidFill>
                  <a:srgbClr val="000000"/>
                </a:solidFill>
                <a:uFillTx/>
              </a:defRPr>
            </a:pPr>
            <a:endParaRPr lang="en-US" sz="3200" dirty="0">
              <a:solidFill>
                <a:srgbClr val="FFFFFF"/>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F21DFEBC-ABF1-46D4-8111-EF9CE5D613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30269" y="4073499"/>
            <a:ext cx="3565414" cy="905257"/>
          </a:xfrm>
          <a:prstGeom prst="rect">
            <a:avLst/>
          </a:prstGeom>
        </p:spPr>
      </p:pic>
      <p:pic>
        <p:nvPicPr>
          <p:cNvPr id="47" name="Picture 46">
            <a:extLst>
              <a:ext uri="{FF2B5EF4-FFF2-40B4-BE49-F238E27FC236}">
                <a16:creationId xmlns:a16="http://schemas.microsoft.com/office/drawing/2014/main" id="{097A1F11-913C-46AF-806E-FD5D07C66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6510" y="4073499"/>
            <a:ext cx="1037507" cy="914631"/>
          </a:xfrm>
          <a:prstGeom prst="rect">
            <a:avLst/>
          </a:prstGeom>
        </p:spPr>
      </p:pic>
      <p:pic>
        <p:nvPicPr>
          <p:cNvPr id="48" name="Picture 47">
            <a:extLst>
              <a:ext uri="{FF2B5EF4-FFF2-40B4-BE49-F238E27FC236}">
                <a16:creationId xmlns:a16="http://schemas.microsoft.com/office/drawing/2014/main" id="{88D5BFEF-7421-44AB-B2CE-2720773DC9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493" y="14031859"/>
            <a:ext cx="7605604" cy="6236444"/>
          </a:xfrm>
          <a:prstGeom prst="rect">
            <a:avLst/>
          </a:prstGeom>
        </p:spPr>
      </p:pic>
      <p:pic>
        <p:nvPicPr>
          <p:cNvPr id="51" name="Picture 50">
            <a:extLst>
              <a:ext uri="{FF2B5EF4-FFF2-40B4-BE49-F238E27FC236}">
                <a16:creationId xmlns:a16="http://schemas.microsoft.com/office/drawing/2014/main" id="{C6345008-E4E4-4841-8C7A-5678E6D12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41846" y="5828630"/>
            <a:ext cx="8582700" cy="5542353"/>
          </a:xfrm>
          <a:prstGeom prst="rect">
            <a:avLst/>
          </a:prstGeom>
        </p:spPr>
      </p:pic>
      <p:sp>
        <p:nvSpPr>
          <p:cNvPr id="52" name="TextBox 51">
            <a:extLst>
              <a:ext uri="{FF2B5EF4-FFF2-40B4-BE49-F238E27FC236}">
                <a16:creationId xmlns:a16="http://schemas.microsoft.com/office/drawing/2014/main" id="{38E04902-1512-407F-9097-99674188DBEA}"/>
              </a:ext>
            </a:extLst>
          </p:cNvPr>
          <p:cNvSpPr txBox="1"/>
          <p:nvPr/>
        </p:nvSpPr>
        <p:spPr>
          <a:xfrm>
            <a:off x="487192" y="6869298"/>
            <a:ext cx="14756549" cy="5490635"/>
          </a:xfrm>
          <a:prstGeom prst="rect">
            <a:avLst/>
          </a:prstGeom>
          <a:solidFill>
            <a:schemeClr val="accent6">
              <a:lumMod val="40000"/>
              <a:lumOff val="60000"/>
            </a:schemeClr>
          </a:solidFill>
        </p:spPr>
        <p:txBody>
          <a:bodyPr wrap="square">
            <a:spAutoFit/>
          </a:bodyPr>
          <a:lstStyle/>
          <a:p>
            <a:pPr algn="just">
              <a:lnSpc>
                <a:spcPct val="107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	H</a:t>
            </a:r>
            <a:r>
              <a:rPr lang="en-US" sz="3200" dirty="0">
                <a:effectLst/>
                <a:latin typeface="Arial" panose="020B0604020202020204" pitchFamily="34" charset="0"/>
                <a:ea typeface="Calibri" panose="020F0502020204030204" pitchFamily="34" charset="0"/>
                <a:cs typeface="Times New Roman" panose="02020603050405020304" pitchFamily="18" charset="0"/>
              </a:rPr>
              <a:t>eavy metal (HM) contamination in water bodies poses significant public health risks due to increasing human activities. The Keta Wetland Complex (KWC) Ramsar Site, an ecologically critical area, faces increasing anthropogenic pressures from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urbanisation</a:t>
            </a:r>
            <a:r>
              <a:rPr lang="en-US" sz="3200" dirty="0">
                <a:effectLst/>
                <a:latin typeface="Arial" panose="020B0604020202020204" pitchFamily="34" charset="0"/>
                <a:ea typeface="Calibri" panose="020F0502020204030204" pitchFamily="34" charset="0"/>
                <a:cs typeface="Times New Roman" panose="02020603050405020304" pitchFamily="18" charset="0"/>
              </a:rPr>
              <a:t> and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industrialisation</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p>
          <a:p>
            <a:pPr marR="0" algn="just">
              <a:lnSpc>
                <a:spcPct val="107000"/>
              </a:lnSpc>
              <a:spcBef>
                <a:spcPts val="0"/>
              </a:spcBef>
              <a:spcAft>
                <a:spcPts val="800"/>
              </a:spcAft>
            </a:pPr>
            <a:r>
              <a:rPr lang="en-US" sz="3200" dirty="0">
                <a:latin typeface="Arial" panose="020B0604020202020204" pitchFamily="34" charset="0"/>
                <a:cs typeface="Arial" panose="020B0604020202020204" pitchFamily="34" charset="0"/>
              </a:rPr>
              <a:t>	In addition, agricultural activities, salt mining operations, and proximity to the Gulf of Guinea expose the KWC to multiple contamination pathways, including coastal flooding runoff, along with industrial effluents, and sediment-bound HM.</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R="0" algn="just">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	Contributing to ensuring access to portable water and public health protection, this study assessed the levels, spatial distribution and sources of HMs in water resources of the wetland.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17">
            <a:extLst>
              <a:ext uri="{FF2B5EF4-FFF2-40B4-BE49-F238E27FC236}">
                <a16:creationId xmlns:a16="http://schemas.microsoft.com/office/drawing/2014/main" id="{99E9FE59-A6E6-42AB-81D6-D61BBFE6905F}"/>
              </a:ext>
            </a:extLst>
          </p:cNvPr>
          <p:cNvSpPr txBox="1"/>
          <p:nvPr/>
        </p:nvSpPr>
        <p:spPr>
          <a:xfrm>
            <a:off x="2516562" y="12402425"/>
            <a:ext cx="10272617" cy="1060557"/>
          </a:xfrm>
          <a:prstGeom prst="rect">
            <a:avLst/>
          </a:prstGeom>
          <a:noFill/>
          <a:ln cap="flat">
            <a:noFill/>
          </a:ln>
        </p:spPr>
        <p:txBody>
          <a:bodyPr vert="horz" wrap="square" lIns="135900" tIns="67950" rIns="135900" bIns="67950" anchor="t" anchorCtr="0" compatLnSpc="1">
            <a:spAutoFit/>
          </a:bodyPr>
          <a:lstStyle/>
          <a:p>
            <a:pPr algn="ctr" defTabSz="679519">
              <a:defRPr sz="1800" b="0" i="0" u="none" strike="noStrike" kern="0" cap="none" spc="0" baseline="0">
                <a:solidFill>
                  <a:srgbClr val="000000"/>
                </a:solidFill>
                <a:uFillTx/>
              </a:defRPr>
            </a:pPr>
            <a:r>
              <a:rPr lang="en-GB" sz="6000" dirty="0">
                <a:latin typeface="Arial" panose="020B0604020202020204" pitchFamily="34" charset="0"/>
                <a:cs typeface="Arial" panose="020B0604020202020204" pitchFamily="34" charset="0"/>
              </a:rPr>
              <a:t>	</a:t>
            </a:r>
            <a:r>
              <a:rPr lang="en-GB" sz="3600" b="1" dirty="0">
                <a:latin typeface="Arial" panose="020B0604020202020204" pitchFamily="34" charset="0"/>
                <a:cs typeface="Arial" panose="020B0604020202020204" pitchFamily="34" charset="0"/>
              </a:rPr>
              <a:t>2.0 METHODS AND MATERIALS </a:t>
            </a:r>
          </a:p>
        </p:txBody>
      </p:sp>
      <p:sp>
        <p:nvSpPr>
          <p:cNvPr id="55" name="TextBox 54">
            <a:extLst>
              <a:ext uri="{FF2B5EF4-FFF2-40B4-BE49-F238E27FC236}">
                <a16:creationId xmlns:a16="http://schemas.microsoft.com/office/drawing/2014/main" id="{BE9FD1A1-92C7-4DAF-A952-6C9A7210BD07}"/>
              </a:ext>
            </a:extLst>
          </p:cNvPr>
          <p:cNvSpPr txBox="1"/>
          <p:nvPr/>
        </p:nvSpPr>
        <p:spPr>
          <a:xfrm>
            <a:off x="553465" y="13984467"/>
            <a:ext cx="7138027" cy="8163325"/>
          </a:xfrm>
          <a:prstGeom prst="rect">
            <a:avLst/>
          </a:prstGeom>
          <a:solidFill>
            <a:schemeClr val="accent6">
              <a:lumMod val="40000"/>
              <a:lumOff val="60000"/>
            </a:schemeClr>
          </a:solidFill>
        </p:spPr>
        <p:txBody>
          <a:bodyPr wrap="square">
            <a:spAutoFit/>
          </a:bodyPr>
          <a:lstStyle/>
          <a:p>
            <a:pPr marL="0" marR="0" algn="just">
              <a:lnSpc>
                <a:spcPct val="107000"/>
              </a:lnSpc>
              <a:spcBef>
                <a:spcPts val="0"/>
              </a:spcBef>
              <a:spcAft>
                <a:spcPts val="800"/>
              </a:spcAft>
            </a:pPr>
            <a:r>
              <a:rPr lang="en-US" sz="3200" kern="0" dirty="0">
                <a:effectLst/>
                <a:latin typeface="Arial" panose="020B0604020202020204" pitchFamily="34" charset="0"/>
                <a:ea typeface="Times New Roman" panose="02020603050405020304" pitchFamily="18" charset="0"/>
                <a:cs typeface="Arial" panose="020B0604020202020204" pitchFamily="34" charset="0"/>
              </a:rPr>
              <a:t>	The KWC encompasses all or parts of the </a:t>
            </a:r>
            <a:r>
              <a:rPr lang="en-GB" sz="3200" dirty="0">
                <a:effectLst/>
                <a:latin typeface="Arial" panose="020B0604020202020204" pitchFamily="34" charset="0"/>
                <a:ea typeface="Calibri" panose="020F0502020204030204" pitchFamily="34" charset="0"/>
                <a:cs typeface="Arial" panose="020B0604020202020204" pitchFamily="34" charset="0"/>
              </a:rPr>
              <a:t>Keta, South </a:t>
            </a:r>
            <a:r>
              <a:rPr lang="en-GB" sz="3200" dirty="0" err="1">
                <a:effectLst/>
                <a:latin typeface="Arial" panose="020B0604020202020204" pitchFamily="34" charset="0"/>
                <a:ea typeface="Calibri" panose="020F0502020204030204" pitchFamily="34" charset="0"/>
                <a:cs typeface="Arial" panose="020B0604020202020204" pitchFamily="34" charset="0"/>
              </a:rPr>
              <a:t>Tongu</a:t>
            </a:r>
            <a:r>
              <a:rPr lang="en-GB" sz="3200" dirty="0">
                <a:effectLst/>
                <a:latin typeface="Arial" panose="020B0604020202020204" pitchFamily="34" charset="0"/>
                <a:ea typeface="Calibri" panose="020F0502020204030204" pitchFamily="34" charset="0"/>
                <a:cs typeface="Arial" panose="020B0604020202020204" pitchFamily="34" charset="0"/>
              </a:rPr>
              <a:t>, Ketu, </a:t>
            </a:r>
            <a:r>
              <a:rPr lang="en-GB" sz="3200" dirty="0" err="1">
                <a:effectLst/>
                <a:latin typeface="Arial" panose="020B0604020202020204" pitchFamily="34" charset="0"/>
                <a:ea typeface="Calibri" panose="020F0502020204030204" pitchFamily="34" charset="0"/>
                <a:cs typeface="Arial" panose="020B0604020202020204" pitchFamily="34" charset="0"/>
              </a:rPr>
              <a:t>Anloga</a:t>
            </a:r>
            <a:r>
              <a:rPr lang="en-GB" sz="3200" dirty="0">
                <a:effectLst/>
                <a:latin typeface="Arial" panose="020B0604020202020204" pitchFamily="34" charset="0"/>
                <a:ea typeface="Calibri" panose="020F0502020204030204" pitchFamily="34" charset="0"/>
                <a:cs typeface="Arial" panose="020B0604020202020204" pitchFamily="34" charset="0"/>
              </a:rPr>
              <a:t> and the </a:t>
            </a:r>
            <a:r>
              <a:rPr lang="en-GB" sz="3200" dirty="0" err="1">
                <a:effectLst/>
                <a:latin typeface="Arial" panose="020B0604020202020204" pitchFamily="34" charset="0"/>
                <a:ea typeface="Calibri" panose="020F0502020204030204" pitchFamily="34" charset="0"/>
                <a:cs typeface="Arial" panose="020B0604020202020204" pitchFamily="34" charset="0"/>
              </a:rPr>
              <a:t>Akatsi</a:t>
            </a:r>
            <a:r>
              <a:rPr lang="en-GB" sz="3200" dirty="0">
                <a:effectLst/>
                <a:latin typeface="Arial" panose="020B0604020202020204" pitchFamily="34" charset="0"/>
                <a:ea typeface="Calibri" panose="020F0502020204030204" pitchFamily="34" charset="0"/>
                <a:cs typeface="Arial" panose="020B0604020202020204" pitchFamily="34" charset="0"/>
              </a:rPr>
              <a:t> districts in the Volta Region</a:t>
            </a:r>
            <a:r>
              <a:rPr lang="en-US" sz="3200" kern="0" dirty="0">
                <a:effectLst/>
                <a:latin typeface="Arial" panose="020B0604020202020204" pitchFamily="34" charset="0"/>
                <a:ea typeface="Times New Roman" panose="02020603050405020304" pitchFamily="18" charset="0"/>
                <a:cs typeface="Arial" panose="020B0604020202020204" pitchFamily="34" charset="0"/>
              </a:rPr>
              <a:t>, </a:t>
            </a:r>
            <a:r>
              <a:rPr lang="en-US" sz="3200" kern="0" dirty="0" err="1">
                <a:effectLst/>
                <a:latin typeface="Arial" panose="020B0604020202020204" pitchFamily="34" charset="0"/>
                <a:ea typeface="Times New Roman" panose="02020603050405020304" pitchFamily="18" charset="0"/>
                <a:cs typeface="Arial" panose="020B0604020202020204" pitchFamily="34" charset="0"/>
              </a:rPr>
              <a:t>totalling</a:t>
            </a:r>
            <a:r>
              <a:rPr lang="en-US" sz="3200" kern="0" dirty="0">
                <a:effectLst/>
                <a:latin typeface="Arial" panose="020B0604020202020204" pitchFamily="34" charset="0"/>
                <a:ea typeface="Times New Roman" panose="02020603050405020304" pitchFamily="18" charset="0"/>
                <a:cs typeface="Arial" panose="020B0604020202020204" pitchFamily="34" charset="0"/>
              </a:rPr>
              <a:t> about 101,022.69 hectares (Figure 1).</a:t>
            </a:r>
          </a:p>
          <a:p>
            <a:pPr marL="0" marR="0" algn="just">
              <a:lnSpc>
                <a:spcPct val="107000"/>
              </a:lnSpc>
              <a:spcBef>
                <a:spcPts val="0"/>
              </a:spcBef>
              <a:spcAft>
                <a:spcPts val="800"/>
              </a:spcAft>
            </a:pPr>
            <a:r>
              <a:rPr lang="en-US" sz="3200" kern="0" dirty="0">
                <a:effectLst/>
                <a:latin typeface="Arial" panose="020B0604020202020204" pitchFamily="34" charset="0"/>
                <a:ea typeface="Times New Roman" panose="02020603050405020304" pitchFamily="18" charset="0"/>
                <a:cs typeface="Arial" panose="020B0604020202020204" pitchFamily="34" charset="0"/>
              </a:rPr>
              <a:t>It is the largest Ramsar site in Ghana and is renowned for safeguarding mangrove forests and migrating birds, as well as providing breeding grounds for sea turtles and other fish species.</a:t>
            </a:r>
          </a:p>
          <a:p>
            <a:pPr marL="0" marR="0" algn="just">
              <a:lnSpc>
                <a:spcPct val="107000"/>
              </a:lnSpc>
              <a:spcBef>
                <a:spcPts val="0"/>
              </a:spcBef>
              <a:spcAft>
                <a:spcPts val="800"/>
              </a:spcAft>
            </a:pPr>
            <a:r>
              <a:rPr lang="en-GB" sz="3200" dirty="0">
                <a:effectLst/>
                <a:latin typeface="Arial" panose="020B0604020202020204" pitchFamily="34" charset="0"/>
                <a:ea typeface="Calibri" panose="020F0502020204030204" pitchFamily="34" charset="0"/>
                <a:cs typeface="Arial" panose="020B0604020202020204" pitchFamily="34" charset="0"/>
              </a:rPr>
              <a:t>	The wetland receives seasonal inflow of seawater from the Gulf of Guinea and regular inflow from rivers, mainly from the Aka, Belikpa, Volta, and Tordzi.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7D5B667D-B5CF-4BCB-B81E-D51D7EBA7064}"/>
              </a:ext>
            </a:extLst>
          </p:cNvPr>
          <p:cNvSpPr txBox="1"/>
          <p:nvPr/>
        </p:nvSpPr>
        <p:spPr>
          <a:xfrm>
            <a:off x="15698832" y="11997590"/>
            <a:ext cx="14282917" cy="1634871"/>
          </a:xfrm>
          <a:prstGeom prst="rect">
            <a:avLst/>
          </a:prstGeom>
          <a:solidFill>
            <a:schemeClr val="accent6">
              <a:lumMod val="40000"/>
              <a:lumOff val="60000"/>
            </a:schemeClr>
          </a:solidFill>
        </p:spPr>
        <p:txBody>
          <a:bodyPr wrap="square">
            <a:spAutoFit/>
          </a:bodyPr>
          <a:lstStyle/>
          <a:p>
            <a:pPr algn="just">
              <a:lnSpc>
                <a:spcPct val="107000"/>
              </a:lnSpc>
              <a:spcAft>
                <a:spcPts val="800"/>
              </a:spcAft>
            </a:pPr>
            <a:r>
              <a:rPr lang="en-US" sz="3200" dirty="0">
                <a:latin typeface="Arial" panose="020B0604020202020204" pitchFamily="34" charset="0"/>
                <a:ea typeface="Calibri" panose="020F0502020204030204" pitchFamily="34" charset="0"/>
                <a:cs typeface="Arial" panose="020B0604020202020204" pitchFamily="34" charset="0"/>
              </a:rPr>
              <a:t>The </a:t>
            </a:r>
            <a:r>
              <a:rPr lang="en-GB" sz="3200" dirty="0" err="1">
                <a:effectLst/>
                <a:latin typeface="Arial" panose="020B0604020202020204" pitchFamily="34" charset="0"/>
                <a:ea typeface="Calibri" panose="020F0502020204030204" pitchFamily="34" charset="0"/>
                <a:cs typeface="Arial" panose="020B0604020202020204" pitchFamily="34" charset="0"/>
              </a:rPr>
              <a:t>Ficklin</a:t>
            </a:r>
            <a:r>
              <a:rPr lang="en-GB" sz="3200" dirty="0">
                <a:effectLst/>
                <a:latin typeface="Arial" panose="020B0604020202020204" pitchFamily="34" charset="0"/>
                <a:ea typeface="Calibri" panose="020F0502020204030204" pitchFamily="34" charset="0"/>
                <a:cs typeface="Arial" panose="020B0604020202020204" pitchFamily="34" charset="0"/>
              </a:rPr>
              <a:t>-Caboi diagram displayed all water samples at the near-neutral low metals class, </a:t>
            </a:r>
            <a:r>
              <a:rPr lang="en-GB" sz="3200" kern="100" dirty="0">
                <a:effectLst/>
                <a:latin typeface="Arial" panose="020B0604020202020204" pitchFamily="34" charset="0"/>
                <a:ea typeface="Calibri" panose="020F0502020204030204" pitchFamily="34" charset="0"/>
                <a:cs typeface="Arial" panose="020B0604020202020204" pitchFamily="34" charset="0"/>
              </a:rPr>
              <a:t>inferring low metallic concentration and immobility of metals in water sources.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8D6454AB-EE63-42A1-97C8-9EAEACE33851}"/>
              </a:ext>
            </a:extLst>
          </p:cNvPr>
          <p:cNvSpPr txBox="1"/>
          <p:nvPr/>
        </p:nvSpPr>
        <p:spPr>
          <a:xfrm>
            <a:off x="508821" y="23196192"/>
            <a:ext cx="14678900" cy="7738978"/>
          </a:xfrm>
          <a:prstGeom prst="rect">
            <a:avLst/>
          </a:prstGeom>
          <a:solidFill>
            <a:schemeClr val="accent6">
              <a:lumMod val="40000"/>
              <a:lumOff val="60000"/>
            </a:schemeClr>
          </a:solidFill>
        </p:spPr>
        <p:txBody>
          <a:bodyPr wrap="square">
            <a:spAutoFit/>
          </a:bodyPr>
          <a:lstStyle/>
          <a:p>
            <a:pPr marR="0" algn="just">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Arial" panose="020B0604020202020204" pitchFamily="34" charset="0"/>
              </a:rPr>
              <a:t>Groundwater (GW)  (n=61) and surface water (SW) (n=18) samples were </a:t>
            </a:r>
            <a:r>
              <a:rPr lang="en-US" sz="3200" dirty="0" err="1">
                <a:effectLst/>
                <a:latin typeface="Arial" panose="020B0604020202020204" pitchFamily="34" charset="0"/>
                <a:ea typeface="Calibri" panose="020F0502020204030204" pitchFamily="34" charset="0"/>
                <a:cs typeface="Arial" panose="020B0604020202020204" pitchFamily="34" charset="0"/>
              </a:rPr>
              <a:t>analysed</a:t>
            </a:r>
            <a:r>
              <a:rPr lang="en-US" sz="3200" dirty="0">
                <a:effectLst/>
                <a:latin typeface="Arial" panose="020B0604020202020204" pitchFamily="34" charset="0"/>
                <a:ea typeface="Calibri" panose="020F0502020204030204" pitchFamily="34" charset="0"/>
                <a:cs typeface="Arial" panose="020B0604020202020204" pitchFamily="34" charset="0"/>
              </a:rPr>
              <a:t> for 16 HMs – Al, As, Cu, Cd, Co, Cr, Cu, Fe, Hg, Mn, Ni, Pb, Sn, Ti, V, Zn, alongside physicochemical and major ions.</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Descriptive statistics was used to compute and compare HMs concentrations against the WHO drinking and irrigation water standards. The </a:t>
            </a:r>
            <a:r>
              <a:rPr lang="en-US" sz="3200" dirty="0" err="1">
                <a:latin typeface="Arial" panose="020B0604020202020204" pitchFamily="34" charset="0"/>
                <a:cs typeface="Arial" panose="020B0604020202020204" pitchFamily="34" charset="0"/>
              </a:rPr>
              <a:t>Ficklin</a:t>
            </a:r>
            <a:r>
              <a:rPr lang="en-US" sz="3200" dirty="0">
                <a:latin typeface="Arial" panose="020B0604020202020204" pitchFamily="34" charset="0"/>
                <a:cs typeface="Arial" panose="020B0604020202020204" pitchFamily="34" charset="0"/>
              </a:rPr>
              <a:t>-Caboi diagram was employed to classify water quality based on pH and total metal load. </a:t>
            </a:r>
          </a:p>
          <a:p>
            <a:pPr marR="0" algn="just">
              <a:lnSpc>
                <a:spcPct val="107000"/>
              </a:lnSpc>
              <a:spcBef>
                <a:spcPts val="0"/>
              </a:spcBef>
              <a:spcAft>
                <a:spcPts val="800"/>
              </a:spcAft>
            </a:pPr>
            <a:r>
              <a:rPr lang="en-US" sz="3200" dirty="0">
                <a:latin typeface="Arial" panose="020B0604020202020204" pitchFamily="34" charset="0"/>
                <a:cs typeface="Arial" panose="020B0604020202020204" pitchFamily="34" charset="0"/>
              </a:rPr>
              <a:t>For health risk evaluation, non-carcinogenic impact was assessed using Hazard Quotient (HQ) and Hazard Index (HI) for children and adults, while carcinogenic risk was evaluated through Lifetime Cancer Risk (LCR).</a:t>
            </a:r>
          </a:p>
          <a:p>
            <a:pPr marR="0" algn="just">
              <a:lnSpc>
                <a:spcPct val="107000"/>
              </a:lnSpc>
              <a:spcBef>
                <a:spcPts val="0"/>
              </a:spcBef>
              <a:spcAft>
                <a:spcPts val="800"/>
              </a:spcAft>
            </a:pPr>
            <a:r>
              <a:rPr lang="en-US" sz="3200" dirty="0">
                <a:latin typeface="Arial" panose="020B0604020202020204" pitchFamily="34" charset="0"/>
                <a:cs typeface="Arial" panose="020B0604020202020204" pitchFamily="34" charset="0"/>
              </a:rPr>
              <a:t>Spatial distribution analysis using ArcGIS 10.8 IDW interpolation identified contamination hotspots.</a:t>
            </a:r>
          </a:p>
          <a:p>
            <a:pPr marR="0" algn="just">
              <a:lnSpc>
                <a:spcPct val="107000"/>
              </a:lnSpc>
              <a:spcBef>
                <a:spcPts val="0"/>
              </a:spcBef>
              <a:spcAft>
                <a:spcPts val="800"/>
              </a:spcAft>
            </a:pPr>
            <a:r>
              <a:rPr lang="en-US" sz="3200" dirty="0">
                <a:latin typeface="Arial" panose="020B0604020202020204" pitchFamily="34" charset="0"/>
                <a:cs typeface="Arial" panose="020B0604020202020204" pitchFamily="34" charset="0"/>
              </a:rPr>
              <a:t>Also, Pearson correlation analysis determined relationships between physicochemical parameters, major ions, and heavy metals to identify natural and anthropogenic contamination sources.</a:t>
            </a:r>
          </a:p>
        </p:txBody>
      </p:sp>
      <p:sp>
        <p:nvSpPr>
          <p:cNvPr id="6" name="TextBox 5">
            <a:extLst>
              <a:ext uri="{FF2B5EF4-FFF2-40B4-BE49-F238E27FC236}">
                <a16:creationId xmlns:a16="http://schemas.microsoft.com/office/drawing/2014/main" id="{86FBE958-428C-4389-A0FD-E07A83C8831E}"/>
              </a:ext>
            </a:extLst>
          </p:cNvPr>
          <p:cNvSpPr txBox="1"/>
          <p:nvPr/>
        </p:nvSpPr>
        <p:spPr>
          <a:xfrm>
            <a:off x="487192" y="13276581"/>
            <a:ext cx="519249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Study</a:t>
            </a:r>
            <a:r>
              <a:rPr lang="en-US" sz="3600" b="1" dirty="0">
                <a:solidFill>
                  <a:schemeClr val="accent6">
                    <a:lumMod val="75000"/>
                  </a:schemeClr>
                </a:solidFill>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Area</a:t>
            </a:r>
          </a:p>
        </p:txBody>
      </p:sp>
      <p:sp>
        <p:nvSpPr>
          <p:cNvPr id="58" name="TextBox 57">
            <a:extLst>
              <a:ext uri="{FF2B5EF4-FFF2-40B4-BE49-F238E27FC236}">
                <a16:creationId xmlns:a16="http://schemas.microsoft.com/office/drawing/2014/main" id="{A41F0994-1C8F-414E-8BF2-6047443E9943}"/>
              </a:ext>
            </a:extLst>
          </p:cNvPr>
          <p:cNvSpPr txBox="1"/>
          <p:nvPr/>
        </p:nvSpPr>
        <p:spPr>
          <a:xfrm>
            <a:off x="469715" y="22250360"/>
            <a:ext cx="11768559"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Sampling and Analytical Technique</a:t>
            </a:r>
          </a:p>
        </p:txBody>
      </p:sp>
      <p:sp>
        <p:nvSpPr>
          <p:cNvPr id="59" name="TextBox 58">
            <a:extLst>
              <a:ext uri="{FF2B5EF4-FFF2-40B4-BE49-F238E27FC236}">
                <a16:creationId xmlns:a16="http://schemas.microsoft.com/office/drawing/2014/main" id="{5FE06C6B-FB6E-4F21-ACDD-A38DDECA24B8}"/>
              </a:ext>
            </a:extLst>
          </p:cNvPr>
          <p:cNvSpPr txBox="1"/>
          <p:nvPr/>
        </p:nvSpPr>
        <p:spPr>
          <a:xfrm>
            <a:off x="1807212" y="31337119"/>
            <a:ext cx="1176855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3.0 RESULTS AND DISCUSSION</a:t>
            </a:r>
          </a:p>
        </p:txBody>
      </p:sp>
      <p:pic>
        <p:nvPicPr>
          <p:cNvPr id="30462988" name="Picture 39">
            <a:extLst>
              <a:ext uri="{FF2B5EF4-FFF2-40B4-BE49-F238E27FC236}">
                <a16:creationId xmlns:a16="http://schemas.microsoft.com/office/drawing/2014/main" id="{1721DD8F-A031-45B5-A16E-BD296218D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3549" y="32000459"/>
            <a:ext cx="8749010" cy="72637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AB8DBE-17A2-4A92-B8EB-45B66782E887}"/>
              </a:ext>
            </a:extLst>
          </p:cNvPr>
          <p:cNvSpPr txBox="1"/>
          <p:nvPr/>
        </p:nvSpPr>
        <p:spPr>
          <a:xfrm>
            <a:off x="458706" y="40021929"/>
            <a:ext cx="14419666" cy="1569660"/>
          </a:xfrm>
          <a:prstGeom prst="rect">
            <a:avLst/>
          </a:prstGeom>
          <a:solidFill>
            <a:schemeClr val="accent6">
              <a:lumMod val="60000"/>
              <a:lumOff val="40000"/>
            </a:schemeClr>
          </a:solidFill>
        </p:spPr>
        <p:txBody>
          <a:bodyPr wrap="square" rtlCol="0">
            <a:spAutoFit/>
          </a:bodyPr>
          <a:lstStyle/>
          <a:p>
            <a:pPr algn="just"/>
            <a:r>
              <a:rPr lang="en-US" sz="3200" dirty="0">
                <a:latin typeface="Arial" panose="020B0604020202020204" pitchFamily="34" charset="0"/>
                <a:cs typeface="Arial" panose="020B0604020202020204" pitchFamily="34" charset="0"/>
              </a:rPr>
              <a:t>The measured</a:t>
            </a:r>
            <a:r>
              <a:rPr lang="en-GB" sz="3200" kern="100" dirty="0">
                <a:effectLst/>
                <a:latin typeface="Arial" panose="020B0604020202020204" pitchFamily="34" charset="0"/>
                <a:ea typeface="Calibri" panose="020F0502020204030204" pitchFamily="34" charset="0"/>
                <a:cs typeface="Arial" panose="020B0604020202020204" pitchFamily="34" charset="0"/>
              </a:rPr>
              <a:t> concentration of all HMs analysed were below the allowable threshold limits for drinking and irrigation, meaning, in terms of HMs concentrations, these water sources are safe for both uses.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45A1607-A234-4C11-837E-E2E93C333534}"/>
              </a:ext>
            </a:extLst>
          </p:cNvPr>
          <p:cNvSpPr txBox="1"/>
          <p:nvPr/>
        </p:nvSpPr>
        <p:spPr>
          <a:xfrm>
            <a:off x="8266186" y="20623114"/>
            <a:ext cx="7902423" cy="461665"/>
          </a:xfrm>
          <a:prstGeom prst="rect">
            <a:avLst/>
          </a:prstGeom>
          <a:noFill/>
        </p:spPr>
        <p:txBody>
          <a:bodyPr wrap="square" rtlCol="0">
            <a:spAutoFit/>
          </a:bodyPr>
          <a:lstStyle/>
          <a:p>
            <a:r>
              <a:rPr lang="en-US" sz="2400" b="1" dirty="0">
                <a:solidFill>
                  <a:schemeClr val="tx1">
                    <a:lumMod val="95000"/>
                    <a:lumOff val="5000"/>
                  </a:schemeClr>
                </a:solidFill>
                <a:latin typeface="Arial" panose="020B0604020202020204" pitchFamily="34" charset="0"/>
                <a:cs typeface="Arial" panose="020B0604020202020204" pitchFamily="34" charset="0"/>
              </a:rPr>
              <a:t>Figure 1. The Keta Wetland Ramsar Site</a:t>
            </a:r>
          </a:p>
        </p:txBody>
      </p:sp>
      <p:sp>
        <p:nvSpPr>
          <p:cNvPr id="61" name="TextBox 60">
            <a:extLst>
              <a:ext uri="{FF2B5EF4-FFF2-40B4-BE49-F238E27FC236}">
                <a16:creationId xmlns:a16="http://schemas.microsoft.com/office/drawing/2014/main" id="{3A64149A-7B50-4E88-9ACB-9C8B02138818}"/>
              </a:ext>
            </a:extLst>
          </p:cNvPr>
          <p:cNvSpPr txBox="1"/>
          <p:nvPr/>
        </p:nvSpPr>
        <p:spPr>
          <a:xfrm>
            <a:off x="427368" y="39436369"/>
            <a:ext cx="14451003" cy="461665"/>
          </a:xfrm>
          <a:prstGeom prst="rect">
            <a:avLst/>
          </a:prstGeom>
          <a:noFill/>
        </p:spPr>
        <p:txBody>
          <a:bodyPr wrap="square" rtlCol="0">
            <a:spAutoFit/>
          </a:bodyPr>
          <a:lstStyle/>
          <a:p>
            <a:r>
              <a:rPr lang="en-US" sz="2400" b="1" dirty="0">
                <a:solidFill>
                  <a:schemeClr val="tx1">
                    <a:lumMod val="95000"/>
                    <a:lumOff val="5000"/>
                  </a:schemeClr>
                </a:solidFill>
                <a:latin typeface="Arial" panose="020B0604020202020204" pitchFamily="34" charset="0"/>
                <a:cs typeface="Arial" panose="020B0604020202020204" pitchFamily="34" charset="0"/>
              </a:rPr>
              <a:t>Figure 2. </a:t>
            </a:r>
            <a:r>
              <a:rPr lang="en-GB" sz="24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 box plot showing the concentrations of the investigated heavy metals for both sources</a:t>
            </a:r>
            <a:endParaRPr lang="en-US" sz="24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63" name="Picture 62">
            <a:extLst>
              <a:ext uri="{FF2B5EF4-FFF2-40B4-BE49-F238E27FC236}">
                <a16:creationId xmlns:a16="http://schemas.microsoft.com/office/drawing/2014/main" id="{EDB9C6B1-9BEA-4056-BBAF-48CC87DDA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89768" y="14460498"/>
            <a:ext cx="6534829" cy="5343528"/>
          </a:xfrm>
          <a:prstGeom prst="rect">
            <a:avLst/>
          </a:prstGeom>
        </p:spPr>
      </p:pic>
      <p:pic>
        <p:nvPicPr>
          <p:cNvPr id="64" name="Picture 63">
            <a:extLst>
              <a:ext uri="{FF2B5EF4-FFF2-40B4-BE49-F238E27FC236}">
                <a16:creationId xmlns:a16="http://schemas.microsoft.com/office/drawing/2014/main" id="{8DDBC70C-2176-4F9D-9122-85E7738C37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62475" y="14299702"/>
            <a:ext cx="6534828" cy="5365560"/>
          </a:xfrm>
          <a:prstGeom prst="rect">
            <a:avLst/>
          </a:prstGeom>
        </p:spPr>
      </p:pic>
      <p:sp>
        <p:nvSpPr>
          <p:cNvPr id="36" name="TextBox 35">
            <a:extLst>
              <a:ext uri="{FF2B5EF4-FFF2-40B4-BE49-F238E27FC236}">
                <a16:creationId xmlns:a16="http://schemas.microsoft.com/office/drawing/2014/main" id="{E80AD135-6F1A-4CB6-9A96-A80D947AB2B6}"/>
              </a:ext>
            </a:extLst>
          </p:cNvPr>
          <p:cNvSpPr txBox="1"/>
          <p:nvPr/>
        </p:nvSpPr>
        <p:spPr>
          <a:xfrm>
            <a:off x="16873702" y="38853549"/>
            <a:ext cx="1176855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4.0 RECOMMENDATION AND CONCLUSION</a:t>
            </a:r>
          </a:p>
        </p:txBody>
      </p:sp>
      <p:sp>
        <p:nvSpPr>
          <p:cNvPr id="40" name="TextBox 39">
            <a:extLst>
              <a:ext uri="{FF2B5EF4-FFF2-40B4-BE49-F238E27FC236}">
                <a16:creationId xmlns:a16="http://schemas.microsoft.com/office/drawing/2014/main" id="{ED3B2C7C-F086-41CC-BE07-F7374FBF89ED}"/>
              </a:ext>
            </a:extLst>
          </p:cNvPr>
          <p:cNvSpPr txBox="1"/>
          <p:nvPr/>
        </p:nvSpPr>
        <p:spPr>
          <a:xfrm>
            <a:off x="16706705" y="13699127"/>
            <a:ext cx="1176855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Potential Health Risk Assessment</a:t>
            </a:r>
          </a:p>
        </p:txBody>
      </p:sp>
      <p:sp>
        <p:nvSpPr>
          <p:cNvPr id="42" name="TextBox 41">
            <a:extLst>
              <a:ext uri="{FF2B5EF4-FFF2-40B4-BE49-F238E27FC236}">
                <a16:creationId xmlns:a16="http://schemas.microsoft.com/office/drawing/2014/main" id="{B94EFEE8-4E63-4494-81B4-12618C2D70B2}"/>
              </a:ext>
            </a:extLst>
          </p:cNvPr>
          <p:cNvSpPr txBox="1"/>
          <p:nvPr/>
        </p:nvSpPr>
        <p:spPr>
          <a:xfrm>
            <a:off x="15396843" y="39534147"/>
            <a:ext cx="14478498" cy="2057442"/>
          </a:xfrm>
          <a:prstGeom prst="rect">
            <a:avLst/>
          </a:prstGeom>
          <a:solidFill>
            <a:schemeClr val="accent6">
              <a:lumMod val="60000"/>
              <a:lumOff val="40000"/>
            </a:schemeClr>
          </a:solidFill>
        </p:spPr>
        <p:txBody>
          <a:bodyPr wrap="square" rtlCol="0">
            <a:spAutoFit/>
          </a:bodyPr>
          <a:lstStyle/>
          <a:p>
            <a:pPr algn="just"/>
            <a:r>
              <a:rPr lang="en-US" sz="3200" dirty="0">
                <a:effectLst/>
                <a:latin typeface="Arial" panose="020B0604020202020204" pitchFamily="34" charset="0"/>
                <a:ea typeface="Calibri" panose="020F0502020204030204" pitchFamily="34" charset="0"/>
                <a:cs typeface="Arial" panose="020B0604020202020204" pitchFamily="34" charset="0"/>
              </a:rPr>
              <a:t>	It is therefore deduced that the continuous consumption of GW and SW in the KWC poses chronic effects on human health</a:t>
            </a:r>
          </a:p>
          <a:p>
            <a:pPr algn="just"/>
            <a:r>
              <a:rPr lang="en-US" sz="3200" dirty="0">
                <a:effectLst/>
                <a:latin typeface="Arial" panose="020B0604020202020204" pitchFamily="34" charset="0"/>
                <a:ea typeface="Calibri" panose="020F0502020204030204" pitchFamily="34" charset="0"/>
                <a:cs typeface="Arial" panose="020B0604020202020204" pitchFamily="34" charset="0"/>
              </a:rPr>
              <a:t>	The findings hence point to the need for management strategies to safeguard the quality of water sources in the KWC</a:t>
            </a:r>
            <a:endParaRPr lang="en-GB" sz="3200"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9" name="Chart 68">
            <a:extLst>
              <a:ext uri="{FF2B5EF4-FFF2-40B4-BE49-F238E27FC236}">
                <a16:creationId xmlns:a16="http://schemas.microsoft.com/office/drawing/2014/main" id="{E706BFFD-8961-4B1B-9A28-FA940F66C2CA}"/>
              </a:ext>
            </a:extLst>
          </p:cNvPr>
          <p:cNvGraphicFramePr>
            <a:graphicFrameLocks/>
          </p:cNvGraphicFramePr>
          <p:nvPr>
            <p:extLst>
              <p:ext uri="{D42A27DB-BD31-4B8C-83A1-F6EECF244321}">
                <p14:modId xmlns:p14="http://schemas.microsoft.com/office/powerpoint/2010/main" val="2930837217"/>
              </p:ext>
            </p:extLst>
          </p:nvPr>
        </p:nvGraphicFramePr>
        <p:xfrm>
          <a:off x="17514368" y="29069683"/>
          <a:ext cx="5243612" cy="321481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0" name="Chart 69">
            <a:extLst>
              <a:ext uri="{FF2B5EF4-FFF2-40B4-BE49-F238E27FC236}">
                <a16:creationId xmlns:a16="http://schemas.microsoft.com/office/drawing/2014/main" id="{5A8350F2-B28D-4521-9F46-15F3CC483FCB}"/>
              </a:ext>
            </a:extLst>
          </p:cNvPr>
          <p:cNvGraphicFramePr>
            <a:graphicFrameLocks/>
          </p:cNvGraphicFramePr>
          <p:nvPr>
            <p:extLst>
              <p:ext uri="{D42A27DB-BD31-4B8C-83A1-F6EECF244321}">
                <p14:modId xmlns:p14="http://schemas.microsoft.com/office/powerpoint/2010/main" val="1360525012"/>
              </p:ext>
            </p:extLst>
          </p:nvPr>
        </p:nvGraphicFramePr>
        <p:xfrm>
          <a:off x="22801806" y="29030649"/>
          <a:ext cx="5104171" cy="316527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1" name="Chart 70">
            <a:extLst>
              <a:ext uri="{FF2B5EF4-FFF2-40B4-BE49-F238E27FC236}">
                <a16:creationId xmlns:a16="http://schemas.microsoft.com/office/drawing/2014/main" id="{246D9AF8-E148-40B8-B483-26216BC6E744}"/>
              </a:ext>
            </a:extLst>
          </p:cNvPr>
          <p:cNvGraphicFramePr>
            <a:graphicFrameLocks/>
          </p:cNvGraphicFramePr>
          <p:nvPr>
            <p:extLst>
              <p:ext uri="{D42A27DB-BD31-4B8C-83A1-F6EECF244321}">
                <p14:modId xmlns:p14="http://schemas.microsoft.com/office/powerpoint/2010/main" val="3336131829"/>
              </p:ext>
            </p:extLst>
          </p:nvPr>
        </p:nvGraphicFramePr>
        <p:xfrm>
          <a:off x="17657879" y="32292882"/>
          <a:ext cx="5225183" cy="319136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2" name="Chart 71">
            <a:extLst>
              <a:ext uri="{FF2B5EF4-FFF2-40B4-BE49-F238E27FC236}">
                <a16:creationId xmlns:a16="http://schemas.microsoft.com/office/drawing/2014/main" id="{033944E0-B686-4427-BF8F-6D5B382769A1}"/>
              </a:ext>
            </a:extLst>
          </p:cNvPr>
          <p:cNvGraphicFramePr>
            <a:graphicFrameLocks/>
          </p:cNvGraphicFramePr>
          <p:nvPr>
            <p:extLst>
              <p:ext uri="{D42A27DB-BD31-4B8C-83A1-F6EECF244321}">
                <p14:modId xmlns:p14="http://schemas.microsoft.com/office/powerpoint/2010/main" val="1643252734"/>
              </p:ext>
            </p:extLst>
          </p:nvPr>
        </p:nvGraphicFramePr>
        <p:xfrm>
          <a:off x="22840290" y="32230900"/>
          <a:ext cx="5104171" cy="3277338"/>
        </p:xfrm>
        <a:graphic>
          <a:graphicData uri="http://schemas.openxmlformats.org/drawingml/2006/chart">
            <c:chart xmlns:c="http://schemas.openxmlformats.org/drawingml/2006/chart" xmlns:r="http://schemas.openxmlformats.org/officeDocument/2006/relationships" r:id="rId12"/>
          </a:graphicData>
        </a:graphic>
      </p:graphicFrame>
      <p:pic>
        <p:nvPicPr>
          <p:cNvPr id="10" name="Picture 9">
            <a:extLst>
              <a:ext uri="{FF2B5EF4-FFF2-40B4-BE49-F238E27FC236}">
                <a16:creationId xmlns:a16="http://schemas.microsoft.com/office/drawing/2014/main" id="{81942835-5F98-47A5-B0C6-1DB003D981E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626530" y="20446751"/>
            <a:ext cx="8996133" cy="6951558"/>
          </a:xfrm>
          <a:prstGeom prst="rect">
            <a:avLst/>
          </a:prstGeom>
        </p:spPr>
      </p:pic>
      <p:sp>
        <p:nvSpPr>
          <p:cNvPr id="65" name="TextBox 64">
            <a:extLst>
              <a:ext uri="{FF2B5EF4-FFF2-40B4-BE49-F238E27FC236}">
                <a16:creationId xmlns:a16="http://schemas.microsoft.com/office/drawing/2014/main" id="{85BEBAB9-8B6D-4280-B2ED-75326160EC1A}"/>
              </a:ext>
            </a:extLst>
          </p:cNvPr>
          <p:cNvSpPr txBox="1"/>
          <p:nvPr/>
        </p:nvSpPr>
        <p:spPr>
          <a:xfrm>
            <a:off x="17069063" y="11433055"/>
            <a:ext cx="11627998" cy="461665"/>
          </a:xfrm>
          <a:prstGeom prst="rect">
            <a:avLst/>
          </a:prstGeom>
          <a:noFill/>
        </p:spPr>
        <p:txBody>
          <a:bodyPr wrap="square" rtlCol="0">
            <a:spAutoFit/>
          </a:bodyPr>
          <a:lstStyle/>
          <a:p>
            <a:r>
              <a:rPr lang="en-US" sz="2400" b="1" dirty="0">
                <a:solidFill>
                  <a:schemeClr val="tx1">
                    <a:lumMod val="95000"/>
                    <a:lumOff val="5000"/>
                  </a:schemeClr>
                </a:solidFill>
                <a:latin typeface="Arial" panose="020B0604020202020204" pitchFamily="34" charset="0"/>
                <a:cs typeface="Arial" panose="020B0604020202020204" pitchFamily="34" charset="0"/>
              </a:rPr>
              <a:t>Figure 3. </a:t>
            </a:r>
            <a:r>
              <a:rPr lang="en-GB" sz="24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Classification of water sources based on the </a:t>
            </a:r>
            <a:r>
              <a:rPr lang="en-GB" sz="2400" b="1"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Ficklin</a:t>
            </a:r>
            <a:r>
              <a:rPr lang="en-GB" sz="24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-Caboi diagram</a:t>
            </a:r>
            <a:endParaRPr lang="en-US"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76238205-3AB5-4F0B-AA12-AFC289745F3D}"/>
              </a:ext>
            </a:extLst>
          </p:cNvPr>
          <p:cNvSpPr txBox="1"/>
          <p:nvPr/>
        </p:nvSpPr>
        <p:spPr>
          <a:xfrm>
            <a:off x="15694933" y="27867523"/>
            <a:ext cx="14076069" cy="1107932"/>
          </a:xfrm>
          <a:prstGeom prst="rect">
            <a:avLst/>
          </a:prstGeom>
          <a:solidFill>
            <a:schemeClr val="accent6">
              <a:lumMod val="40000"/>
              <a:lumOff val="60000"/>
            </a:schemeClr>
          </a:solidFill>
        </p:spPr>
        <p:txBody>
          <a:bodyPr wrap="square">
            <a:spAutoFit/>
          </a:bodyPr>
          <a:lstStyle/>
          <a:p>
            <a:pPr algn="just">
              <a:lnSpc>
                <a:spcPct val="107000"/>
              </a:lnSpc>
              <a:spcAft>
                <a:spcPts val="800"/>
              </a:spcAft>
            </a:pPr>
            <a:r>
              <a:rPr lang="en-US" sz="3200" kern="100" dirty="0">
                <a:effectLst/>
                <a:latin typeface="Arial" panose="020B0604020202020204" pitchFamily="34" charset="0"/>
                <a:ea typeface="Calibri" panose="020F0502020204030204" pitchFamily="34" charset="0"/>
                <a:cs typeface="Arial" panose="020B0604020202020204" pitchFamily="34" charset="0"/>
              </a:rPr>
              <a:t>Arsenic exceeded the safe threshold for children and adults, particularly evident at </a:t>
            </a:r>
            <a:r>
              <a:rPr lang="en-US" sz="3200" dirty="0">
                <a:effectLst/>
                <a:latin typeface="Arial" panose="020B0604020202020204" pitchFamily="34" charset="0"/>
                <a:ea typeface="Calibri" panose="020F0502020204030204" pitchFamily="34" charset="0"/>
                <a:cs typeface="Arial" panose="020B0604020202020204" pitchFamily="34" charset="0"/>
              </a:rPr>
              <a:t>Adina, </a:t>
            </a:r>
            <a:r>
              <a:rPr lang="en-US" sz="3200" dirty="0" err="1">
                <a:effectLst/>
                <a:latin typeface="Arial" panose="020B0604020202020204" pitchFamily="34" charset="0"/>
                <a:ea typeface="Calibri" panose="020F0502020204030204" pitchFamily="34" charset="0"/>
                <a:cs typeface="Arial" panose="020B0604020202020204" pitchFamily="34" charset="0"/>
              </a:rPr>
              <a:t>Akatsi</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Anyanui</a:t>
            </a:r>
            <a:r>
              <a:rPr lang="en-US" sz="3200" dirty="0">
                <a:effectLst/>
                <a:latin typeface="Arial" panose="020B0604020202020204" pitchFamily="34" charset="0"/>
                <a:ea typeface="Calibri" panose="020F0502020204030204" pitchFamily="34" charset="0"/>
                <a:cs typeface="Arial" panose="020B0604020202020204" pitchFamily="34" charset="0"/>
              </a:rPr>
              <a:t>, Keta, and areas around the </a:t>
            </a:r>
            <a:r>
              <a:rPr lang="en-US" sz="3200" dirty="0" err="1">
                <a:effectLst/>
                <a:latin typeface="Arial" panose="020B0604020202020204" pitchFamily="34" charset="0"/>
                <a:ea typeface="Calibri" panose="020F0502020204030204" pitchFamily="34" charset="0"/>
                <a:cs typeface="Arial" panose="020B0604020202020204" pitchFamily="34" charset="0"/>
              </a:rPr>
              <a:t>Avu</a:t>
            </a:r>
            <a:r>
              <a:rPr lang="en-US" sz="3200" dirty="0">
                <a:effectLst/>
                <a:latin typeface="Arial" panose="020B0604020202020204" pitchFamily="34" charset="0"/>
                <a:ea typeface="Calibri" panose="020F0502020204030204" pitchFamily="34" charset="0"/>
                <a:cs typeface="Arial" panose="020B0604020202020204" pitchFamily="34" charset="0"/>
              </a:rPr>
              <a:t> lagoon.</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A85F3FB-2AA7-4633-A758-E10F923AD1E3}"/>
              </a:ext>
            </a:extLst>
          </p:cNvPr>
          <p:cNvSpPr txBox="1"/>
          <p:nvPr/>
        </p:nvSpPr>
        <p:spPr>
          <a:xfrm>
            <a:off x="20149407" y="27427839"/>
            <a:ext cx="10485937" cy="461665"/>
          </a:xfrm>
          <a:prstGeom prst="rect">
            <a:avLst/>
          </a:prstGeom>
          <a:noFill/>
        </p:spPr>
        <p:txBody>
          <a:bodyPr wrap="square" rtlCol="0">
            <a:spAutoFit/>
          </a:bodyPr>
          <a:lstStyle/>
          <a:p>
            <a:r>
              <a:rPr lang="en-US" sz="2400" b="1" dirty="0">
                <a:solidFill>
                  <a:schemeClr val="tx1">
                    <a:lumMod val="95000"/>
                    <a:lumOff val="5000"/>
                  </a:schemeClr>
                </a:solidFill>
                <a:latin typeface="Arial" panose="020B0604020202020204" pitchFamily="34" charset="0"/>
                <a:cs typeface="Arial" panose="020B0604020202020204" pitchFamily="34" charset="0"/>
              </a:rPr>
              <a:t>Figure 5. </a:t>
            </a:r>
            <a:r>
              <a:rPr lang="en-GB" sz="24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Spatial distribution of Arsenic HQ </a:t>
            </a:r>
            <a:endParaRPr lang="en-US"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AC9157A4-AB02-400A-8CE3-A537E69E5473}"/>
              </a:ext>
            </a:extLst>
          </p:cNvPr>
          <p:cNvSpPr txBox="1"/>
          <p:nvPr/>
        </p:nvSpPr>
        <p:spPr>
          <a:xfrm>
            <a:off x="18156324" y="19886202"/>
            <a:ext cx="10485937" cy="461665"/>
          </a:xfrm>
          <a:prstGeom prst="rect">
            <a:avLst/>
          </a:prstGeom>
          <a:noFill/>
        </p:spPr>
        <p:txBody>
          <a:bodyPr wrap="square" rtlCol="0">
            <a:spAutoFit/>
          </a:bodyPr>
          <a:lstStyle/>
          <a:p>
            <a:r>
              <a:rPr lang="en-US" sz="2400" b="1" dirty="0">
                <a:solidFill>
                  <a:schemeClr val="tx1">
                    <a:lumMod val="95000"/>
                    <a:lumOff val="5000"/>
                  </a:schemeClr>
                </a:solidFill>
                <a:latin typeface="Arial" panose="020B0604020202020204" pitchFamily="34" charset="0"/>
                <a:cs typeface="Arial" panose="020B0604020202020204" pitchFamily="34" charset="0"/>
              </a:rPr>
              <a:t>Figure 4. </a:t>
            </a:r>
            <a:r>
              <a:rPr lang="en-GB" sz="24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HQ of Heavy metals concentrations for (a) GW and (b) SW</a:t>
            </a:r>
            <a:endParaRPr lang="en-US"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F76B0F56-CA02-46C9-A0E0-3EB835514233}"/>
              </a:ext>
            </a:extLst>
          </p:cNvPr>
          <p:cNvSpPr txBox="1"/>
          <p:nvPr/>
        </p:nvSpPr>
        <p:spPr>
          <a:xfrm>
            <a:off x="15465287" y="36333480"/>
            <a:ext cx="14410054" cy="1107932"/>
          </a:xfrm>
          <a:prstGeom prst="rect">
            <a:avLst/>
          </a:prstGeom>
          <a:solidFill>
            <a:schemeClr val="accent6">
              <a:lumMod val="60000"/>
              <a:lumOff val="40000"/>
            </a:schemeClr>
          </a:solidFill>
        </p:spPr>
        <p:txBody>
          <a:bodyPr wrap="square">
            <a:spAutoFit/>
          </a:bodyPr>
          <a:lstStyle/>
          <a:p>
            <a:pPr algn="just">
              <a:lnSpc>
                <a:spcPct val="107000"/>
              </a:lnSpc>
              <a:spcAft>
                <a:spcPts val="800"/>
              </a:spcAft>
            </a:pPr>
            <a:r>
              <a:rPr lang="en-US" sz="3200" kern="100" dirty="0">
                <a:latin typeface="Arial" panose="020B0604020202020204" pitchFamily="34" charset="0"/>
                <a:ea typeface="Calibri" panose="020F0502020204030204" pitchFamily="34" charset="0"/>
                <a:cs typeface="Arial" panose="020B0604020202020204" pitchFamily="34" charset="0"/>
              </a:rPr>
              <a:t>The findings indicate that adults and children</a:t>
            </a:r>
            <a:r>
              <a:rPr lang="en-US" sz="3200" kern="100" dirty="0">
                <a:effectLst/>
                <a:latin typeface="Arial" panose="020B0604020202020204" pitchFamily="34" charset="0"/>
                <a:ea typeface="Calibri" panose="020F0502020204030204" pitchFamily="34" charset="0"/>
                <a:cs typeface="Arial" panose="020B0604020202020204" pitchFamily="34" charset="0"/>
              </a:rPr>
              <a:t> are at risk of carcinogenic health implications after long-term ingestion of drinking water </a:t>
            </a:r>
            <a:r>
              <a:rPr lang="en-US" sz="3200" kern="100" dirty="0">
                <a:latin typeface="Arial" panose="020B0604020202020204" pitchFamily="34" charset="0"/>
                <a:ea typeface="Calibri" panose="020F0502020204030204" pitchFamily="34" charset="0"/>
                <a:cs typeface="Arial" panose="020B0604020202020204" pitchFamily="34" charset="0"/>
              </a:rPr>
              <a:t>sources.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D0C1634D-E07D-490B-BCA4-D416F531596B}"/>
              </a:ext>
            </a:extLst>
          </p:cNvPr>
          <p:cNvSpPr txBox="1"/>
          <p:nvPr/>
        </p:nvSpPr>
        <p:spPr>
          <a:xfrm>
            <a:off x="16158824" y="35699723"/>
            <a:ext cx="13138479" cy="461665"/>
          </a:xfrm>
          <a:prstGeom prst="rect">
            <a:avLst/>
          </a:prstGeom>
          <a:noFill/>
        </p:spPr>
        <p:txBody>
          <a:bodyPr wrap="square" rtlCol="0">
            <a:spAutoFit/>
          </a:bodyPr>
          <a:lstStyle/>
          <a:p>
            <a:r>
              <a:rPr lang="en-US" sz="2400" b="1" dirty="0">
                <a:solidFill>
                  <a:schemeClr val="tx1">
                    <a:lumMod val="95000"/>
                    <a:lumOff val="5000"/>
                  </a:schemeClr>
                </a:solidFill>
                <a:latin typeface="Arial" panose="020B0604020202020204" pitchFamily="34" charset="0"/>
                <a:cs typeface="Arial" panose="020B0604020202020204" pitchFamily="34" charset="0"/>
              </a:rPr>
              <a:t>Figure 5. LCR Ratios for Ingestion of Groundwater and Surface Water in the Keta </a:t>
            </a:r>
            <a:r>
              <a:rPr lang="en-US" sz="2400" b="1" dirty="0">
                <a:solidFill>
                  <a:schemeClr val="tx1">
                    <a:lumMod val="95000"/>
                    <a:lumOff val="5000"/>
                  </a:schemeClr>
                </a:solidFill>
              </a:rPr>
              <a:t>Wetland</a:t>
            </a:r>
            <a:endParaRPr lang="en-US"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1631F8B-CB39-4DE4-B1EF-316BD87BF661}"/>
              </a:ext>
            </a:extLst>
          </p:cNvPr>
          <p:cNvSpPr txBox="1"/>
          <p:nvPr/>
        </p:nvSpPr>
        <p:spPr>
          <a:xfrm>
            <a:off x="788055" y="41688546"/>
            <a:ext cx="30313312" cy="65855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Key References:</a:t>
            </a:r>
            <a:r>
              <a:rPr lang="en-GB" sz="1800" b="1" kern="100" dirty="0" err="1">
                <a:effectLst/>
                <a:latin typeface="Arial" panose="020B0604020202020204" pitchFamily="34" charset="0"/>
                <a:ea typeface="Calibri" panose="020F0502020204030204" pitchFamily="34" charset="0"/>
                <a:cs typeface="Arial" panose="020B0604020202020204" pitchFamily="34" charset="0"/>
              </a:rPr>
              <a:t>Duku</a:t>
            </a:r>
            <a:r>
              <a:rPr lang="en-GB" sz="1800" b="1" kern="100" dirty="0">
                <a:effectLst/>
                <a:latin typeface="Arial" panose="020B0604020202020204" pitchFamily="34" charset="0"/>
                <a:ea typeface="Calibri" panose="020F0502020204030204" pitchFamily="34" charset="0"/>
                <a:cs typeface="Arial" panose="020B0604020202020204" pitchFamily="34" charset="0"/>
              </a:rPr>
              <a:t>, E., </a:t>
            </a:r>
            <a:r>
              <a:rPr lang="en-GB" sz="1800" b="1" kern="100" dirty="0" err="1">
                <a:effectLst/>
                <a:latin typeface="Arial" panose="020B0604020202020204" pitchFamily="34" charset="0"/>
                <a:ea typeface="Calibri" panose="020F0502020204030204" pitchFamily="34" charset="0"/>
                <a:cs typeface="Arial" panose="020B0604020202020204" pitchFamily="34" charset="0"/>
              </a:rPr>
              <a:t>Mattah</a:t>
            </a:r>
            <a:r>
              <a:rPr lang="en-GB" sz="1800" b="1" kern="100" dirty="0">
                <a:effectLst/>
                <a:latin typeface="Arial" panose="020B0604020202020204" pitchFamily="34" charset="0"/>
                <a:ea typeface="Calibri" panose="020F0502020204030204" pitchFamily="34" charset="0"/>
                <a:cs typeface="Arial" panose="020B0604020202020204" pitchFamily="34" charset="0"/>
              </a:rPr>
              <a:t>, P.A.D. and </a:t>
            </a:r>
            <a:r>
              <a:rPr lang="en-GB" sz="1800" b="1" kern="100" dirty="0" err="1">
                <a:effectLst/>
                <a:latin typeface="Arial" panose="020B0604020202020204" pitchFamily="34" charset="0"/>
                <a:ea typeface="Calibri" panose="020F0502020204030204" pitchFamily="34" charset="0"/>
                <a:cs typeface="Arial" panose="020B0604020202020204" pitchFamily="34" charset="0"/>
              </a:rPr>
              <a:t>Angnuureng</a:t>
            </a:r>
            <a:r>
              <a:rPr lang="en-GB" sz="1800" b="1" kern="100" dirty="0">
                <a:effectLst/>
                <a:latin typeface="Arial" panose="020B0604020202020204" pitchFamily="34" charset="0"/>
                <a:ea typeface="Calibri" panose="020F0502020204030204" pitchFamily="34" charset="0"/>
                <a:cs typeface="Arial" panose="020B0604020202020204" pitchFamily="34" charset="0"/>
              </a:rPr>
              <a:t>, D.B. (2021). </a:t>
            </a:r>
            <a:r>
              <a:rPr lang="en-GB" sz="1800" b="1" i="1" kern="100" dirty="0">
                <a:effectLst/>
                <a:latin typeface="Arial" panose="020B0604020202020204" pitchFamily="34" charset="0"/>
                <a:ea typeface="Calibri" panose="020F0502020204030204" pitchFamily="34" charset="0"/>
                <a:cs typeface="Arial" panose="020B0604020202020204" pitchFamily="34" charset="0"/>
              </a:rPr>
              <a:t>Assessment of land use/land cover change and morphometric parameters in the Keta Lagoon Complex Ramsar site, Ghana</a:t>
            </a:r>
            <a:r>
              <a:rPr lang="en-GB" sz="1800" b="1" kern="100" dirty="0">
                <a:effectLst/>
                <a:latin typeface="Arial" panose="020B0604020202020204" pitchFamily="34" charset="0"/>
                <a:ea typeface="Calibri" panose="020F0502020204030204" pitchFamily="34" charset="0"/>
                <a:cs typeface="Arial" panose="020B0604020202020204" pitchFamily="34" charset="0"/>
              </a:rPr>
              <a:t>. Water, 13(18), p.2537.</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p>
            <a:r>
              <a:rPr lang="en-GB" sz="1800" b="1" kern="100" dirty="0">
                <a:effectLst/>
                <a:latin typeface="Arial" panose="020B0604020202020204" pitchFamily="34" charset="0"/>
                <a:ea typeface="Calibri" panose="020F0502020204030204" pitchFamily="34" charset="0"/>
                <a:cs typeface="Arial" panose="020B0604020202020204" pitchFamily="34" charset="0"/>
              </a:rPr>
              <a:t>Sharma, A., Grewal, A.S., Sharma, D. and Srivastav, A.L. (2023). Heavy metal contamination in water: consequences on human health and environment. In Metals in water, </a:t>
            </a:r>
            <a:r>
              <a:rPr lang="en-GB" sz="1800" b="1" i="1" kern="100" dirty="0">
                <a:effectLst/>
                <a:latin typeface="Arial" panose="020B0604020202020204" pitchFamily="34" charset="0"/>
                <a:ea typeface="Calibri" panose="020F0502020204030204" pitchFamily="34" charset="0"/>
                <a:cs typeface="Arial" panose="020B0604020202020204" pitchFamily="34" charset="0"/>
              </a:rPr>
              <a:t>Elsevier,</a:t>
            </a:r>
            <a:r>
              <a:rPr lang="en-GB" sz="1800" b="1" kern="100" dirty="0">
                <a:effectLst/>
                <a:latin typeface="Arial" panose="020B0604020202020204" pitchFamily="34" charset="0"/>
                <a:ea typeface="Calibri" panose="020F0502020204030204" pitchFamily="34" charset="0"/>
                <a:cs typeface="Arial" panose="020B0604020202020204" pitchFamily="34" charset="0"/>
              </a:rPr>
              <a:t> pp. 39-52.</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6" name="Rectangle 30">
            <a:extLst>
              <a:ext uri="{FF2B5EF4-FFF2-40B4-BE49-F238E27FC236}">
                <a16:creationId xmlns:a16="http://schemas.microsoft.com/office/drawing/2014/main" id="{0905A9A0-1F66-4337-BC8F-34793E1CFFBD}"/>
              </a:ext>
            </a:extLst>
          </p:cNvPr>
          <p:cNvSpPr/>
          <p:nvPr/>
        </p:nvSpPr>
        <p:spPr>
          <a:xfrm>
            <a:off x="-54800" y="42366272"/>
            <a:ext cx="30330012" cy="372225"/>
          </a:xfrm>
          <a:prstGeom prst="rect">
            <a:avLst/>
          </a:prstGeom>
          <a:solidFill>
            <a:srgbClr val="007E39"/>
          </a:solidFill>
          <a:ln w="12701" cap="flat">
            <a:solidFill>
              <a:srgbClr val="2F528F"/>
            </a:solidFill>
            <a:prstDash val="solid"/>
            <a:miter/>
          </a:ln>
        </p:spPr>
        <p:txBody>
          <a:bodyPr vert="horz" wrap="square" lIns="67892" tIns="33946" rIns="67892" bIns="33946" anchor="ctr" anchorCtr="1" compatLnSpc="1">
            <a:noAutofit/>
          </a:bodyPr>
          <a:lstStyle/>
          <a:p>
            <a:pPr algn="ctr" defTabSz="339471">
              <a:defRPr sz="1800" b="0" i="0" u="none" strike="noStrike" kern="0" cap="none" spc="0" baseline="0">
                <a:solidFill>
                  <a:srgbClr val="000000"/>
                </a:solidFill>
                <a:uFillTx/>
              </a:defRPr>
            </a:pPr>
            <a:endParaRPr lang="en-GB" sz="1337">
              <a:solidFill>
                <a:srgbClr val="FFFFFF"/>
              </a:solidFill>
              <a:latin typeface="Calibri"/>
            </a:endParaRPr>
          </a:p>
        </p:txBody>
      </p:sp>
      <p:sp>
        <p:nvSpPr>
          <p:cNvPr id="13" name="TextBox 12">
            <a:extLst>
              <a:ext uri="{FF2B5EF4-FFF2-40B4-BE49-F238E27FC236}">
                <a16:creationId xmlns:a16="http://schemas.microsoft.com/office/drawing/2014/main" id="{AC9DFC1E-E926-4E3D-93ED-DA6551664845}"/>
              </a:ext>
            </a:extLst>
          </p:cNvPr>
          <p:cNvSpPr txBox="1"/>
          <p:nvPr/>
        </p:nvSpPr>
        <p:spPr>
          <a:xfrm>
            <a:off x="114300" y="42349263"/>
            <a:ext cx="30177612" cy="461665"/>
          </a:xfrm>
          <a:prstGeom prst="rect">
            <a:avLst/>
          </a:prstGeom>
          <a:noFill/>
        </p:spPr>
        <p:txBody>
          <a:bodyPr wrap="square" rtlCol="0">
            <a:spAutoFit/>
          </a:bodyPr>
          <a:lstStyle/>
          <a:p>
            <a:r>
              <a:rPr lang="en-US" sz="2400" b="1" i="0" dirty="0">
                <a:solidFill>
                  <a:schemeClr val="bg1">
                    <a:lumMod val="95000"/>
                  </a:schemeClr>
                </a:solidFill>
                <a:effectLst/>
                <a:latin typeface="Arial" panose="020B0604020202020204" pitchFamily="34" charset="0"/>
                <a:cs typeface="Arial" panose="020B0604020202020204" pitchFamily="34" charset="0"/>
              </a:rPr>
              <a:t>     KNUST Research Week and Scientific Conference                                                                                                                                                                                         November 10 – 14, 2025, Kumasi, Ghana</a:t>
            </a:r>
            <a:r>
              <a:rPr lang="en-US" sz="2400" b="0" i="0" dirty="0">
                <a:solidFill>
                  <a:schemeClr val="bg1">
                    <a:lumMod val="95000"/>
                  </a:schemeClr>
                </a:solidFill>
                <a:effectLst/>
                <a:latin typeface="Arial" panose="020B0604020202020204" pitchFamily="34" charset="0"/>
                <a:cs typeface="Arial" panose="020B0604020202020204" pitchFamily="34" charset="0"/>
              </a:rPr>
              <a:t>                                                                                                                                                        </a:t>
            </a:r>
            <a:endParaRPr lang="en-US" sz="2400" dirty="0">
              <a:solidFill>
                <a:schemeClr val="bg1">
                  <a:lumMod val="9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807FC6A-14EB-4A95-94B5-F924453C0B13}"/>
              </a:ext>
            </a:extLst>
          </p:cNvPr>
          <p:cNvSpPr/>
          <p:nvPr/>
        </p:nvSpPr>
        <p:spPr>
          <a:xfrm>
            <a:off x="604441" y="41614377"/>
            <a:ext cx="29166561" cy="769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7259745-CE11-428D-88E5-C358A6850A4A}"/>
              </a:ext>
            </a:extLst>
          </p:cNvPr>
          <p:cNvSpPr txBox="1"/>
          <p:nvPr/>
        </p:nvSpPr>
        <p:spPr>
          <a:xfrm>
            <a:off x="15465287" y="37622332"/>
            <a:ext cx="14410054" cy="1107932"/>
          </a:xfrm>
          <a:prstGeom prst="rect">
            <a:avLst/>
          </a:prstGeom>
          <a:solidFill>
            <a:schemeClr val="accent6">
              <a:lumMod val="60000"/>
              <a:lumOff val="40000"/>
            </a:schemeClr>
          </a:solidFill>
        </p:spPr>
        <p:txBody>
          <a:bodyPr wrap="square">
            <a:spAutoFit/>
          </a:bodyPr>
          <a:lstStyle/>
          <a:p>
            <a:pPr algn="just">
              <a:lnSpc>
                <a:spcPct val="107000"/>
              </a:lnSpc>
              <a:spcAft>
                <a:spcPts val="800"/>
              </a:spcAft>
            </a:pPr>
            <a:r>
              <a:rPr lang="en-US" sz="3200" dirty="0">
                <a:effectLst/>
                <a:latin typeface="Arial" panose="020B0604020202020204" pitchFamily="34" charset="0"/>
                <a:ea typeface="Calibri" panose="020F0502020204030204" pitchFamily="34" charset="0"/>
                <a:cs typeface="Arial" panose="020B0604020202020204" pitchFamily="34" charset="0"/>
              </a:rPr>
              <a:t>HMs sources in the KWC included mineral weathering, agricultural runoff from </a:t>
            </a:r>
            <a:r>
              <a:rPr lang="en-US" sz="3200" dirty="0" err="1">
                <a:effectLst/>
                <a:latin typeface="Arial" panose="020B0604020202020204" pitchFamily="34" charset="0"/>
                <a:ea typeface="Calibri" panose="020F0502020204030204" pitchFamily="34" charset="0"/>
                <a:cs typeface="Arial" panose="020B0604020202020204" pitchFamily="34" charset="0"/>
              </a:rPr>
              <a:t>fertiliser</a:t>
            </a:r>
            <a:r>
              <a:rPr lang="en-US" sz="3200" dirty="0">
                <a:effectLst/>
                <a:latin typeface="Arial" panose="020B0604020202020204" pitchFamily="34" charset="0"/>
                <a:ea typeface="Calibri" panose="020F0502020204030204" pitchFamily="34" charset="0"/>
                <a:cs typeface="Arial" panose="020B0604020202020204" pitchFamily="34" charset="0"/>
              </a:rPr>
              <a:t> and manure application, effluents from sewage and human waste.</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9" name="Picture 48" descr="Kumasi Technical University Logo PNG Vector (AI) Free Download">
            <a:extLst>
              <a:ext uri="{FF2B5EF4-FFF2-40B4-BE49-F238E27FC236}">
                <a16:creationId xmlns:a16="http://schemas.microsoft.com/office/drawing/2014/main" id="{A5890616-0284-4E51-B9C3-DD9D183C362E}"/>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9079427" y="4039601"/>
            <a:ext cx="966412" cy="966412"/>
          </a:xfrm>
          <a:prstGeom prst="rect">
            <a:avLst/>
          </a:prstGeom>
          <a:noFill/>
          <a:ln>
            <a:noFill/>
          </a:ln>
        </p:spPr>
      </p:pic>
    </p:spTree>
    <p:extLst>
      <p:ext uri="{BB962C8B-B14F-4D97-AF65-F5344CB8AC3E}">
        <p14:creationId xmlns:p14="http://schemas.microsoft.com/office/powerpoint/2010/main" val="27933265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8745</TotalTime>
  <Words>903</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Kpamma</dc:creator>
  <cp:lastModifiedBy>Administrator</cp:lastModifiedBy>
  <cp:revision>129</cp:revision>
  <dcterms:created xsi:type="dcterms:W3CDTF">2024-08-01T20:23:33Z</dcterms:created>
  <dcterms:modified xsi:type="dcterms:W3CDTF">2025-11-06T15:52:21Z</dcterms:modified>
</cp:coreProperties>
</file>