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rial Black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iF5Z1NZJxxR5p1krolQS8ELMqP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7bb013fec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a7bb013fec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7bb013fe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a7bb013f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7bb013fe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a7bb013fe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7bb013fe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a7bb013fe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24.jpg"/><Relationship Id="rId7" Type="http://schemas.openxmlformats.org/officeDocument/2006/relationships/image" Target="../media/image13.jpg"/><Relationship Id="rId8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26792"/>
          <a:stretch/>
        </p:blipFill>
        <p:spPr>
          <a:xfrm>
            <a:off x="-95625" y="-12150"/>
            <a:ext cx="5561701" cy="515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71484" l="10631" r="15128" t="0"/>
          <a:stretch/>
        </p:blipFill>
        <p:spPr>
          <a:xfrm>
            <a:off x="5167582" y="3873232"/>
            <a:ext cx="3941976" cy="11303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5162027" y="1328025"/>
            <a:ext cx="37029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080">
                <a:solidFill>
                  <a:srgbClr val="025B31"/>
                </a:solidFill>
                <a:latin typeface="Arial Black"/>
                <a:ea typeface="Arial Black"/>
                <a:cs typeface="Arial Black"/>
                <a:sym typeface="Arial Black"/>
              </a:rPr>
              <a:t>Overview of the School</a:t>
            </a:r>
            <a:endParaRPr sz="4080">
              <a:solidFill>
                <a:srgbClr val="025B3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0" y="0"/>
            <a:ext cx="3865418" cy="225829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WEEKEND BREAK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(6th &amp; 7th December 2025)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Recreational Activity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311700" y="445025"/>
            <a:ext cx="870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303"/>
              <a:buFont typeface="Arial"/>
              <a:buNone/>
            </a:pPr>
            <a:r>
              <a:rPr b="1" lang="en-GB"/>
              <a:t>Week 2: </a:t>
            </a:r>
            <a:r>
              <a:rPr b="1" lang="en-GB" sz="2133"/>
              <a:t>Air Quality Framework</a:t>
            </a:r>
            <a:r>
              <a:rPr b="1" lang="en-GB" sz="2688"/>
              <a:t> </a:t>
            </a:r>
            <a:r>
              <a:rPr b="1" lang="en-GB" sz="2132"/>
              <a:t>Fieldwork &amp; Community Engagement</a:t>
            </a:r>
            <a:r>
              <a:rPr b="1" lang="en-GB" sz="2244"/>
              <a:t> </a:t>
            </a:r>
            <a:endParaRPr b="1" sz="2244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311700" y="1366925"/>
            <a:ext cx="85206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Day Eight (Monday, 8th December 2025): </a:t>
            </a:r>
            <a:r>
              <a:rPr lang="en-GB" sz="1900">
                <a:solidFill>
                  <a:srgbClr val="0000FF"/>
                </a:solidFill>
              </a:rPr>
              <a:t>Fieldwork 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Day Nine (Tuesday, 9th December 2025): </a:t>
            </a:r>
            <a:r>
              <a:rPr lang="en-GB" sz="2000">
                <a:solidFill>
                  <a:srgbClr val="0000FF"/>
                </a:solidFill>
              </a:rPr>
              <a:t>School’s Outreach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</a:rPr>
              <a:t>Day Ten (Wednesday, 10th December 2025): </a:t>
            </a:r>
            <a:r>
              <a:rPr lang="en-GB" sz="1900">
                <a:solidFill>
                  <a:srgbClr val="0000FF"/>
                </a:solidFill>
              </a:rPr>
              <a:t>Group Presentations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FF0000"/>
                </a:solidFill>
              </a:rPr>
              <a:t>Departure (Thursday, 11th December 2025)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7bb013fec_5_0"/>
          <p:cNvSpPr txBox="1"/>
          <p:nvPr>
            <p:ph type="title"/>
          </p:nvPr>
        </p:nvSpPr>
        <p:spPr>
          <a:xfrm>
            <a:off x="83100" y="106100"/>
            <a:ext cx="5579400" cy="478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320">
                <a:solidFill>
                  <a:schemeClr val="lt1"/>
                </a:solidFill>
              </a:rPr>
              <a:t>Images from Previous Schools</a:t>
            </a:r>
            <a:endParaRPr b="1" sz="2320">
              <a:solidFill>
                <a:schemeClr val="lt1"/>
              </a:solidFill>
            </a:endParaRPr>
          </a:p>
        </p:txBody>
      </p:sp>
      <p:pic>
        <p:nvPicPr>
          <p:cNvPr id="143" name="Google Shape;143;g3a7bb013fec_5_0" title="IMG-20251121-WA0000.jpg"/>
          <p:cNvPicPr preferRelativeResize="0"/>
          <p:nvPr/>
        </p:nvPicPr>
        <p:blipFill rotWithShape="1">
          <a:blip r:embed="rId3">
            <a:alphaModFix/>
          </a:blip>
          <a:srcRect b="1779" l="-1140" r="1138" t="-1780"/>
          <a:stretch/>
        </p:blipFill>
        <p:spPr>
          <a:xfrm>
            <a:off x="30200" y="584300"/>
            <a:ext cx="2732476" cy="213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a7bb013fec_5_0" title="IMG-20251121-WA0001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675" y="609075"/>
            <a:ext cx="2899851" cy="210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a7bb013fec_5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2533" y="106100"/>
            <a:ext cx="3481466" cy="26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a7bb013fec_5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717225"/>
            <a:ext cx="2954324" cy="23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a7bb013fec_5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4325" y="2717200"/>
            <a:ext cx="2992124" cy="23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a7bb013fec_5_0" title="IMG-20251121-WA0013.jp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46450" y="2717200"/>
            <a:ext cx="3197550" cy="23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150825" y="334007"/>
            <a:ext cx="8550000" cy="4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3300">
                <a:solidFill>
                  <a:srgbClr val="0000FF"/>
                </a:solidFill>
              </a:rPr>
              <a:t>LOC Team</a:t>
            </a:r>
            <a:endParaRPr b="1" sz="33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Prof. L. K. Amekudzi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Prof. Emmanuel Quansah: </a:t>
            </a:r>
            <a:r>
              <a:rPr lang="en-GB" sz="2400">
                <a:solidFill>
                  <a:srgbClr val="0000FF"/>
                </a:solidFill>
              </a:rPr>
              <a:t>+233 24 8571016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Ms. Lydia Korley: </a:t>
            </a:r>
            <a:r>
              <a:rPr lang="en-GB" sz="2400">
                <a:solidFill>
                  <a:srgbClr val="0000FF"/>
                </a:solidFill>
              </a:rPr>
              <a:t>+233 55 9540992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Dr. Edmund I. Yamba: </a:t>
            </a:r>
            <a:r>
              <a:rPr lang="en-GB" sz="2400">
                <a:solidFill>
                  <a:srgbClr val="0000FF"/>
                </a:solidFill>
              </a:rPr>
              <a:t>+233 55 056353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Mr. Alex Tuffour Frempong: </a:t>
            </a:r>
            <a:r>
              <a:rPr lang="en-GB" sz="2400">
                <a:solidFill>
                  <a:srgbClr val="0000FF"/>
                </a:solidFill>
              </a:rPr>
              <a:t>+233240063387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Ms. Mercy Mawunyo Apaw: </a:t>
            </a:r>
            <a:r>
              <a:rPr lang="en-GB" sz="2400">
                <a:solidFill>
                  <a:srgbClr val="0000FF"/>
                </a:solidFill>
              </a:rPr>
              <a:t>+233552898404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GB" sz="2400">
                <a:solidFill>
                  <a:srgbClr val="434343"/>
                </a:solidFill>
              </a:rPr>
              <a:t>Mr. Desmond Osei-Tutu: </a:t>
            </a:r>
            <a:r>
              <a:rPr lang="en-GB" sz="2400">
                <a:solidFill>
                  <a:srgbClr val="0000FF"/>
                </a:solidFill>
              </a:rPr>
              <a:t>+233 543612149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Dr. Jeffrey N. A. Aryee: </a:t>
            </a:r>
            <a:r>
              <a:rPr lang="en-GB" sz="2400">
                <a:solidFill>
                  <a:srgbClr val="0000FF"/>
                </a:solidFill>
              </a:rPr>
              <a:t>+233 24 8524226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1400" y="-76200"/>
            <a:ext cx="53526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709750" y="1864925"/>
            <a:ext cx="15159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AGENDA</a:t>
            </a:r>
            <a:endParaRPr b="1" i="0" sz="1800" u="none" cap="none" strike="noStrike">
              <a:solidFill>
                <a:schemeClr val="lt1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76200"/>
            <a:ext cx="41910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82451" l="35245" r="51054" t="0"/>
          <a:stretch/>
        </p:blipFill>
        <p:spPr>
          <a:xfrm>
            <a:off x="6817525" y="1112625"/>
            <a:ext cx="1943175" cy="1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20"/>
              <a:t>Joint Initiative of:</a:t>
            </a:r>
            <a:endParaRPr b="1" sz="2820"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152475"/>
            <a:ext cx="575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Department of Meteorology and Climate Science, FPCS, COS, KNUST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Clean Air Fund 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200" y="3143175"/>
            <a:ext cx="1943174" cy="9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571600" y="1280500"/>
            <a:ext cx="1349900" cy="1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311700" y="187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20"/>
              <a:t>Why this School?</a:t>
            </a:r>
            <a:endParaRPr b="1" sz="2720"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9125"/>
            <a:ext cx="2965000" cy="29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2912050" y="927275"/>
            <a:ext cx="6125400" cy="30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Air quality Statistics are daunting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 and household air pollution are major causes of death and diseases globally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r>
              <a:rPr b="0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91%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global population breathes heavily polluted air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 million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premature deaths occurs each year due to indoor and outdoor air pollution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Capacity-building</a:t>
            </a:r>
            <a:r>
              <a:rPr b="0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key to addressing the issue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82625" y="4144400"/>
            <a:ext cx="89547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900" u="none" cap="none" strike="noStrike">
                <a:solidFill>
                  <a:srgbClr val="FF0000"/>
                </a:solidFill>
              </a:rPr>
              <a:t>The goal of the School is to equip participants with relevant skills that help them contribute to improving Air Quality and championing its cause.</a:t>
            </a:r>
            <a:endParaRPr b="1" i="0" sz="1900" u="none" cap="none" strike="noStrike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7bb013fec_0_1"/>
          <p:cNvSpPr/>
          <p:nvPr/>
        </p:nvSpPr>
        <p:spPr>
          <a:xfrm>
            <a:off x="1570175" y="3644925"/>
            <a:ext cx="5600700" cy="1241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Community Engagement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Real-world impact and outreach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a7bb013fec_0_1"/>
          <p:cNvSpPr/>
          <p:nvPr/>
        </p:nvSpPr>
        <p:spPr>
          <a:xfrm>
            <a:off x="240139" y="199736"/>
            <a:ext cx="4083600" cy="1517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Fully-Funded</a:t>
            </a:r>
            <a:endParaRPr b="1" i="0" sz="3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support for all participants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a7bb013fec_0_1"/>
          <p:cNvSpPr/>
          <p:nvPr/>
        </p:nvSpPr>
        <p:spPr>
          <a:xfrm>
            <a:off x="4499264" y="206661"/>
            <a:ext cx="4469100" cy="1517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Interdisciplinary</a:t>
            </a:r>
            <a:endParaRPr b="1" i="0" sz="3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Cross-sector collaboration and learning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3a7bb013fec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89" y="459514"/>
            <a:ext cx="727401" cy="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a7bb013fec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1589" y="339988"/>
            <a:ext cx="935199" cy="8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a7bb013fec_0_1"/>
          <p:cNvSpPr/>
          <p:nvPr/>
        </p:nvSpPr>
        <p:spPr>
          <a:xfrm>
            <a:off x="247064" y="1952336"/>
            <a:ext cx="4083600" cy="14166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Project-Oriented</a:t>
            </a:r>
            <a:endParaRPr b="1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Hands-on practical applications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3a7bb013fec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489" y="2156723"/>
            <a:ext cx="613074" cy="613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a7bb013fec_0_1"/>
          <p:cNvSpPr/>
          <p:nvPr/>
        </p:nvSpPr>
        <p:spPr>
          <a:xfrm>
            <a:off x="4545439" y="1959261"/>
            <a:ext cx="4422900" cy="14166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Theory &amp; Practicals</a:t>
            </a:r>
            <a:endParaRPr b="1" i="0" sz="3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Balanced learning approach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3a7bb013fec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1073" y="2052196"/>
            <a:ext cx="727401" cy="7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a7bb013fec_0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82052" y="3688748"/>
            <a:ext cx="727401" cy="7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3a7bb013fec_0_20"/>
          <p:cNvPicPr preferRelativeResize="0"/>
          <p:nvPr/>
        </p:nvPicPr>
        <p:blipFill rotWithShape="1">
          <a:blip r:embed="rId3">
            <a:alphaModFix/>
          </a:blip>
          <a:srcRect b="3737" l="0" r="0" t="6607"/>
          <a:stretch/>
        </p:blipFill>
        <p:spPr>
          <a:xfrm>
            <a:off x="105393" y="717168"/>
            <a:ext cx="4615052" cy="44707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a7bb013fec_0_20"/>
          <p:cNvSpPr txBox="1"/>
          <p:nvPr/>
        </p:nvSpPr>
        <p:spPr>
          <a:xfrm>
            <a:off x="114450" y="66250"/>
            <a:ext cx="5187000" cy="6924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 SELECTION</a:t>
            </a:r>
            <a:endParaRPr b="1" i="0" sz="3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g3a7bb013fec_0_20"/>
          <p:cNvGrpSpPr/>
          <p:nvPr/>
        </p:nvGrpSpPr>
        <p:grpSpPr>
          <a:xfrm>
            <a:off x="100450" y="529926"/>
            <a:ext cx="4732713" cy="4849924"/>
            <a:chOff x="100450" y="529926"/>
            <a:chExt cx="4732713" cy="4849924"/>
          </a:xfrm>
        </p:grpSpPr>
        <p:sp>
          <p:nvSpPr>
            <p:cNvPr id="95" name="Google Shape;95;g3a7bb013fec_0_20"/>
            <p:cNvSpPr/>
            <p:nvPr/>
          </p:nvSpPr>
          <p:spPr>
            <a:xfrm>
              <a:off x="176863" y="758650"/>
              <a:ext cx="4656300" cy="4621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g3a7bb013fec_0_20"/>
            <p:cNvPicPr preferRelativeResize="0"/>
            <p:nvPr/>
          </p:nvPicPr>
          <p:blipFill rotWithShape="1">
            <a:blip r:embed="rId4">
              <a:alphaModFix/>
            </a:blip>
            <a:srcRect b="4652" l="0" r="0" t="0"/>
            <a:stretch/>
          </p:blipFill>
          <p:spPr>
            <a:xfrm>
              <a:off x="100450" y="529926"/>
              <a:ext cx="4615052" cy="4613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g3a7bb013fec_0_20"/>
          <p:cNvSpPr txBox="1"/>
          <p:nvPr/>
        </p:nvSpPr>
        <p:spPr>
          <a:xfrm>
            <a:off x="252050" y="4067286"/>
            <a:ext cx="2381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Participants Rep. 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b="0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out of </a:t>
            </a:r>
            <a:r>
              <a:rPr b="0" i="0" lang="en-GB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47 </a:t>
            </a:r>
            <a:r>
              <a:rPr b="0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3a7bb013fec_0_20" title="Application_Info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1450" y="152400"/>
            <a:ext cx="3690150" cy="23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a7bb013fec_0_20" title="Selected_parti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1450" y="2571750"/>
            <a:ext cx="37609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7bb013fec_0_33"/>
          <p:cNvSpPr txBox="1"/>
          <p:nvPr/>
        </p:nvSpPr>
        <p:spPr>
          <a:xfrm>
            <a:off x="114450" y="66250"/>
            <a:ext cx="7958100" cy="6924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 SECTOR SELECTION</a:t>
            </a:r>
            <a:endParaRPr b="1" i="0" sz="3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3a7bb013fec_0_33"/>
          <p:cNvPicPr preferRelativeResize="0"/>
          <p:nvPr/>
        </p:nvPicPr>
        <p:blipFill rotWithShape="1">
          <a:blip r:embed="rId3">
            <a:alphaModFix/>
          </a:blip>
          <a:srcRect b="4914" l="0" r="0" t="0"/>
          <a:stretch/>
        </p:blipFill>
        <p:spPr>
          <a:xfrm>
            <a:off x="152400" y="911050"/>
            <a:ext cx="8860151" cy="407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345375" y="1957350"/>
            <a:ext cx="85287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GB" sz="4700" u="none" cap="none" strike="noStrike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&lt;&lt;&lt; What To Expect &gt;&gt;&gt;</a:t>
            </a:r>
            <a:endParaRPr b="1" i="0" sz="4700" u="none" cap="none" strike="noStrik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23067" l="2379" r="12347" t="7598"/>
          <a:stretch/>
        </p:blipFill>
        <p:spPr>
          <a:xfrm>
            <a:off x="2936100" y="34100"/>
            <a:ext cx="6335725" cy="289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>
            <p:ph type="title"/>
          </p:nvPr>
        </p:nvSpPr>
        <p:spPr>
          <a:xfrm>
            <a:off x="-43625" y="-425"/>
            <a:ext cx="35325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220">
                <a:solidFill>
                  <a:srgbClr val="0000FF"/>
                </a:solidFill>
              </a:rPr>
              <a:t>Important Dates</a:t>
            </a:r>
            <a:endParaRPr sz="3220">
              <a:solidFill>
                <a:srgbClr val="0000FF"/>
              </a:solidFill>
            </a:endParaRPr>
          </a:p>
        </p:txBody>
      </p:sp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-29351" y="572276"/>
            <a:ext cx="3518100" cy="46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829">
                <a:solidFill>
                  <a:srgbClr val="0000FF"/>
                </a:solidFill>
              </a:rPr>
              <a:t>Arrival of Participants:</a:t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829">
                <a:solidFill>
                  <a:schemeClr val="dk1"/>
                </a:solidFill>
              </a:rPr>
              <a:t>Sunday, 30</a:t>
            </a:r>
            <a:r>
              <a:rPr baseline="30000" lang="en-GB" sz="1829">
                <a:solidFill>
                  <a:schemeClr val="dk1"/>
                </a:solidFill>
              </a:rPr>
              <a:t>th</a:t>
            </a:r>
            <a:r>
              <a:rPr lang="en-GB" sz="1829">
                <a:solidFill>
                  <a:schemeClr val="dk1"/>
                </a:solidFill>
              </a:rPr>
              <a:t> November 2025</a:t>
            </a:r>
            <a:endParaRPr sz="18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829">
                <a:solidFill>
                  <a:schemeClr val="dk1"/>
                </a:solidFill>
              </a:rPr>
              <a:t>Icebreaker Reception</a:t>
            </a:r>
            <a:endParaRPr sz="18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en-GB" sz="1430">
                <a:solidFill>
                  <a:srgbClr val="FF0000"/>
                </a:solidFill>
              </a:rPr>
              <a:t>Hand your travel tickets/receipts upon arrival at the earliest or within the first week of the School, to the Organizing Committee.</a:t>
            </a:r>
            <a:endParaRPr i="1" sz="143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829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829">
                <a:solidFill>
                  <a:srgbClr val="0000FF"/>
                </a:solidFill>
              </a:rPr>
              <a:t>Monday 1</a:t>
            </a:r>
            <a:r>
              <a:rPr b="1" baseline="30000" lang="en-GB" sz="1829">
                <a:solidFill>
                  <a:srgbClr val="0000FF"/>
                </a:solidFill>
              </a:rPr>
              <a:t>st</a:t>
            </a:r>
            <a:r>
              <a:rPr b="1" lang="en-GB" sz="1829">
                <a:solidFill>
                  <a:srgbClr val="0000FF"/>
                </a:solidFill>
              </a:rPr>
              <a:t> December 2025:</a:t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829">
                <a:solidFill>
                  <a:schemeClr val="dk1"/>
                </a:solidFill>
              </a:rPr>
              <a:t>Opening Ceremony </a:t>
            </a:r>
            <a:endParaRPr sz="18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8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-GB" sz="1829">
                <a:solidFill>
                  <a:srgbClr val="0000FF"/>
                </a:solidFill>
              </a:rPr>
              <a:t>Wednesday 10</a:t>
            </a:r>
            <a:r>
              <a:rPr b="1" baseline="30000" lang="en-GB" sz="1829">
                <a:solidFill>
                  <a:srgbClr val="0000FF"/>
                </a:solidFill>
              </a:rPr>
              <a:t>th</a:t>
            </a:r>
            <a:r>
              <a:rPr b="1" lang="en-GB" sz="1829">
                <a:solidFill>
                  <a:srgbClr val="0000FF"/>
                </a:solidFill>
              </a:rPr>
              <a:t> December 2025:</a:t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1829">
                <a:solidFill>
                  <a:schemeClr val="dk1"/>
                </a:solidFill>
              </a:rPr>
              <a:t>Network Dinner</a:t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GB" sz="1829">
                <a:solidFill>
                  <a:srgbClr val="0000FF"/>
                </a:solidFill>
              </a:rPr>
              <a:t>Departure:</a:t>
            </a:r>
            <a:endParaRPr b="1" sz="1829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829">
                <a:solidFill>
                  <a:schemeClr val="dk1"/>
                </a:solidFill>
              </a:rPr>
              <a:t>Thursday, 11</a:t>
            </a:r>
            <a:r>
              <a:rPr baseline="30000" lang="en-GB" sz="1829">
                <a:solidFill>
                  <a:schemeClr val="dk1"/>
                </a:solidFill>
              </a:rPr>
              <a:t>th</a:t>
            </a:r>
            <a:r>
              <a:rPr lang="en-GB" sz="1829">
                <a:solidFill>
                  <a:schemeClr val="dk1"/>
                </a:solidFill>
              </a:rPr>
              <a:t> December 2025</a:t>
            </a:r>
            <a:endParaRPr sz="1829">
              <a:solidFill>
                <a:schemeClr val="dk1"/>
              </a:solidFill>
            </a:endParaRP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8875" y="2931750"/>
            <a:ext cx="5782950" cy="23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/>
              <a:t>Week 1: Lecture, Practicals, Community Engagement</a:t>
            </a:r>
            <a:endParaRPr b="1"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311700" y="1125907"/>
            <a:ext cx="85206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Day One (Monday, 1st December 2025): Opening Ceremony</a:t>
            </a:r>
            <a:endParaRPr sz="20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Day Two (Tuesday, 2nd December 2025): </a:t>
            </a:r>
            <a:r>
              <a:rPr lang="en-GB">
                <a:solidFill>
                  <a:srgbClr val="0000FF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Sources and Causes of Air Pollution</a:t>
            </a:r>
            <a:endParaRPr>
              <a:solidFill>
                <a:srgbClr val="0000FF"/>
              </a:solidFill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Day Three (Wednesday, 3rd December 2025): </a:t>
            </a:r>
            <a:r>
              <a:rPr lang="en-GB" sz="1700">
                <a:solidFill>
                  <a:srgbClr val="0000FF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Health and Social Impacts of Air Pollution </a:t>
            </a:r>
            <a:endParaRPr sz="1700">
              <a:solidFill>
                <a:srgbClr val="0000FF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Day Four (Thursday, 4th December 2025): </a:t>
            </a:r>
            <a:r>
              <a:rPr lang="en-GB" sz="1700">
                <a:solidFill>
                  <a:srgbClr val="0000FF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Data Analysis and Interpretation</a:t>
            </a:r>
            <a:endParaRPr sz="20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Day Five (Friday, 5th December 2025): </a:t>
            </a:r>
            <a:r>
              <a:rPr lang="en-GB" sz="1600">
                <a:solidFill>
                  <a:srgbClr val="0000FF"/>
                </a:solidFill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Community Engagement </a:t>
            </a:r>
            <a:endParaRPr sz="1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aseline="30000" sz="2000"/>
          </a:p>
        </p:txBody>
      </p:sp>
      <p:sp>
        <p:nvSpPr>
          <p:cNvPr id="125" name="Google Shape;125;p14"/>
          <p:cNvSpPr txBox="1"/>
          <p:nvPr/>
        </p:nvSpPr>
        <p:spPr>
          <a:xfrm>
            <a:off x="-19250" y="4339725"/>
            <a:ext cx="9163200" cy="4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Conference and Lecture Materials to be hosted here:</a:t>
            </a: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7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https://kems.knust.edu.gh/e/aqppss</a:t>
            </a:r>
            <a:endParaRPr b="0" i="0" sz="1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