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5" r:id="rId2"/>
    <p:sldId id="292" r:id="rId3"/>
    <p:sldId id="321" r:id="rId4"/>
    <p:sldId id="299" r:id="rId5"/>
    <p:sldId id="327" r:id="rId6"/>
    <p:sldId id="300" r:id="rId7"/>
    <p:sldId id="322" r:id="rId8"/>
    <p:sldId id="324" r:id="rId9"/>
    <p:sldId id="325" r:id="rId10"/>
    <p:sldId id="326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7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BE3F2-438E-4B74-81F5-70131398B4EA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F90F66B-5D14-4D36-A4A9-7B5A8BDF9DF8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Study Design: Cross-sectional survey conducted in high school kitchens in Kumasi Metropolis, Ghana.</a:t>
          </a:r>
        </a:p>
      </dgm:t>
    </dgm:pt>
    <dgm:pt modelId="{E2FA7D68-A0A5-42F4-91B0-61C9A6756765}" type="parTrans" cxnId="{9EC44E4D-DEBC-49FF-A295-6783DCA0422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7527EFCF-A280-4C99-9762-E93A133D1BC0}" type="sibTrans" cxnId="{9EC44E4D-DEBC-49FF-A295-6783DCA0422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DCBEB8F1-30DD-4FBF-9FAC-96EDAC502973}">
      <dgm:prSet/>
      <dgm:spPr/>
      <dgm:t>
        <a:bodyPr/>
        <a:lstStyle/>
        <a:p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Study Area: 14 senior high schools within Kumasi Metropolis, selected purposively based on reliance on biomass fuel for cooking.</a:t>
          </a:r>
        </a:p>
      </dgm:t>
    </dgm:pt>
    <dgm:pt modelId="{0E31D086-A18A-4528-AEC5-3876C69FDA70}" type="parTrans" cxnId="{75C2F074-5BE8-4257-A5E9-C51DCDC7ECF7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3E0697F5-2F4F-41DF-8573-C15B0D64F358}" type="sibTrans" cxnId="{75C2F074-5BE8-4257-A5E9-C51DCDC7ECF7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29EF481E-5C37-42E4-9004-229BD1A0AA62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Sample Size &amp; Sampling:</a:t>
          </a:r>
        </a:p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Targeted 308 cooks, 22 per school kitchen</a:t>
          </a:r>
        </a:p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Achieved 293 respondents (95.1% response rate)</a:t>
          </a:r>
        </a:p>
      </dgm:t>
    </dgm:pt>
    <dgm:pt modelId="{EDF06BDA-AD54-420C-83EE-CEEABF7585DD}" type="parTrans" cxnId="{40F286A0-697A-4E6F-988C-04F50730E603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999CABDE-FF4E-44BF-9AB3-4399F5D1F189}" type="sibTrans" cxnId="{40F286A0-697A-4E6F-988C-04F50730E603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D81BC13E-0E9A-478D-AC2E-DA1EE477135F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Participants: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Non-smoking 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cooks with no major chronic respiratory conditions before employment, working in solid-fueled kitchens</a:t>
          </a:r>
        </a:p>
      </dgm:t>
    </dgm:pt>
    <dgm:pt modelId="{6EB18A45-A069-4F86-A76C-FB35300A5693}" type="parTrans" cxnId="{F3E6E074-A164-4909-B89F-00366492FC4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353AFFDF-8530-4A8E-A318-9032DD574544}" type="sibTrans" cxnId="{F3E6E074-A164-4909-B89F-00366492FC4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DB17365D-2650-4294-BFEB-0C6DCFB38675}" type="pres">
      <dgm:prSet presAssocID="{226BE3F2-438E-4B74-81F5-70131398B4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50ACC1-3840-436E-A178-9B9F542CDFBB}" type="pres">
      <dgm:prSet presAssocID="{DF90F66B-5D14-4D36-A4A9-7B5A8BDF9DF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0B1715-FC33-401A-BE6A-811D1EB69D89}" type="pres">
      <dgm:prSet presAssocID="{7527EFCF-A280-4C99-9762-E93A133D1BC0}" presName="sibTrans" presStyleLbl="sibTrans1D1" presStyleIdx="0" presStyleCnt="3"/>
      <dgm:spPr/>
      <dgm:t>
        <a:bodyPr/>
        <a:lstStyle/>
        <a:p>
          <a:endParaRPr lang="en-US"/>
        </a:p>
      </dgm:t>
    </dgm:pt>
    <dgm:pt modelId="{DC8406C8-333C-4FC2-AF15-541173A6F9DA}" type="pres">
      <dgm:prSet presAssocID="{7527EFCF-A280-4C99-9762-E93A133D1BC0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447D4598-F5A2-4327-928B-42498D314344}" type="pres">
      <dgm:prSet presAssocID="{DCBEB8F1-30DD-4FBF-9FAC-96EDAC50297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41016A-18BD-4335-9A13-B3A3D896CC1C}" type="pres">
      <dgm:prSet presAssocID="{3E0697F5-2F4F-41DF-8573-C15B0D64F358}" presName="sibTrans" presStyleLbl="sibTrans1D1" presStyleIdx="1" presStyleCnt="3"/>
      <dgm:spPr/>
      <dgm:t>
        <a:bodyPr/>
        <a:lstStyle/>
        <a:p>
          <a:endParaRPr lang="en-US"/>
        </a:p>
      </dgm:t>
    </dgm:pt>
    <dgm:pt modelId="{EE29865B-5EC2-4C75-B90F-3696CDB0CD73}" type="pres">
      <dgm:prSet presAssocID="{3E0697F5-2F4F-41DF-8573-C15B0D64F358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C0ED0DDC-5D25-417A-8FC8-991C8431C013}" type="pres">
      <dgm:prSet presAssocID="{29EF481E-5C37-42E4-9004-229BD1A0AA6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8DFB7-EDD9-44CE-A19B-05BF92B336E0}" type="pres">
      <dgm:prSet presAssocID="{999CABDE-FF4E-44BF-9AB3-4399F5D1F189}" presName="sibTrans" presStyleLbl="sibTrans1D1" presStyleIdx="2" presStyleCnt="3"/>
      <dgm:spPr/>
      <dgm:t>
        <a:bodyPr/>
        <a:lstStyle/>
        <a:p>
          <a:endParaRPr lang="en-US"/>
        </a:p>
      </dgm:t>
    </dgm:pt>
    <dgm:pt modelId="{E5300C6E-0BD3-4D0C-9ECE-D91FCB3FCD4D}" type="pres">
      <dgm:prSet presAssocID="{999CABDE-FF4E-44BF-9AB3-4399F5D1F189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BAB2904C-70A4-49C6-9A10-117421769F4E}" type="pres">
      <dgm:prSet presAssocID="{D81BC13E-0E9A-478D-AC2E-DA1EE477135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C44E4D-DEBC-49FF-A295-6783DCA04228}" srcId="{226BE3F2-438E-4B74-81F5-70131398B4EA}" destId="{DF90F66B-5D14-4D36-A4A9-7B5A8BDF9DF8}" srcOrd="0" destOrd="0" parTransId="{E2FA7D68-A0A5-42F4-91B0-61C9A6756765}" sibTransId="{7527EFCF-A280-4C99-9762-E93A133D1BC0}"/>
    <dgm:cxn modelId="{40F286A0-697A-4E6F-988C-04F50730E603}" srcId="{226BE3F2-438E-4B74-81F5-70131398B4EA}" destId="{29EF481E-5C37-42E4-9004-229BD1A0AA62}" srcOrd="2" destOrd="0" parTransId="{EDF06BDA-AD54-420C-83EE-CEEABF7585DD}" sibTransId="{999CABDE-FF4E-44BF-9AB3-4399F5D1F189}"/>
    <dgm:cxn modelId="{C9C78588-D0C7-4FC0-967E-3CB022F17551}" type="presOf" srcId="{999CABDE-FF4E-44BF-9AB3-4399F5D1F189}" destId="{E5300C6E-0BD3-4D0C-9ECE-D91FCB3FCD4D}" srcOrd="1" destOrd="0" presId="urn:microsoft.com/office/officeart/2016/7/layout/RepeatingBendingProcessNew"/>
    <dgm:cxn modelId="{42CB79B3-C724-4FB0-B275-9A7837F62C8D}" type="presOf" srcId="{226BE3F2-438E-4B74-81F5-70131398B4EA}" destId="{DB17365D-2650-4294-BFEB-0C6DCFB38675}" srcOrd="0" destOrd="0" presId="urn:microsoft.com/office/officeart/2016/7/layout/RepeatingBendingProcessNew"/>
    <dgm:cxn modelId="{980ACF63-8A8C-4788-8B91-86D9B41B2D30}" type="presOf" srcId="{7527EFCF-A280-4C99-9762-E93A133D1BC0}" destId="{2E0B1715-FC33-401A-BE6A-811D1EB69D89}" srcOrd="0" destOrd="0" presId="urn:microsoft.com/office/officeart/2016/7/layout/RepeatingBendingProcessNew"/>
    <dgm:cxn modelId="{42DCEBB2-0FBB-42D4-845B-34DAA695678C}" type="presOf" srcId="{DF90F66B-5D14-4D36-A4A9-7B5A8BDF9DF8}" destId="{4450ACC1-3840-436E-A178-9B9F542CDFBB}" srcOrd="0" destOrd="0" presId="urn:microsoft.com/office/officeart/2016/7/layout/RepeatingBendingProcessNew"/>
    <dgm:cxn modelId="{172F49A0-7746-4DE8-ACEA-24DB0C947D9F}" type="presOf" srcId="{7527EFCF-A280-4C99-9762-E93A133D1BC0}" destId="{DC8406C8-333C-4FC2-AF15-541173A6F9DA}" srcOrd="1" destOrd="0" presId="urn:microsoft.com/office/officeart/2016/7/layout/RepeatingBendingProcessNew"/>
    <dgm:cxn modelId="{F3E6E074-A164-4909-B89F-00366492FC46}" srcId="{226BE3F2-438E-4B74-81F5-70131398B4EA}" destId="{D81BC13E-0E9A-478D-AC2E-DA1EE477135F}" srcOrd="3" destOrd="0" parTransId="{6EB18A45-A069-4F86-A76C-FB35300A5693}" sibTransId="{353AFFDF-8530-4A8E-A318-9032DD574544}"/>
    <dgm:cxn modelId="{A966BF0F-B45C-4B32-A67A-94AB7FDA3875}" type="presOf" srcId="{D81BC13E-0E9A-478D-AC2E-DA1EE477135F}" destId="{BAB2904C-70A4-49C6-9A10-117421769F4E}" srcOrd="0" destOrd="0" presId="urn:microsoft.com/office/officeart/2016/7/layout/RepeatingBendingProcessNew"/>
    <dgm:cxn modelId="{AFC0DF9B-ED10-4BED-A833-71765DA2EE45}" type="presOf" srcId="{3E0697F5-2F4F-41DF-8573-C15B0D64F358}" destId="{EE29865B-5EC2-4C75-B90F-3696CDB0CD73}" srcOrd="1" destOrd="0" presId="urn:microsoft.com/office/officeart/2016/7/layout/RepeatingBendingProcessNew"/>
    <dgm:cxn modelId="{624633F2-6E49-4EB8-9999-64FB13F19F8B}" type="presOf" srcId="{DCBEB8F1-30DD-4FBF-9FAC-96EDAC502973}" destId="{447D4598-F5A2-4327-928B-42498D314344}" srcOrd="0" destOrd="0" presId="urn:microsoft.com/office/officeart/2016/7/layout/RepeatingBendingProcessNew"/>
    <dgm:cxn modelId="{E2C9407E-6F92-47DD-8154-F9F6E3700E7F}" type="presOf" srcId="{999CABDE-FF4E-44BF-9AB3-4399F5D1F189}" destId="{EC58DFB7-EDD9-44CE-A19B-05BF92B336E0}" srcOrd="0" destOrd="0" presId="urn:microsoft.com/office/officeart/2016/7/layout/RepeatingBendingProcessNew"/>
    <dgm:cxn modelId="{C8FDC093-95B3-407A-AFDA-FEA68CE5F8F4}" type="presOf" srcId="{29EF481E-5C37-42E4-9004-229BD1A0AA62}" destId="{C0ED0DDC-5D25-417A-8FC8-991C8431C013}" srcOrd="0" destOrd="0" presId="urn:microsoft.com/office/officeart/2016/7/layout/RepeatingBendingProcessNew"/>
    <dgm:cxn modelId="{75C2F074-5BE8-4257-A5E9-C51DCDC7ECF7}" srcId="{226BE3F2-438E-4B74-81F5-70131398B4EA}" destId="{DCBEB8F1-30DD-4FBF-9FAC-96EDAC502973}" srcOrd="1" destOrd="0" parTransId="{0E31D086-A18A-4528-AEC5-3876C69FDA70}" sibTransId="{3E0697F5-2F4F-41DF-8573-C15B0D64F358}"/>
    <dgm:cxn modelId="{8365C934-10F0-4229-A905-9CB4A510A0D2}" type="presOf" srcId="{3E0697F5-2F4F-41DF-8573-C15B0D64F358}" destId="{5141016A-18BD-4335-9A13-B3A3D896CC1C}" srcOrd="0" destOrd="0" presId="urn:microsoft.com/office/officeart/2016/7/layout/RepeatingBendingProcessNew"/>
    <dgm:cxn modelId="{B932AA2F-AD8A-44A0-B2B7-044480D4B216}" type="presParOf" srcId="{DB17365D-2650-4294-BFEB-0C6DCFB38675}" destId="{4450ACC1-3840-436E-A178-9B9F542CDFBB}" srcOrd="0" destOrd="0" presId="urn:microsoft.com/office/officeart/2016/7/layout/RepeatingBendingProcessNew"/>
    <dgm:cxn modelId="{AC3C9D48-8342-4334-9EE0-876EFCB7BF3D}" type="presParOf" srcId="{DB17365D-2650-4294-BFEB-0C6DCFB38675}" destId="{2E0B1715-FC33-401A-BE6A-811D1EB69D89}" srcOrd="1" destOrd="0" presId="urn:microsoft.com/office/officeart/2016/7/layout/RepeatingBendingProcessNew"/>
    <dgm:cxn modelId="{77AFBF59-1F84-4217-A279-C1FDC4623152}" type="presParOf" srcId="{2E0B1715-FC33-401A-BE6A-811D1EB69D89}" destId="{DC8406C8-333C-4FC2-AF15-541173A6F9DA}" srcOrd="0" destOrd="0" presId="urn:microsoft.com/office/officeart/2016/7/layout/RepeatingBendingProcessNew"/>
    <dgm:cxn modelId="{005D4C6E-8DA8-4E1A-858A-F8161A223CEF}" type="presParOf" srcId="{DB17365D-2650-4294-BFEB-0C6DCFB38675}" destId="{447D4598-F5A2-4327-928B-42498D314344}" srcOrd="2" destOrd="0" presId="urn:microsoft.com/office/officeart/2016/7/layout/RepeatingBendingProcessNew"/>
    <dgm:cxn modelId="{2A74C2B7-B1CA-4A2B-9FC5-8A5A34C3DB3D}" type="presParOf" srcId="{DB17365D-2650-4294-BFEB-0C6DCFB38675}" destId="{5141016A-18BD-4335-9A13-B3A3D896CC1C}" srcOrd="3" destOrd="0" presId="urn:microsoft.com/office/officeart/2016/7/layout/RepeatingBendingProcessNew"/>
    <dgm:cxn modelId="{FF496679-9268-4030-80E6-B0F0B1AFCD63}" type="presParOf" srcId="{5141016A-18BD-4335-9A13-B3A3D896CC1C}" destId="{EE29865B-5EC2-4C75-B90F-3696CDB0CD73}" srcOrd="0" destOrd="0" presId="urn:microsoft.com/office/officeart/2016/7/layout/RepeatingBendingProcessNew"/>
    <dgm:cxn modelId="{5F849ED9-4A24-4BEC-9270-DA9A4BA9C50B}" type="presParOf" srcId="{DB17365D-2650-4294-BFEB-0C6DCFB38675}" destId="{C0ED0DDC-5D25-417A-8FC8-991C8431C013}" srcOrd="4" destOrd="0" presId="urn:microsoft.com/office/officeart/2016/7/layout/RepeatingBendingProcessNew"/>
    <dgm:cxn modelId="{AC07A4F1-3F15-4E85-A9BC-F1825A12E570}" type="presParOf" srcId="{DB17365D-2650-4294-BFEB-0C6DCFB38675}" destId="{EC58DFB7-EDD9-44CE-A19B-05BF92B336E0}" srcOrd="5" destOrd="0" presId="urn:microsoft.com/office/officeart/2016/7/layout/RepeatingBendingProcessNew"/>
    <dgm:cxn modelId="{EA7AB8E1-7B4A-41E9-BBB6-6C0BDF89C6D9}" type="presParOf" srcId="{EC58DFB7-EDD9-44CE-A19B-05BF92B336E0}" destId="{E5300C6E-0BD3-4D0C-9ECE-D91FCB3FCD4D}" srcOrd="0" destOrd="0" presId="urn:microsoft.com/office/officeart/2016/7/layout/RepeatingBendingProcessNew"/>
    <dgm:cxn modelId="{D0B233A4-C979-480B-886B-445561F81095}" type="presParOf" srcId="{DB17365D-2650-4294-BFEB-0C6DCFB38675}" destId="{BAB2904C-70A4-49C6-9A10-117421769F4E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E57238-4291-4212-8CDB-186EE9278CF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D0C73A-C913-4B87-AD1E-521F025B3246}">
      <dgm:prSet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Health Impact: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A 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high prevalence of acute respiratory and eye symptoms was reported among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cooks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C316FBBF-62DD-4C28-822F-B570F39F31FF}" type="parTrans" cxnId="{D9F8E33A-2264-4DA7-9567-8D5F5A6C31F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9DD943BA-057F-459A-9A8B-CAD4BB14D615}" type="sibTrans" cxnId="{D9F8E33A-2264-4DA7-9567-8D5F5A6C31F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D2A9A167-4E9E-4F21-9266-8968635DB7CC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79.9%</a:t>
          </a:r>
          <a:r>
            <a:rPr lang="en-US" sz="1800" dirty="0">
              <a:effectLst/>
              <a:latin typeface="Gill Sans MT" panose="020B0502020104020203" pitchFamily="34" charset="0"/>
            </a:rPr>
            <a:t> had dry and sore </a:t>
          </a:r>
          <a:r>
            <a:rPr lang="en-US" sz="1800" dirty="0" smtClean="0">
              <a:effectLst/>
              <a:latin typeface="Gill Sans MT" panose="020B0502020104020203" pitchFamily="34" charset="0"/>
            </a:rPr>
            <a:t>throat</a:t>
          </a:r>
          <a:endParaRPr lang="en-US" sz="1800" dirty="0">
            <a:effectLst/>
            <a:latin typeface="Gill Sans MT" panose="020B0502020104020203" pitchFamily="34" charset="0"/>
          </a:endParaRPr>
        </a:p>
      </dgm:t>
    </dgm:pt>
    <dgm:pt modelId="{FED04D58-A979-40C2-B5C8-7CFA0EC10980}" type="parTrans" cxnId="{12E63860-72C3-42F6-A881-CE475CFEA3E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24F7B1F0-8F9A-4049-B8F0-AD271E18BCBE}" type="sibTrans" cxnId="{12E63860-72C3-42F6-A881-CE475CFEA3E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D5FF760A-4872-47D5-9751-45B23C04F70D}">
      <dgm:prSet custT="1"/>
      <dgm:spPr/>
      <dgm:t>
        <a:bodyPr/>
        <a:lstStyle/>
        <a:p>
          <a:r>
            <a:rPr lang="en-US" sz="1800" dirty="0" smtClean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70.6</a:t>
          </a:r>
          <a:r>
            <a:rPr lang="en-US" sz="1800" dirty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%</a:t>
          </a:r>
          <a:r>
            <a:rPr lang="en-US" sz="1800" dirty="0">
              <a:effectLst/>
              <a:latin typeface="Gill Sans MT" panose="020B0502020104020203" pitchFamily="34" charset="0"/>
            </a:rPr>
            <a:t> eye </a:t>
          </a:r>
          <a:r>
            <a:rPr lang="en-US" sz="1800" dirty="0" smtClean="0">
              <a:effectLst/>
              <a:latin typeface="Gill Sans MT" panose="020B0502020104020203" pitchFamily="34" charset="0"/>
            </a:rPr>
            <a:t>irritation</a:t>
          </a:r>
          <a:endParaRPr lang="en-US" sz="1800" dirty="0">
            <a:effectLst/>
            <a:latin typeface="Gill Sans MT" panose="020B0502020104020203" pitchFamily="34" charset="0"/>
          </a:endParaRPr>
        </a:p>
      </dgm:t>
    </dgm:pt>
    <dgm:pt modelId="{6F03224B-690F-4DCD-A54F-87D02B388C77}" type="parTrans" cxnId="{D5EFE5C1-63B9-460C-A826-F0EE812B6681}">
      <dgm:prSet/>
      <dgm:spPr/>
      <dgm:t>
        <a:bodyPr/>
        <a:lstStyle/>
        <a:p>
          <a:endParaRPr lang="en-US"/>
        </a:p>
      </dgm:t>
    </dgm:pt>
    <dgm:pt modelId="{C43A4E54-2A7D-4528-B8F4-F6EC4A0722B7}" type="sibTrans" cxnId="{D5EFE5C1-63B9-460C-A826-F0EE812B6681}">
      <dgm:prSet/>
      <dgm:spPr/>
      <dgm:t>
        <a:bodyPr/>
        <a:lstStyle/>
        <a:p>
          <a:endParaRPr lang="en-US"/>
        </a:p>
      </dgm:t>
    </dgm:pt>
    <dgm:pt modelId="{47673DC1-007F-4DF8-AD2F-BD57F0E74903}">
      <dgm:prSet custT="1"/>
      <dgm:spPr/>
      <dgm:t>
        <a:bodyPr/>
        <a:lstStyle/>
        <a:p>
          <a:r>
            <a:rPr lang="en-US" sz="1800" dirty="0" smtClean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72.4</a:t>
          </a:r>
          <a:r>
            <a:rPr lang="en-US" sz="1800" dirty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%</a:t>
          </a:r>
          <a:r>
            <a:rPr lang="en-US" sz="1800" dirty="0">
              <a:effectLst/>
              <a:latin typeface="Gill Sans MT" panose="020B0502020104020203" pitchFamily="34" charset="0"/>
            </a:rPr>
            <a:t> </a:t>
          </a:r>
          <a:r>
            <a:rPr lang="en-US" sz="1800" dirty="0" smtClean="0">
              <a:effectLst/>
              <a:latin typeface="Gill Sans MT" panose="020B0502020104020203" pitchFamily="34" charset="0"/>
            </a:rPr>
            <a:t>cough</a:t>
          </a:r>
          <a:endParaRPr lang="en-US" sz="1800" dirty="0">
            <a:effectLst/>
            <a:latin typeface="Gill Sans MT" panose="020B0502020104020203" pitchFamily="34" charset="0"/>
          </a:endParaRPr>
        </a:p>
      </dgm:t>
    </dgm:pt>
    <dgm:pt modelId="{E2609698-49F2-4C08-88EB-C05740110AA8}" type="parTrans" cxnId="{7185680E-06CA-4B8D-8CCC-E23DE1562144}">
      <dgm:prSet/>
      <dgm:spPr/>
      <dgm:t>
        <a:bodyPr/>
        <a:lstStyle/>
        <a:p>
          <a:endParaRPr lang="en-US"/>
        </a:p>
      </dgm:t>
    </dgm:pt>
    <dgm:pt modelId="{E67938DE-7230-48D1-95A1-0D1264509880}" type="sibTrans" cxnId="{7185680E-06CA-4B8D-8CCC-E23DE1562144}">
      <dgm:prSet/>
      <dgm:spPr/>
      <dgm:t>
        <a:bodyPr/>
        <a:lstStyle/>
        <a:p>
          <a:endParaRPr lang="en-US"/>
        </a:p>
      </dgm:t>
    </dgm:pt>
    <dgm:pt modelId="{11F7614C-D920-4F66-978D-687785EB1BBD}">
      <dgm:prSet custT="1"/>
      <dgm:spPr/>
      <dgm:t>
        <a:bodyPr/>
        <a:lstStyle/>
        <a:p>
          <a:r>
            <a:rPr lang="en-US" sz="1800" dirty="0" smtClean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71.7%</a:t>
          </a:r>
          <a:r>
            <a:rPr lang="en-US" sz="1800" dirty="0" smtClean="0">
              <a:effectLst/>
              <a:latin typeface="Gill Sans MT" panose="020B0502020104020203" pitchFamily="34" charset="0"/>
            </a:rPr>
            <a:t> shortness of breath</a:t>
          </a:r>
          <a:endParaRPr lang="en-US" sz="1800" dirty="0">
            <a:effectLst/>
            <a:latin typeface="Gill Sans MT" panose="020B0502020104020203" pitchFamily="34" charset="0"/>
          </a:endParaRPr>
        </a:p>
      </dgm:t>
    </dgm:pt>
    <dgm:pt modelId="{3BABD4F1-BCC8-43AA-91DB-AE29A1A6B3EF}" type="parTrans" cxnId="{9E69C7F2-4C72-4C88-943D-103B1246D2C6}">
      <dgm:prSet/>
      <dgm:spPr/>
      <dgm:t>
        <a:bodyPr/>
        <a:lstStyle/>
        <a:p>
          <a:endParaRPr lang="en-US"/>
        </a:p>
      </dgm:t>
    </dgm:pt>
    <dgm:pt modelId="{8F590819-2334-452D-A220-00E871DF8BE8}" type="sibTrans" cxnId="{9E69C7F2-4C72-4C88-943D-103B1246D2C6}">
      <dgm:prSet/>
      <dgm:spPr/>
      <dgm:t>
        <a:bodyPr/>
        <a:lstStyle/>
        <a:p>
          <a:endParaRPr lang="en-US"/>
        </a:p>
      </dgm:t>
    </dgm:pt>
    <dgm:pt modelId="{E93EF25D-4D05-4122-85D8-0D2FFF44AB9B}">
      <dgm:prSet custT="1"/>
      <dgm:spPr/>
      <dgm:t>
        <a:bodyPr/>
        <a:lstStyle/>
        <a:p>
          <a:r>
            <a:rPr lang="en-US" sz="1800" dirty="0" smtClean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73.4%</a:t>
          </a:r>
          <a:r>
            <a:rPr lang="en-US" sz="1800" dirty="0" smtClean="0">
              <a:effectLst/>
              <a:latin typeface="Gill Sans MT" panose="020B0502020104020203" pitchFamily="34" charset="0"/>
            </a:rPr>
            <a:t> difficulty breathing</a:t>
          </a:r>
          <a:endParaRPr lang="en-US" sz="1800" dirty="0">
            <a:effectLst/>
            <a:latin typeface="Gill Sans MT" panose="020B0502020104020203" pitchFamily="34" charset="0"/>
          </a:endParaRPr>
        </a:p>
      </dgm:t>
    </dgm:pt>
    <dgm:pt modelId="{5357F47C-B41C-49ED-A2C0-6524B62CFF8F}" type="parTrans" cxnId="{D4C8D427-C712-475B-B88A-1F49FC65F737}">
      <dgm:prSet/>
      <dgm:spPr/>
      <dgm:t>
        <a:bodyPr/>
        <a:lstStyle/>
        <a:p>
          <a:endParaRPr lang="en-US"/>
        </a:p>
      </dgm:t>
    </dgm:pt>
    <dgm:pt modelId="{1041225F-AE4E-489E-94CF-267CFC972289}" type="sibTrans" cxnId="{D4C8D427-C712-475B-B88A-1F49FC65F737}">
      <dgm:prSet/>
      <dgm:spPr/>
      <dgm:t>
        <a:bodyPr/>
        <a:lstStyle/>
        <a:p>
          <a:endParaRPr lang="en-US"/>
        </a:p>
      </dgm:t>
    </dgm:pt>
    <dgm:pt modelId="{8D8B8497-F46C-4F3D-BF13-078CB6BC3140}">
      <dgm:prSet custT="1"/>
      <dgm:spPr/>
      <dgm:t>
        <a:bodyPr/>
        <a:lstStyle/>
        <a:p>
          <a:r>
            <a:rPr lang="en-US" sz="1800" dirty="0" smtClean="0">
              <a:effectLst/>
              <a:latin typeface="Gill Sans MT" panose="020B0502020104020203" pitchFamily="34" charset="0"/>
            </a:rPr>
            <a:t>Many others experienced headache, nasal blockages, and runny noses</a:t>
          </a:r>
          <a:endParaRPr lang="en-US" sz="1800" dirty="0">
            <a:effectLst/>
            <a:latin typeface="Gill Sans MT" panose="020B0502020104020203" pitchFamily="34" charset="0"/>
          </a:endParaRPr>
        </a:p>
      </dgm:t>
    </dgm:pt>
    <dgm:pt modelId="{D3E57593-EDFD-4CCB-A805-7DA2BDA1631C}" type="parTrans" cxnId="{888267D3-B737-4C35-BDFA-DECF0D7C2B13}">
      <dgm:prSet/>
      <dgm:spPr/>
      <dgm:t>
        <a:bodyPr/>
        <a:lstStyle/>
        <a:p>
          <a:endParaRPr lang="en-US"/>
        </a:p>
      </dgm:t>
    </dgm:pt>
    <dgm:pt modelId="{D884A3D0-2716-48AE-AA17-831A687FB4B7}" type="sibTrans" cxnId="{888267D3-B737-4C35-BDFA-DECF0D7C2B13}">
      <dgm:prSet/>
      <dgm:spPr/>
      <dgm:t>
        <a:bodyPr/>
        <a:lstStyle/>
        <a:p>
          <a:endParaRPr lang="en-US"/>
        </a:p>
      </dgm:t>
    </dgm:pt>
    <dgm:pt modelId="{B561995E-4D55-4633-B3E2-311818B7527B}" type="pres">
      <dgm:prSet presAssocID="{7BE57238-4291-4212-8CDB-186EE9278C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8FB7BB-CEC9-465B-9F87-CA4D2448F5A9}" type="pres">
      <dgm:prSet presAssocID="{5DD0C73A-C913-4B87-AD1E-521F025B3246}" presName="linNode" presStyleCnt="0"/>
      <dgm:spPr/>
    </dgm:pt>
    <dgm:pt modelId="{6C1DFC2E-092B-4DE3-B097-FCDCBA0056DA}" type="pres">
      <dgm:prSet presAssocID="{5DD0C73A-C913-4B87-AD1E-521F025B3246}" presName="parentText" presStyleLbl="node1" presStyleIdx="0" presStyleCnt="1" custLinFactNeighborX="-19" custLinFactNeighborY="3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41188-501A-4A51-82F3-637D2774D26F}" type="pres">
      <dgm:prSet presAssocID="{5DD0C73A-C913-4B87-AD1E-521F025B3246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2DA637-4ADA-4C16-9B53-EC041B23F633}" type="presOf" srcId="{11F7614C-D920-4F66-978D-687785EB1BBD}" destId="{77B41188-501A-4A51-82F3-637D2774D26F}" srcOrd="0" destOrd="4" presId="urn:microsoft.com/office/officeart/2005/8/layout/vList5"/>
    <dgm:cxn modelId="{53118B15-79B6-4FFA-AF99-4A8B77395DC1}" type="presOf" srcId="{5DD0C73A-C913-4B87-AD1E-521F025B3246}" destId="{6C1DFC2E-092B-4DE3-B097-FCDCBA0056DA}" srcOrd="0" destOrd="0" presId="urn:microsoft.com/office/officeart/2005/8/layout/vList5"/>
    <dgm:cxn modelId="{D4C8D427-C712-475B-B88A-1F49FC65F737}" srcId="{5DD0C73A-C913-4B87-AD1E-521F025B3246}" destId="{E93EF25D-4D05-4122-85D8-0D2FFF44AB9B}" srcOrd="3" destOrd="0" parTransId="{5357F47C-B41C-49ED-A2C0-6524B62CFF8F}" sibTransId="{1041225F-AE4E-489E-94CF-267CFC972289}"/>
    <dgm:cxn modelId="{EB14BBA7-D0CD-42E5-B098-CBE0D83DF800}" type="presOf" srcId="{D5FF760A-4872-47D5-9751-45B23C04F70D}" destId="{77B41188-501A-4A51-82F3-637D2774D26F}" srcOrd="0" destOrd="1" presId="urn:microsoft.com/office/officeart/2005/8/layout/vList5"/>
    <dgm:cxn modelId="{D5EFE5C1-63B9-460C-A826-F0EE812B6681}" srcId="{5DD0C73A-C913-4B87-AD1E-521F025B3246}" destId="{D5FF760A-4872-47D5-9751-45B23C04F70D}" srcOrd="1" destOrd="0" parTransId="{6F03224B-690F-4DCD-A54F-87D02B388C77}" sibTransId="{C43A4E54-2A7D-4528-B8F4-F6EC4A0722B7}"/>
    <dgm:cxn modelId="{D9F8E33A-2264-4DA7-9567-8D5F5A6C31F1}" srcId="{7BE57238-4291-4212-8CDB-186EE9278CFF}" destId="{5DD0C73A-C913-4B87-AD1E-521F025B3246}" srcOrd="0" destOrd="0" parTransId="{C316FBBF-62DD-4C28-822F-B570F39F31FF}" sibTransId="{9DD943BA-057F-459A-9A8B-CAD4BB14D615}"/>
    <dgm:cxn modelId="{EF32F5CC-F627-4F18-8BE2-AD0374CB03BA}" type="presOf" srcId="{7BE57238-4291-4212-8CDB-186EE9278CFF}" destId="{B561995E-4D55-4633-B3E2-311818B7527B}" srcOrd="0" destOrd="0" presId="urn:microsoft.com/office/officeart/2005/8/layout/vList5"/>
    <dgm:cxn modelId="{0FA45A65-E95E-46DF-B23C-9F84DFF0D8AE}" type="presOf" srcId="{D2A9A167-4E9E-4F21-9266-8968635DB7CC}" destId="{77B41188-501A-4A51-82F3-637D2774D26F}" srcOrd="0" destOrd="0" presId="urn:microsoft.com/office/officeart/2005/8/layout/vList5"/>
    <dgm:cxn modelId="{5EF9E13E-88F1-4F1B-99D2-CCCEC287CC96}" type="presOf" srcId="{8D8B8497-F46C-4F3D-BF13-078CB6BC3140}" destId="{77B41188-501A-4A51-82F3-637D2774D26F}" srcOrd="0" destOrd="5" presId="urn:microsoft.com/office/officeart/2005/8/layout/vList5"/>
    <dgm:cxn modelId="{12E63860-72C3-42F6-A881-CE475CFEA3E6}" srcId="{5DD0C73A-C913-4B87-AD1E-521F025B3246}" destId="{D2A9A167-4E9E-4F21-9266-8968635DB7CC}" srcOrd="0" destOrd="0" parTransId="{FED04D58-A979-40C2-B5C8-7CFA0EC10980}" sibTransId="{24F7B1F0-8F9A-4049-B8F0-AD271E18BCBE}"/>
    <dgm:cxn modelId="{9E69C7F2-4C72-4C88-943D-103B1246D2C6}" srcId="{5DD0C73A-C913-4B87-AD1E-521F025B3246}" destId="{11F7614C-D920-4F66-978D-687785EB1BBD}" srcOrd="4" destOrd="0" parTransId="{3BABD4F1-BCC8-43AA-91DB-AE29A1A6B3EF}" sibTransId="{8F590819-2334-452D-A220-00E871DF8BE8}"/>
    <dgm:cxn modelId="{B5BEF991-D878-4969-B2ED-22421AE10069}" type="presOf" srcId="{47673DC1-007F-4DF8-AD2F-BD57F0E74903}" destId="{77B41188-501A-4A51-82F3-637D2774D26F}" srcOrd="0" destOrd="2" presId="urn:microsoft.com/office/officeart/2005/8/layout/vList5"/>
    <dgm:cxn modelId="{7185680E-06CA-4B8D-8CCC-E23DE1562144}" srcId="{5DD0C73A-C913-4B87-AD1E-521F025B3246}" destId="{47673DC1-007F-4DF8-AD2F-BD57F0E74903}" srcOrd="2" destOrd="0" parTransId="{E2609698-49F2-4C08-88EB-C05740110AA8}" sibTransId="{E67938DE-7230-48D1-95A1-0D1264509880}"/>
    <dgm:cxn modelId="{888267D3-B737-4C35-BDFA-DECF0D7C2B13}" srcId="{5DD0C73A-C913-4B87-AD1E-521F025B3246}" destId="{8D8B8497-F46C-4F3D-BF13-078CB6BC3140}" srcOrd="5" destOrd="0" parTransId="{D3E57593-EDFD-4CCB-A805-7DA2BDA1631C}" sibTransId="{D884A3D0-2716-48AE-AA17-831A687FB4B7}"/>
    <dgm:cxn modelId="{8E762B10-4DD5-428C-B622-8DA139D802F4}" type="presOf" srcId="{E93EF25D-4D05-4122-85D8-0D2FFF44AB9B}" destId="{77B41188-501A-4A51-82F3-637D2774D26F}" srcOrd="0" destOrd="3" presId="urn:microsoft.com/office/officeart/2005/8/layout/vList5"/>
    <dgm:cxn modelId="{042F9F91-E1FC-427D-8859-918C41161D94}" type="presParOf" srcId="{B561995E-4D55-4633-B3E2-311818B7527B}" destId="{6D8FB7BB-CEC9-465B-9F87-CA4D2448F5A9}" srcOrd="0" destOrd="0" presId="urn:microsoft.com/office/officeart/2005/8/layout/vList5"/>
    <dgm:cxn modelId="{CF8EDB69-8049-46F7-B514-A0EF85340F83}" type="presParOf" srcId="{6D8FB7BB-CEC9-465B-9F87-CA4D2448F5A9}" destId="{6C1DFC2E-092B-4DE3-B097-FCDCBA0056DA}" srcOrd="0" destOrd="0" presId="urn:microsoft.com/office/officeart/2005/8/layout/vList5"/>
    <dgm:cxn modelId="{E5740E23-D34F-4109-B927-16D07B507983}" type="presParOf" srcId="{6D8FB7BB-CEC9-465B-9F87-CA4D2448F5A9}" destId="{77B41188-501A-4A51-82F3-637D2774D2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A4E8F8-8CBC-43E0-A4F5-2A15A8270019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DC386C-B170-4C88-925D-1D6F1D958371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* </a:t>
          </a:r>
          <a:r>
            <a:rPr lang="en-US" dirty="0" smtClean="0">
              <a:effectLst/>
              <a:latin typeface="Gill Sans MT" panose="020B0502020104020203" pitchFamily="34" charset="0"/>
            </a:rPr>
            <a:t>Some </a:t>
          </a:r>
          <a:r>
            <a:rPr lang="en-US" dirty="0">
              <a:effectLst/>
              <a:latin typeface="Gill Sans MT" panose="020B0502020104020203" pitchFamily="34" charset="0"/>
            </a:rPr>
            <a:t>chronic health conditions were reported: </a:t>
          </a:r>
          <a:r>
            <a:rPr lang="en-US" dirty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19.1% </a:t>
          </a:r>
          <a:r>
            <a:rPr lang="en-US" dirty="0">
              <a:effectLst/>
              <a:latin typeface="Gill Sans MT" panose="020B0502020104020203" pitchFamily="34" charset="0"/>
            </a:rPr>
            <a:t>had hypertension and </a:t>
          </a:r>
          <a:r>
            <a:rPr lang="en-US" dirty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9.9%</a:t>
          </a:r>
          <a:r>
            <a:rPr lang="en-US" dirty="0">
              <a:effectLst/>
              <a:latin typeface="Gill Sans MT" panose="020B0502020104020203" pitchFamily="34" charset="0"/>
            </a:rPr>
            <a:t> asthma linked to long-term exposure to biomass smoke</a:t>
          </a:r>
        </a:p>
      </dgm:t>
    </dgm:pt>
    <dgm:pt modelId="{F06676C5-3426-4C14-8C17-4A94F6F0F9B1}" type="parTrans" cxnId="{ECFDE037-AEE4-4865-A93B-B88379AC3D8A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ED4878DA-EAE6-422E-82CE-B7D45FC88E20}" type="sibTrans" cxnId="{ECFDE037-AEE4-4865-A93B-B88379AC3D8A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D9E3F2CF-719D-4370-886E-B1871924F4D4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* </a:t>
          </a:r>
          <a:r>
            <a:rPr lang="en-US" dirty="0" smtClean="0">
              <a:effectLst/>
              <a:latin typeface="Gill Sans MT" panose="020B0502020104020203" pitchFamily="34" charset="0"/>
            </a:rPr>
            <a:t>Most </a:t>
          </a:r>
          <a:r>
            <a:rPr lang="en-US" dirty="0">
              <a:effectLst/>
              <a:latin typeface="Gill Sans MT" panose="020B0502020104020203" pitchFamily="34" charset="0"/>
            </a:rPr>
            <a:t>cooks complained about the hot, smoky, and sometimes stuffy air in kitchens, reflecting poor ventilation and continuous biomass fuel use</a:t>
          </a:r>
        </a:p>
      </dgm:t>
    </dgm:pt>
    <dgm:pt modelId="{6EE6A6A3-3A69-490D-9CDF-C4A612DDD383}" type="parTrans" cxnId="{6AA382D7-C678-41AD-BD67-0B65DF6A834E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3966F9A3-24A7-4D51-8250-5B0BF778DA62}" type="sibTrans" cxnId="{6AA382D7-C678-41AD-BD67-0B65DF6A834E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ECF07BA1-1EBF-4283-89DF-AE09F54141C6}">
      <dgm:prSet/>
      <dgm:spPr/>
      <dgm:t>
        <a:bodyPr/>
        <a:lstStyle/>
        <a:p>
          <a:r>
            <a:rPr lang="en-US" dirty="0" smtClean="0">
              <a:effectLst/>
              <a:latin typeface="Gill Sans MT" panose="020B0502020104020203" pitchFamily="34" charset="0"/>
            </a:rPr>
            <a:t>* Nearly </a:t>
          </a:r>
          <a:r>
            <a:rPr lang="en-US" dirty="0">
              <a:effectLst/>
              <a:latin typeface="Gill Sans MT" panose="020B0502020104020203" pitchFamily="34" charset="0"/>
            </a:rPr>
            <a:t>all cooks suffered post-work fatigue, aching joints, and over half had difficulty sleeping, reflecting the heavy physical workload</a:t>
          </a:r>
        </a:p>
      </dgm:t>
    </dgm:pt>
    <dgm:pt modelId="{CAECE9BD-BFE4-4210-8967-5BB423FCB8F4}" type="parTrans" cxnId="{A42BC151-619E-40D5-B062-6DC2ECD350A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FE3CAA2E-0430-41DF-A718-858D78BD6642}" type="sibTrans" cxnId="{A42BC151-619E-40D5-B062-6DC2ECD350A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9A99236B-EC6F-4493-9F9E-E363965BB887}" type="pres">
      <dgm:prSet presAssocID="{42A4E8F8-8CBC-43E0-A4F5-2A15A827001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32C741-DD95-45A7-B0DD-2E15DC525BE2}" type="pres">
      <dgm:prSet presAssocID="{B1DC386C-B170-4C88-925D-1D6F1D958371}" presName="circle1" presStyleLbl="node1" presStyleIdx="0" presStyleCnt="3"/>
      <dgm:spPr/>
    </dgm:pt>
    <dgm:pt modelId="{F006DBCD-34B4-460C-8D2B-3A08FF3DECFF}" type="pres">
      <dgm:prSet presAssocID="{B1DC386C-B170-4C88-925D-1D6F1D958371}" presName="space" presStyleCnt="0"/>
      <dgm:spPr/>
    </dgm:pt>
    <dgm:pt modelId="{DDEC05B1-F44E-4B17-AAD8-A7DD821429B3}" type="pres">
      <dgm:prSet presAssocID="{B1DC386C-B170-4C88-925D-1D6F1D958371}" presName="rect1" presStyleLbl="alignAcc1" presStyleIdx="0" presStyleCnt="3"/>
      <dgm:spPr/>
      <dgm:t>
        <a:bodyPr/>
        <a:lstStyle/>
        <a:p>
          <a:endParaRPr lang="en-US"/>
        </a:p>
      </dgm:t>
    </dgm:pt>
    <dgm:pt modelId="{7A3B988B-5430-40C1-91FD-1FA811C7D098}" type="pres">
      <dgm:prSet presAssocID="{D9E3F2CF-719D-4370-886E-B1871924F4D4}" presName="vertSpace2" presStyleLbl="node1" presStyleIdx="0" presStyleCnt="3"/>
      <dgm:spPr/>
    </dgm:pt>
    <dgm:pt modelId="{15B96751-8618-46FE-901D-837B4506CAFA}" type="pres">
      <dgm:prSet presAssocID="{D9E3F2CF-719D-4370-886E-B1871924F4D4}" presName="circle2" presStyleLbl="node1" presStyleIdx="1" presStyleCnt="3"/>
      <dgm:spPr/>
    </dgm:pt>
    <dgm:pt modelId="{338AD92C-FCA9-47A3-B029-6DABF3940D4D}" type="pres">
      <dgm:prSet presAssocID="{D9E3F2CF-719D-4370-886E-B1871924F4D4}" presName="rect2" presStyleLbl="alignAcc1" presStyleIdx="1" presStyleCnt="3"/>
      <dgm:spPr/>
      <dgm:t>
        <a:bodyPr/>
        <a:lstStyle/>
        <a:p>
          <a:endParaRPr lang="en-US"/>
        </a:p>
      </dgm:t>
    </dgm:pt>
    <dgm:pt modelId="{D9B93D6B-00E6-47EC-A667-4FFC12BB0654}" type="pres">
      <dgm:prSet presAssocID="{ECF07BA1-1EBF-4283-89DF-AE09F54141C6}" presName="vertSpace3" presStyleLbl="node1" presStyleIdx="1" presStyleCnt="3"/>
      <dgm:spPr/>
    </dgm:pt>
    <dgm:pt modelId="{E9D6BD7F-E572-4AAA-8BE0-715093E9DBAE}" type="pres">
      <dgm:prSet presAssocID="{ECF07BA1-1EBF-4283-89DF-AE09F54141C6}" presName="circle3" presStyleLbl="node1" presStyleIdx="2" presStyleCnt="3"/>
      <dgm:spPr/>
    </dgm:pt>
    <dgm:pt modelId="{50D97803-1B80-492D-8324-9E520EEA09FA}" type="pres">
      <dgm:prSet presAssocID="{ECF07BA1-1EBF-4283-89DF-AE09F54141C6}" presName="rect3" presStyleLbl="alignAcc1" presStyleIdx="2" presStyleCnt="3"/>
      <dgm:spPr/>
      <dgm:t>
        <a:bodyPr/>
        <a:lstStyle/>
        <a:p>
          <a:endParaRPr lang="en-US"/>
        </a:p>
      </dgm:t>
    </dgm:pt>
    <dgm:pt modelId="{BF586ABD-73EF-479E-9682-A8017006DD76}" type="pres">
      <dgm:prSet presAssocID="{B1DC386C-B170-4C88-925D-1D6F1D958371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A4C93-A038-40E8-8C10-D334A71DABD9}" type="pres">
      <dgm:prSet presAssocID="{D9E3F2CF-719D-4370-886E-B1871924F4D4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F6335B-BE6B-460E-869B-B48BE52537C4}" type="pres">
      <dgm:prSet presAssocID="{ECF07BA1-1EBF-4283-89DF-AE09F54141C6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406B89-B437-432E-A6FC-8384BE4453AB}" type="presOf" srcId="{42A4E8F8-8CBC-43E0-A4F5-2A15A8270019}" destId="{9A99236B-EC6F-4493-9F9E-E363965BB887}" srcOrd="0" destOrd="0" presId="urn:microsoft.com/office/officeart/2005/8/layout/target3"/>
    <dgm:cxn modelId="{E32A35D0-7482-4416-B93A-BE2F1DAB4B70}" type="presOf" srcId="{ECF07BA1-1EBF-4283-89DF-AE09F54141C6}" destId="{8CF6335B-BE6B-460E-869B-B48BE52537C4}" srcOrd="1" destOrd="0" presId="urn:microsoft.com/office/officeart/2005/8/layout/target3"/>
    <dgm:cxn modelId="{0E46BBD1-FE32-44E2-A7AC-C2D92FDBFD60}" type="presOf" srcId="{ECF07BA1-1EBF-4283-89DF-AE09F54141C6}" destId="{50D97803-1B80-492D-8324-9E520EEA09FA}" srcOrd="0" destOrd="0" presId="urn:microsoft.com/office/officeart/2005/8/layout/target3"/>
    <dgm:cxn modelId="{070C4EFF-D319-4A9F-87DA-5B12F5B83576}" type="presOf" srcId="{D9E3F2CF-719D-4370-886E-B1871924F4D4}" destId="{1E5A4C93-A038-40E8-8C10-D334A71DABD9}" srcOrd="1" destOrd="0" presId="urn:microsoft.com/office/officeart/2005/8/layout/target3"/>
    <dgm:cxn modelId="{7BD8DC36-B933-490A-B946-3602847F6E58}" type="presOf" srcId="{B1DC386C-B170-4C88-925D-1D6F1D958371}" destId="{DDEC05B1-F44E-4B17-AAD8-A7DD821429B3}" srcOrd="0" destOrd="0" presId="urn:microsoft.com/office/officeart/2005/8/layout/target3"/>
    <dgm:cxn modelId="{6617DBB9-8D2E-4CF7-BD10-DCC11C40907F}" type="presOf" srcId="{B1DC386C-B170-4C88-925D-1D6F1D958371}" destId="{BF586ABD-73EF-479E-9682-A8017006DD76}" srcOrd="1" destOrd="0" presId="urn:microsoft.com/office/officeart/2005/8/layout/target3"/>
    <dgm:cxn modelId="{13188F90-E597-45DB-8791-E730A9F0B342}" type="presOf" srcId="{D9E3F2CF-719D-4370-886E-B1871924F4D4}" destId="{338AD92C-FCA9-47A3-B029-6DABF3940D4D}" srcOrd="0" destOrd="0" presId="urn:microsoft.com/office/officeart/2005/8/layout/target3"/>
    <dgm:cxn modelId="{A42BC151-619E-40D5-B062-6DC2ECD350AB}" srcId="{42A4E8F8-8CBC-43E0-A4F5-2A15A8270019}" destId="{ECF07BA1-1EBF-4283-89DF-AE09F54141C6}" srcOrd="2" destOrd="0" parTransId="{CAECE9BD-BFE4-4210-8967-5BB423FCB8F4}" sibTransId="{FE3CAA2E-0430-41DF-A718-858D78BD6642}"/>
    <dgm:cxn modelId="{6AA382D7-C678-41AD-BD67-0B65DF6A834E}" srcId="{42A4E8F8-8CBC-43E0-A4F5-2A15A8270019}" destId="{D9E3F2CF-719D-4370-886E-B1871924F4D4}" srcOrd="1" destOrd="0" parTransId="{6EE6A6A3-3A69-490D-9CDF-C4A612DDD383}" sibTransId="{3966F9A3-24A7-4D51-8250-5B0BF778DA62}"/>
    <dgm:cxn modelId="{ECFDE037-AEE4-4865-A93B-B88379AC3D8A}" srcId="{42A4E8F8-8CBC-43E0-A4F5-2A15A8270019}" destId="{B1DC386C-B170-4C88-925D-1D6F1D958371}" srcOrd="0" destOrd="0" parTransId="{F06676C5-3426-4C14-8C17-4A94F6F0F9B1}" sibTransId="{ED4878DA-EAE6-422E-82CE-B7D45FC88E20}"/>
    <dgm:cxn modelId="{D753A3C7-82B6-4C76-B3B4-2053D559B5CE}" type="presParOf" srcId="{9A99236B-EC6F-4493-9F9E-E363965BB887}" destId="{8832C741-DD95-45A7-B0DD-2E15DC525BE2}" srcOrd="0" destOrd="0" presId="urn:microsoft.com/office/officeart/2005/8/layout/target3"/>
    <dgm:cxn modelId="{99B0BC54-FA0C-4C19-8AA0-98AE64EBFF89}" type="presParOf" srcId="{9A99236B-EC6F-4493-9F9E-E363965BB887}" destId="{F006DBCD-34B4-460C-8D2B-3A08FF3DECFF}" srcOrd="1" destOrd="0" presId="urn:microsoft.com/office/officeart/2005/8/layout/target3"/>
    <dgm:cxn modelId="{CC834D01-6DA9-4DB4-A07E-D7993DC2CE17}" type="presParOf" srcId="{9A99236B-EC6F-4493-9F9E-E363965BB887}" destId="{DDEC05B1-F44E-4B17-AAD8-A7DD821429B3}" srcOrd="2" destOrd="0" presId="urn:microsoft.com/office/officeart/2005/8/layout/target3"/>
    <dgm:cxn modelId="{F758BAF2-071E-4B68-9EBD-758AB656910C}" type="presParOf" srcId="{9A99236B-EC6F-4493-9F9E-E363965BB887}" destId="{7A3B988B-5430-40C1-91FD-1FA811C7D098}" srcOrd="3" destOrd="0" presId="urn:microsoft.com/office/officeart/2005/8/layout/target3"/>
    <dgm:cxn modelId="{3AAF8B6B-98B1-4926-84F6-CD0088370BCB}" type="presParOf" srcId="{9A99236B-EC6F-4493-9F9E-E363965BB887}" destId="{15B96751-8618-46FE-901D-837B4506CAFA}" srcOrd="4" destOrd="0" presId="urn:microsoft.com/office/officeart/2005/8/layout/target3"/>
    <dgm:cxn modelId="{4F953FD9-871F-421F-B28B-3CAB01198FA3}" type="presParOf" srcId="{9A99236B-EC6F-4493-9F9E-E363965BB887}" destId="{338AD92C-FCA9-47A3-B029-6DABF3940D4D}" srcOrd="5" destOrd="0" presId="urn:microsoft.com/office/officeart/2005/8/layout/target3"/>
    <dgm:cxn modelId="{5D480A94-A147-41CD-8575-2EB5F5BA1551}" type="presParOf" srcId="{9A99236B-EC6F-4493-9F9E-E363965BB887}" destId="{D9B93D6B-00E6-47EC-A667-4FFC12BB0654}" srcOrd="6" destOrd="0" presId="urn:microsoft.com/office/officeart/2005/8/layout/target3"/>
    <dgm:cxn modelId="{CCDB2A19-36C4-4B34-9AF2-2B2860B3BDA7}" type="presParOf" srcId="{9A99236B-EC6F-4493-9F9E-E363965BB887}" destId="{E9D6BD7F-E572-4AAA-8BE0-715093E9DBAE}" srcOrd="7" destOrd="0" presId="urn:microsoft.com/office/officeart/2005/8/layout/target3"/>
    <dgm:cxn modelId="{2990A78A-F5FB-4DB5-B0B5-C6AF5D3E9672}" type="presParOf" srcId="{9A99236B-EC6F-4493-9F9E-E363965BB887}" destId="{50D97803-1B80-492D-8324-9E520EEA09FA}" srcOrd="8" destOrd="0" presId="urn:microsoft.com/office/officeart/2005/8/layout/target3"/>
    <dgm:cxn modelId="{DFD1AB7C-5A48-4750-9CA3-DDE45D0DFBF9}" type="presParOf" srcId="{9A99236B-EC6F-4493-9F9E-E363965BB887}" destId="{BF586ABD-73EF-479E-9682-A8017006DD76}" srcOrd="9" destOrd="0" presId="urn:microsoft.com/office/officeart/2005/8/layout/target3"/>
    <dgm:cxn modelId="{D3A7E604-E841-4BE5-BCC9-46EFEB6364A4}" type="presParOf" srcId="{9A99236B-EC6F-4493-9F9E-E363965BB887}" destId="{1E5A4C93-A038-40E8-8C10-D334A71DABD9}" srcOrd="10" destOrd="0" presId="urn:microsoft.com/office/officeart/2005/8/layout/target3"/>
    <dgm:cxn modelId="{10A600B1-DABA-477B-9652-A47E7D4339BE}" type="presParOf" srcId="{9A99236B-EC6F-4493-9F9E-E363965BB887}" destId="{8CF6335B-BE6B-460E-869B-B48BE52537C4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148163-83C3-4872-B7E3-476B5DD69E0C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D82604-2E95-435D-9A44-9B6BB6B2FCBF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Significant associations between demographics and health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outcomes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CACBA2B5-46C3-4B76-8A7F-3BAB6311C6BE}" type="parTrans" cxnId="{7C7E7E16-6F82-4053-85B5-3D1794B7030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47CF1F85-DC0C-49DB-86FA-DFCEEF6545C9}" type="sibTrans" cxnId="{7C7E7E16-6F82-4053-85B5-3D1794B7030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2A540D3B-9BF7-4B58-A660-B67E32918B9C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sz="1800" dirty="0">
              <a:effectLst/>
              <a:latin typeface="Gill Sans MT" panose="020B0502020104020203" pitchFamily="34" charset="0"/>
            </a:rPr>
            <a:t>Female cooks were more numerous but male cooks showed higher susceptibility to eye redness</a:t>
          </a:r>
        </a:p>
      </dgm:t>
    </dgm:pt>
    <dgm:pt modelId="{C9FD0E72-D0C2-4CCB-9CC5-A8DA7EC64E49}" type="parTrans" cxnId="{84F5F13F-0DB4-44C8-821A-61778E04903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43A0EB98-F702-4C76-84C9-3ABC134EC333}" type="sibTrans" cxnId="{84F5F13F-0DB4-44C8-821A-61778E04903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1DD6F158-DEF7-4793-9DC5-539EC7448D53}">
      <dgm:prSet/>
      <dgm:spPr/>
      <dgm:t>
        <a:bodyPr/>
        <a:lstStyle/>
        <a:p>
          <a:r>
            <a:rPr lang="en-US" dirty="0">
              <a:effectLst/>
              <a:latin typeface="Gill Sans MT" panose="020B0502020104020203" pitchFamily="34" charset="0"/>
            </a:rPr>
            <a:t>Younger cooks were more prone to hypertension</a:t>
          </a:r>
        </a:p>
      </dgm:t>
    </dgm:pt>
    <dgm:pt modelId="{A1446553-EC11-4784-A4F9-7D58A1CB3574}" type="parTrans" cxnId="{5EEEB3C5-7C96-488E-BA77-F5A00B29BBB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53312A98-78EF-4651-ADEA-CD5D8EBA9303}" type="sibTrans" cxnId="{5EEEB3C5-7C96-488E-BA77-F5A00B29BBB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AF38CBF4-3667-47FB-9E9C-1C0D4629E457}">
      <dgm:prSet custT="1"/>
      <dgm:spPr/>
      <dgm:t>
        <a:bodyPr/>
        <a:lstStyle/>
        <a:p>
          <a:pPr algn="ctr"/>
          <a:r>
            <a:rPr lang="en-US" sz="1800" dirty="0">
              <a:effectLst/>
              <a:latin typeface="Gill Sans MT" panose="020B0502020104020203" pitchFamily="34" charset="0"/>
            </a:rPr>
            <a:t>The longer employed had more breathing difficulties and recognized kitchens as pollution sources </a:t>
          </a:r>
        </a:p>
      </dgm:t>
    </dgm:pt>
    <dgm:pt modelId="{932ADF3F-055C-4148-90E8-53349CB31721}" type="parTrans" cxnId="{06BC02EF-CAE5-4795-A02D-02B29DE9B54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22643D0E-8D37-44E4-8378-D183399BDFD0}" type="sibTrans" cxnId="{06BC02EF-CAE5-4795-A02D-02B29DE9B54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B6E17B41-A10B-4666-9A87-04B7440FDB75}" type="pres">
      <dgm:prSet presAssocID="{16148163-83C3-4872-B7E3-476B5DD69E0C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n-US"/>
        </a:p>
      </dgm:t>
    </dgm:pt>
    <dgm:pt modelId="{649CEA5E-D994-45C0-AC9B-86506C52ED3E}" type="pres">
      <dgm:prSet presAssocID="{6FD82604-2E95-435D-9A44-9B6BB6B2FCBF}" presName="parTx1" presStyleLbl="node1" presStyleIdx="0" presStyleCnt="1"/>
      <dgm:spPr/>
      <dgm:t>
        <a:bodyPr/>
        <a:lstStyle/>
        <a:p>
          <a:endParaRPr lang="en-US"/>
        </a:p>
      </dgm:t>
    </dgm:pt>
    <dgm:pt modelId="{81B0D0C9-1412-4E1D-AC3C-D796D408B3C1}" type="pres">
      <dgm:prSet presAssocID="{6FD82604-2E95-435D-9A44-9B6BB6B2FCBF}" presName="spPre1" presStyleCnt="0"/>
      <dgm:spPr/>
    </dgm:pt>
    <dgm:pt modelId="{D398B2B3-1D7D-48FB-BF9F-B5087BB8263C}" type="pres">
      <dgm:prSet presAssocID="{6FD82604-2E95-435D-9A44-9B6BB6B2FCBF}" presName="chLin1" presStyleCnt="0"/>
      <dgm:spPr/>
    </dgm:pt>
    <dgm:pt modelId="{2982545C-FB65-46FD-9065-30B2F9675BBE}" type="pres">
      <dgm:prSet presAssocID="{C9FD0E72-D0C2-4CCB-9CC5-A8DA7EC64E49}" presName="Name11" presStyleLbl="parChTrans1D1" presStyleIdx="0" presStyleCnt="6"/>
      <dgm:spPr/>
    </dgm:pt>
    <dgm:pt modelId="{D1F62B9A-F861-4965-BFA6-56F56EEE996A}" type="pres">
      <dgm:prSet presAssocID="{2A540D3B-9BF7-4B58-A660-B67E32918B9C}" presName="txAndLines1" presStyleCnt="0"/>
      <dgm:spPr/>
    </dgm:pt>
    <dgm:pt modelId="{9497ACB5-3D24-4B8E-A90B-2541F597856E}" type="pres">
      <dgm:prSet presAssocID="{2A540D3B-9BF7-4B58-A660-B67E32918B9C}" presName="anchor1" presStyleCnt="0"/>
      <dgm:spPr/>
    </dgm:pt>
    <dgm:pt modelId="{43775817-F744-4901-A967-396985F5C848}" type="pres">
      <dgm:prSet presAssocID="{2A540D3B-9BF7-4B58-A660-B67E32918B9C}" presName="backup1" presStyleCnt="0"/>
      <dgm:spPr/>
    </dgm:pt>
    <dgm:pt modelId="{C0895AA4-5CBF-4D45-A458-982CC55BC008}" type="pres">
      <dgm:prSet presAssocID="{2A540D3B-9BF7-4B58-A660-B67E32918B9C}" presName="preLine1" presStyleLbl="parChTrans1D1" presStyleIdx="1" presStyleCnt="6"/>
      <dgm:spPr/>
    </dgm:pt>
    <dgm:pt modelId="{F00C2197-B686-49DE-826A-9016D2B2729D}" type="pres">
      <dgm:prSet presAssocID="{2A540D3B-9BF7-4B58-A660-B67E32918B9C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705DB4-24B9-42C8-96E6-2D5A12E8A7E3}" type="pres">
      <dgm:prSet presAssocID="{A1446553-EC11-4784-A4F9-7D58A1CB3574}" presName="Name11" presStyleLbl="parChTrans1D1" presStyleIdx="2" presStyleCnt="6"/>
      <dgm:spPr/>
    </dgm:pt>
    <dgm:pt modelId="{059FDB4F-C27C-4C12-80FB-FFF9BB81FCFA}" type="pres">
      <dgm:prSet presAssocID="{1DD6F158-DEF7-4793-9DC5-539EC7448D53}" presName="txAndLines1" presStyleCnt="0"/>
      <dgm:spPr/>
    </dgm:pt>
    <dgm:pt modelId="{9C2253F4-BBFE-432E-9294-1B834BE925CF}" type="pres">
      <dgm:prSet presAssocID="{1DD6F158-DEF7-4793-9DC5-539EC7448D53}" presName="anchor1" presStyleCnt="0"/>
      <dgm:spPr/>
    </dgm:pt>
    <dgm:pt modelId="{565149D5-434C-4CEA-8848-E834620E5B4C}" type="pres">
      <dgm:prSet presAssocID="{1DD6F158-DEF7-4793-9DC5-539EC7448D53}" presName="backup1" presStyleCnt="0"/>
      <dgm:spPr/>
    </dgm:pt>
    <dgm:pt modelId="{D8D66054-2FE2-4918-9B92-86A93E433CAF}" type="pres">
      <dgm:prSet presAssocID="{1DD6F158-DEF7-4793-9DC5-539EC7448D53}" presName="preLine1" presStyleLbl="parChTrans1D1" presStyleIdx="3" presStyleCnt="6"/>
      <dgm:spPr/>
    </dgm:pt>
    <dgm:pt modelId="{0CF2466C-6C2C-426E-AF7A-FBC171F78D26}" type="pres">
      <dgm:prSet presAssocID="{1DD6F158-DEF7-4793-9DC5-539EC7448D53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2FB36-C757-4EEA-9595-A6723F2E9A4A}" type="pres">
      <dgm:prSet presAssocID="{932ADF3F-055C-4148-90E8-53349CB31721}" presName="Name11" presStyleLbl="parChTrans1D1" presStyleIdx="4" presStyleCnt="6"/>
      <dgm:spPr/>
    </dgm:pt>
    <dgm:pt modelId="{64CC6BCA-24DC-44FC-9149-E47574589345}" type="pres">
      <dgm:prSet presAssocID="{AF38CBF4-3667-47FB-9E9C-1C0D4629E457}" presName="txAndLines1" presStyleCnt="0"/>
      <dgm:spPr/>
    </dgm:pt>
    <dgm:pt modelId="{4A8CBEC6-7B87-449B-9580-CF1EEB4AE91E}" type="pres">
      <dgm:prSet presAssocID="{AF38CBF4-3667-47FB-9E9C-1C0D4629E457}" presName="anchor1" presStyleCnt="0"/>
      <dgm:spPr/>
    </dgm:pt>
    <dgm:pt modelId="{6A31A799-D875-4B4C-89CE-502E7C24C16F}" type="pres">
      <dgm:prSet presAssocID="{AF38CBF4-3667-47FB-9E9C-1C0D4629E457}" presName="backup1" presStyleCnt="0"/>
      <dgm:spPr/>
    </dgm:pt>
    <dgm:pt modelId="{3B213C4A-6EC4-4223-8DF6-EBB00B008CF1}" type="pres">
      <dgm:prSet presAssocID="{AF38CBF4-3667-47FB-9E9C-1C0D4629E457}" presName="preLine1" presStyleLbl="parChTrans1D1" presStyleIdx="5" presStyleCnt="6"/>
      <dgm:spPr/>
    </dgm:pt>
    <dgm:pt modelId="{66EF9FA4-1C8F-4260-B990-C813972434A3}" type="pres">
      <dgm:prSet presAssocID="{AF38CBF4-3667-47FB-9E9C-1C0D4629E457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E43B12-5317-4EEE-B80D-D412660D125F}" type="presOf" srcId="{1DD6F158-DEF7-4793-9DC5-539EC7448D53}" destId="{0CF2466C-6C2C-426E-AF7A-FBC171F78D26}" srcOrd="0" destOrd="0" presId="urn:microsoft.com/office/officeart/2009/3/layout/SubStepProcess"/>
    <dgm:cxn modelId="{0488D48B-E96F-4A50-ACC0-ACF275C652C5}" type="presOf" srcId="{6FD82604-2E95-435D-9A44-9B6BB6B2FCBF}" destId="{649CEA5E-D994-45C0-AC9B-86506C52ED3E}" srcOrd="0" destOrd="0" presId="urn:microsoft.com/office/officeart/2009/3/layout/SubStepProcess"/>
    <dgm:cxn modelId="{7C7E7E16-6F82-4053-85B5-3D1794B70301}" srcId="{16148163-83C3-4872-B7E3-476B5DD69E0C}" destId="{6FD82604-2E95-435D-9A44-9B6BB6B2FCBF}" srcOrd="0" destOrd="0" parTransId="{CACBA2B5-46C3-4B76-8A7F-3BAB6311C6BE}" sibTransId="{47CF1F85-DC0C-49DB-86FA-DFCEEF6545C9}"/>
    <dgm:cxn modelId="{0F512261-8AC4-4E50-A7F8-456A923B813A}" type="presOf" srcId="{AF38CBF4-3667-47FB-9E9C-1C0D4629E457}" destId="{66EF9FA4-1C8F-4260-B990-C813972434A3}" srcOrd="0" destOrd="0" presId="urn:microsoft.com/office/officeart/2009/3/layout/SubStepProcess"/>
    <dgm:cxn modelId="{84F5F13F-0DB4-44C8-821A-61778E049039}" srcId="{6FD82604-2E95-435D-9A44-9B6BB6B2FCBF}" destId="{2A540D3B-9BF7-4B58-A660-B67E32918B9C}" srcOrd="0" destOrd="0" parTransId="{C9FD0E72-D0C2-4CCB-9CC5-A8DA7EC64E49}" sibTransId="{43A0EB98-F702-4C76-84C9-3ABC134EC333}"/>
    <dgm:cxn modelId="{24418339-B6B5-490F-9951-AED719F9A83E}" type="presOf" srcId="{16148163-83C3-4872-B7E3-476B5DD69E0C}" destId="{B6E17B41-A10B-4666-9A87-04B7440FDB75}" srcOrd="0" destOrd="0" presId="urn:microsoft.com/office/officeart/2009/3/layout/SubStepProcess"/>
    <dgm:cxn modelId="{06BC02EF-CAE5-4795-A02D-02B29DE9B54B}" srcId="{6FD82604-2E95-435D-9A44-9B6BB6B2FCBF}" destId="{AF38CBF4-3667-47FB-9E9C-1C0D4629E457}" srcOrd="2" destOrd="0" parTransId="{932ADF3F-055C-4148-90E8-53349CB31721}" sibTransId="{22643D0E-8D37-44E4-8378-D183399BDFD0}"/>
    <dgm:cxn modelId="{5EEEB3C5-7C96-488E-BA77-F5A00B29BBB1}" srcId="{6FD82604-2E95-435D-9A44-9B6BB6B2FCBF}" destId="{1DD6F158-DEF7-4793-9DC5-539EC7448D53}" srcOrd="1" destOrd="0" parTransId="{A1446553-EC11-4784-A4F9-7D58A1CB3574}" sibTransId="{53312A98-78EF-4651-ADEA-CD5D8EBA9303}"/>
    <dgm:cxn modelId="{2645CD31-E3EE-40D9-A011-F0E7540FDF66}" type="presOf" srcId="{2A540D3B-9BF7-4B58-A660-B67E32918B9C}" destId="{F00C2197-B686-49DE-826A-9016D2B2729D}" srcOrd="0" destOrd="0" presId="urn:microsoft.com/office/officeart/2009/3/layout/SubStepProcess"/>
    <dgm:cxn modelId="{00BEBAF1-A0E3-4D5C-A4DF-4C1ED21A0B7D}" type="presParOf" srcId="{B6E17B41-A10B-4666-9A87-04B7440FDB75}" destId="{649CEA5E-D994-45C0-AC9B-86506C52ED3E}" srcOrd="0" destOrd="0" presId="urn:microsoft.com/office/officeart/2009/3/layout/SubStepProcess"/>
    <dgm:cxn modelId="{1D919523-792E-4D7E-BFD0-42DD49B99B59}" type="presParOf" srcId="{B6E17B41-A10B-4666-9A87-04B7440FDB75}" destId="{81B0D0C9-1412-4E1D-AC3C-D796D408B3C1}" srcOrd="1" destOrd="0" presId="urn:microsoft.com/office/officeart/2009/3/layout/SubStepProcess"/>
    <dgm:cxn modelId="{6C9C3401-CD02-4C0D-B5E0-35708F138FDF}" type="presParOf" srcId="{B6E17B41-A10B-4666-9A87-04B7440FDB75}" destId="{D398B2B3-1D7D-48FB-BF9F-B5087BB8263C}" srcOrd="2" destOrd="0" presId="urn:microsoft.com/office/officeart/2009/3/layout/SubStepProcess"/>
    <dgm:cxn modelId="{474975ED-F846-42EE-A003-B71820B7B0D9}" type="presParOf" srcId="{D398B2B3-1D7D-48FB-BF9F-B5087BB8263C}" destId="{2982545C-FB65-46FD-9065-30B2F9675BBE}" srcOrd="0" destOrd="0" presId="urn:microsoft.com/office/officeart/2009/3/layout/SubStepProcess"/>
    <dgm:cxn modelId="{92BD16CC-21CB-474E-B8A4-B3662317E925}" type="presParOf" srcId="{D398B2B3-1D7D-48FB-BF9F-B5087BB8263C}" destId="{D1F62B9A-F861-4965-BFA6-56F56EEE996A}" srcOrd="1" destOrd="0" presId="urn:microsoft.com/office/officeart/2009/3/layout/SubStepProcess"/>
    <dgm:cxn modelId="{7A9A38ED-0C5B-4552-8827-8AE89567420B}" type="presParOf" srcId="{D1F62B9A-F861-4965-BFA6-56F56EEE996A}" destId="{9497ACB5-3D24-4B8E-A90B-2541F597856E}" srcOrd="0" destOrd="0" presId="urn:microsoft.com/office/officeart/2009/3/layout/SubStepProcess"/>
    <dgm:cxn modelId="{4DEE06EC-7D5C-4442-8B97-3DA27AB7EE62}" type="presParOf" srcId="{D1F62B9A-F861-4965-BFA6-56F56EEE996A}" destId="{43775817-F744-4901-A967-396985F5C848}" srcOrd="1" destOrd="0" presId="urn:microsoft.com/office/officeart/2009/3/layout/SubStepProcess"/>
    <dgm:cxn modelId="{36411FB5-77F8-499F-B457-69CCBA539A8F}" type="presParOf" srcId="{D1F62B9A-F861-4965-BFA6-56F56EEE996A}" destId="{C0895AA4-5CBF-4D45-A458-982CC55BC008}" srcOrd="2" destOrd="0" presId="urn:microsoft.com/office/officeart/2009/3/layout/SubStepProcess"/>
    <dgm:cxn modelId="{037A5B8D-449F-4C59-926F-99B510AA1DC0}" type="presParOf" srcId="{D1F62B9A-F861-4965-BFA6-56F56EEE996A}" destId="{F00C2197-B686-49DE-826A-9016D2B2729D}" srcOrd="3" destOrd="0" presId="urn:microsoft.com/office/officeart/2009/3/layout/SubStepProcess"/>
    <dgm:cxn modelId="{C5976932-FAC2-4737-976C-D2EF599382F8}" type="presParOf" srcId="{D398B2B3-1D7D-48FB-BF9F-B5087BB8263C}" destId="{70705DB4-24B9-42C8-96E6-2D5A12E8A7E3}" srcOrd="2" destOrd="0" presId="urn:microsoft.com/office/officeart/2009/3/layout/SubStepProcess"/>
    <dgm:cxn modelId="{613DD7B3-2FE3-42D1-BD48-DF4717F67DCB}" type="presParOf" srcId="{D398B2B3-1D7D-48FB-BF9F-B5087BB8263C}" destId="{059FDB4F-C27C-4C12-80FB-FFF9BB81FCFA}" srcOrd="3" destOrd="0" presId="urn:microsoft.com/office/officeart/2009/3/layout/SubStepProcess"/>
    <dgm:cxn modelId="{073E7547-94C8-4468-B6AC-1095E6751D34}" type="presParOf" srcId="{059FDB4F-C27C-4C12-80FB-FFF9BB81FCFA}" destId="{9C2253F4-BBFE-432E-9294-1B834BE925CF}" srcOrd="0" destOrd="0" presId="urn:microsoft.com/office/officeart/2009/3/layout/SubStepProcess"/>
    <dgm:cxn modelId="{F3F9E3E9-6942-47B8-8C05-57271606F208}" type="presParOf" srcId="{059FDB4F-C27C-4C12-80FB-FFF9BB81FCFA}" destId="{565149D5-434C-4CEA-8848-E834620E5B4C}" srcOrd="1" destOrd="0" presId="urn:microsoft.com/office/officeart/2009/3/layout/SubStepProcess"/>
    <dgm:cxn modelId="{71E14BBE-8071-4588-ABC2-8326D3E73440}" type="presParOf" srcId="{059FDB4F-C27C-4C12-80FB-FFF9BB81FCFA}" destId="{D8D66054-2FE2-4918-9B92-86A93E433CAF}" srcOrd="2" destOrd="0" presId="urn:microsoft.com/office/officeart/2009/3/layout/SubStepProcess"/>
    <dgm:cxn modelId="{4BCBDF49-FFDB-4F71-9EFC-180DE5D6754C}" type="presParOf" srcId="{059FDB4F-C27C-4C12-80FB-FFF9BB81FCFA}" destId="{0CF2466C-6C2C-426E-AF7A-FBC171F78D26}" srcOrd="3" destOrd="0" presId="urn:microsoft.com/office/officeart/2009/3/layout/SubStepProcess"/>
    <dgm:cxn modelId="{A48F9AA1-6771-4DAE-B48A-7957B8C52FD5}" type="presParOf" srcId="{D398B2B3-1D7D-48FB-BF9F-B5087BB8263C}" destId="{9522FB36-C757-4EEA-9595-A6723F2E9A4A}" srcOrd="4" destOrd="0" presId="urn:microsoft.com/office/officeart/2009/3/layout/SubStepProcess"/>
    <dgm:cxn modelId="{D8B238A1-7228-4872-909B-8C828331BB6F}" type="presParOf" srcId="{D398B2B3-1D7D-48FB-BF9F-B5087BB8263C}" destId="{64CC6BCA-24DC-44FC-9149-E47574589345}" srcOrd="5" destOrd="0" presId="urn:microsoft.com/office/officeart/2009/3/layout/SubStepProcess"/>
    <dgm:cxn modelId="{090E14D4-2256-493B-8685-E442B6707B32}" type="presParOf" srcId="{64CC6BCA-24DC-44FC-9149-E47574589345}" destId="{4A8CBEC6-7B87-449B-9580-CF1EEB4AE91E}" srcOrd="0" destOrd="0" presId="urn:microsoft.com/office/officeart/2009/3/layout/SubStepProcess"/>
    <dgm:cxn modelId="{E9EF06CB-2721-4057-A9E2-0A01850DB205}" type="presParOf" srcId="{64CC6BCA-24DC-44FC-9149-E47574589345}" destId="{6A31A799-D875-4B4C-89CE-502E7C24C16F}" srcOrd="1" destOrd="0" presId="urn:microsoft.com/office/officeart/2009/3/layout/SubStepProcess"/>
    <dgm:cxn modelId="{EAD95737-3A5F-4702-B7F0-0D30A6D779FF}" type="presParOf" srcId="{64CC6BCA-24DC-44FC-9149-E47574589345}" destId="{3B213C4A-6EC4-4223-8DF6-EBB00B008CF1}" srcOrd="2" destOrd="0" presId="urn:microsoft.com/office/officeart/2009/3/layout/SubStepProcess"/>
    <dgm:cxn modelId="{1E45C211-0FA7-4C43-B0FE-94065D14D980}" type="presParOf" srcId="{64CC6BCA-24DC-44FC-9149-E47574589345}" destId="{66EF9FA4-1C8F-4260-B990-C813972434A3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79D922-462F-4063-BF57-F4424C0A238D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4DFA7-E528-4ED3-9003-713A488E70DB}">
      <dgm:prSet/>
      <dgm:spPr/>
      <dgm:t>
        <a:bodyPr/>
        <a:lstStyle/>
        <a:p>
          <a:r>
            <a: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Despite awareness, </a:t>
          </a:r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 </a:t>
          </a:r>
          <a:r>
            <a: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&lt;50%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understood 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that smoke directly causes indoor air pollution</a:t>
          </a:r>
        </a:p>
      </dgm:t>
    </dgm:pt>
    <dgm:pt modelId="{9EAFB9C6-2ADC-48A1-9EAD-2A01A94FE1D8}" type="parTrans" cxnId="{183FCA94-A116-4E11-B0B4-1AF57261224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F2FA68B7-E49F-4E60-9C85-738EBB2A9077}" type="sibTrans" cxnId="{183FCA94-A116-4E11-B0B4-1AF57261224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54B76ADB-7813-4D9E-AD0C-6A3803BDF50E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This  indicate gaps in knowledge and need for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education,  advocacy &amp; policy </a:t>
          </a:r>
        </a:p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(interventions)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15B21FD9-68D0-40A3-9D60-C25200927ED5}" type="parTrans" cxnId="{0FD9A269-2829-4677-81E9-D546B6A1D385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E29250A3-6AA1-4CB3-9294-EB2F2F3FBF14}" type="sibTrans" cxnId="{0FD9A269-2829-4677-81E9-D546B6A1D385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gm:t>
    </dgm:pt>
    <dgm:pt modelId="{A2C0505E-8034-4B25-AC6C-9ED6AAA7BD79}" type="pres">
      <dgm:prSet presAssocID="{8479D922-462F-4063-BF57-F4424C0A238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8C46D8-B0FB-4A5C-8385-007918B0E9B5}" type="pres">
      <dgm:prSet presAssocID="{D884DFA7-E528-4ED3-9003-713A488E70DB}" presName="circ1" presStyleLbl="vennNode1" presStyleIdx="0" presStyleCnt="2"/>
      <dgm:spPr/>
      <dgm:t>
        <a:bodyPr/>
        <a:lstStyle/>
        <a:p>
          <a:endParaRPr lang="en-US"/>
        </a:p>
      </dgm:t>
    </dgm:pt>
    <dgm:pt modelId="{6AF3763D-2FD4-43BC-86B5-9F0239F7E8B9}" type="pres">
      <dgm:prSet presAssocID="{D884DFA7-E528-4ED3-9003-713A488E70D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7606B5-3171-4332-A718-226C91165F36}" type="pres">
      <dgm:prSet presAssocID="{54B76ADB-7813-4D9E-AD0C-6A3803BDF50E}" presName="circ2" presStyleLbl="vennNode1" presStyleIdx="1" presStyleCnt="2"/>
      <dgm:spPr/>
      <dgm:t>
        <a:bodyPr/>
        <a:lstStyle/>
        <a:p>
          <a:endParaRPr lang="en-US"/>
        </a:p>
      </dgm:t>
    </dgm:pt>
    <dgm:pt modelId="{352A9051-C65B-4272-87EB-5F8882E87354}" type="pres">
      <dgm:prSet presAssocID="{54B76ADB-7813-4D9E-AD0C-6A3803BDF50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FEADFE-457E-435F-893B-9CA02C583240}" type="presOf" srcId="{8479D922-462F-4063-BF57-F4424C0A238D}" destId="{A2C0505E-8034-4B25-AC6C-9ED6AAA7BD79}" srcOrd="0" destOrd="0" presId="urn:microsoft.com/office/officeart/2005/8/layout/venn1"/>
    <dgm:cxn modelId="{0FD9A269-2829-4677-81E9-D546B6A1D385}" srcId="{8479D922-462F-4063-BF57-F4424C0A238D}" destId="{54B76ADB-7813-4D9E-AD0C-6A3803BDF50E}" srcOrd="1" destOrd="0" parTransId="{15B21FD9-68D0-40A3-9D60-C25200927ED5}" sibTransId="{E29250A3-6AA1-4CB3-9294-EB2F2F3FBF14}"/>
    <dgm:cxn modelId="{183FCA94-A116-4E11-B0B4-1AF572612249}" srcId="{8479D922-462F-4063-BF57-F4424C0A238D}" destId="{D884DFA7-E528-4ED3-9003-713A488E70DB}" srcOrd="0" destOrd="0" parTransId="{9EAFB9C6-2ADC-48A1-9EAD-2A01A94FE1D8}" sibTransId="{F2FA68B7-E49F-4E60-9C85-738EBB2A9077}"/>
    <dgm:cxn modelId="{A85FE415-FFD3-4086-AFAC-E3C1705836EF}" type="presOf" srcId="{D884DFA7-E528-4ED3-9003-713A488E70DB}" destId="{508C46D8-B0FB-4A5C-8385-007918B0E9B5}" srcOrd="0" destOrd="0" presId="urn:microsoft.com/office/officeart/2005/8/layout/venn1"/>
    <dgm:cxn modelId="{F4C47181-709A-4642-AEB7-CFD4D46765A8}" type="presOf" srcId="{D884DFA7-E528-4ED3-9003-713A488E70DB}" destId="{6AF3763D-2FD4-43BC-86B5-9F0239F7E8B9}" srcOrd="1" destOrd="0" presId="urn:microsoft.com/office/officeart/2005/8/layout/venn1"/>
    <dgm:cxn modelId="{83BFF2CD-D473-45DF-A571-DC8C9B70D707}" type="presOf" srcId="{54B76ADB-7813-4D9E-AD0C-6A3803BDF50E}" destId="{352A9051-C65B-4272-87EB-5F8882E87354}" srcOrd="1" destOrd="0" presId="urn:microsoft.com/office/officeart/2005/8/layout/venn1"/>
    <dgm:cxn modelId="{C09A66D3-4438-43C9-9CF6-87CF5C00D218}" type="presOf" srcId="{54B76ADB-7813-4D9E-AD0C-6A3803BDF50E}" destId="{D97606B5-3171-4332-A718-226C91165F36}" srcOrd="0" destOrd="0" presId="urn:microsoft.com/office/officeart/2005/8/layout/venn1"/>
    <dgm:cxn modelId="{99A8CF82-5191-45F9-A04C-3F1404C3FCD0}" type="presParOf" srcId="{A2C0505E-8034-4B25-AC6C-9ED6AAA7BD79}" destId="{508C46D8-B0FB-4A5C-8385-007918B0E9B5}" srcOrd="0" destOrd="0" presId="urn:microsoft.com/office/officeart/2005/8/layout/venn1"/>
    <dgm:cxn modelId="{E79A5619-29FB-4C02-96AB-51E2EA04E8B8}" type="presParOf" srcId="{A2C0505E-8034-4B25-AC6C-9ED6AAA7BD79}" destId="{6AF3763D-2FD4-43BC-86B5-9F0239F7E8B9}" srcOrd="1" destOrd="0" presId="urn:microsoft.com/office/officeart/2005/8/layout/venn1"/>
    <dgm:cxn modelId="{9A00FB65-FC06-4115-8D40-FF84E5BE86BD}" type="presParOf" srcId="{A2C0505E-8034-4B25-AC6C-9ED6AAA7BD79}" destId="{D97606B5-3171-4332-A718-226C91165F36}" srcOrd="2" destOrd="0" presId="urn:microsoft.com/office/officeart/2005/8/layout/venn1"/>
    <dgm:cxn modelId="{0563D6B2-767F-4971-9013-ADF963621CE2}" type="presParOf" srcId="{A2C0505E-8034-4B25-AC6C-9ED6AAA7BD79}" destId="{352A9051-C65B-4272-87EB-5F8882E87354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B1715-FC33-401A-BE6A-811D1EB69D89}">
      <dsp:nvSpPr>
        <dsp:cNvPr id="0" name=""/>
        <dsp:cNvSpPr/>
      </dsp:nvSpPr>
      <dsp:spPr>
        <a:xfrm>
          <a:off x="4806455" y="849865"/>
          <a:ext cx="6542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4281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sp:txBody>
      <dsp:txXfrm>
        <a:off x="5116474" y="892160"/>
        <a:ext cx="34244" cy="6848"/>
      </dsp:txXfrm>
    </dsp:sp>
    <dsp:sp modelId="{4450ACC1-3840-436E-A178-9B9F542CDFBB}">
      <dsp:nvSpPr>
        <dsp:cNvPr id="0" name=""/>
        <dsp:cNvSpPr/>
      </dsp:nvSpPr>
      <dsp:spPr>
        <a:xfrm>
          <a:off x="1830509" y="2261"/>
          <a:ext cx="2977746" cy="17866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912" tIns="153160" rIns="145912" bIns="1531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Study Design: Cross-sectional survey conducted in high school kitchens in Kumasi Metropolis, Ghana.</a:t>
          </a:r>
        </a:p>
      </dsp:txBody>
      <dsp:txXfrm>
        <a:off x="1830509" y="2261"/>
        <a:ext cx="2977746" cy="1786647"/>
      </dsp:txXfrm>
    </dsp:sp>
    <dsp:sp modelId="{5141016A-18BD-4335-9A13-B3A3D896CC1C}">
      <dsp:nvSpPr>
        <dsp:cNvPr id="0" name=""/>
        <dsp:cNvSpPr/>
      </dsp:nvSpPr>
      <dsp:spPr>
        <a:xfrm>
          <a:off x="3319382" y="1787109"/>
          <a:ext cx="3662628" cy="654281"/>
        </a:xfrm>
        <a:custGeom>
          <a:avLst/>
          <a:gdLst/>
          <a:ahLst/>
          <a:cxnLst/>
          <a:rect l="0" t="0" r="0" b="0"/>
          <a:pathLst>
            <a:path>
              <a:moveTo>
                <a:pt x="3662628" y="0"/>
              </a:moveTo>
              <a:lnTo>
                <a:pt x="3662628" y="344240"/>
              </a:lnTo>
              <a:lnTo>
                <a:pt x="0" y="344240"/>
              </a:lnTo>
              <a:lnTo>
                <a:pt x="0" y="654281"/>
              </a:lnTo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sp:txBody>
      <dsp:txXfrm>
        <a:off x="5057543" y="2110825"/>
        <a:ext cx="186305" cy="6848"/>
      </dsp:txXfrm>
    </dsp:sp>
    <dsp:sp modelId="{447D4598-F5A2-4327-928B-42498D314344}">
      <dsp:nvSpPr>
        <dsp:cNvPr id="0" name=""/>
        <dsp:cNvSpPr/>
      </dsp:nvSpPr>
      <dsp:spPr>
        <a:xfrm>
          <a:off x="5493137" y="2261"/>
          <a:ext cx="2977746" cy="178664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912" tIns="153160" rIns="145912" bIns="1531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Study Area: 14 senior high schools within Kumasi Metropolis, selected purposively based on reliance on biomass fuel for cooking.</a:t>
          </a:r>
        </a:p>
      </dsp:txBody>
      <dsp:txXfrm>
        <a:off x="5493137" y="2261"/>
        <a:ext cx="2977746" cy="1786647"/>
      </dsp:txXfrm>
    </dsp:sp>
    <dsp:sp modelId="{EC58DFB7-EDD9-44CE-A19B-05BF92B336E0}">
      <dsp:nvSpPr>
        <dsp:cNvPr id="0" name=""/>
        <dsp:cNvSpPr/>
      </dsp:nvSpPr>
      <dsp:spPr>
        <a:xfrm>
          <a:off x="4806455" y="3321394"/>
          <a:ext cx="6542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4281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sp:txBody>
      <dsp:txXfrm>
        <a:off x="5116474" y="3363690"/>
        <a:ext cx="34244" cy="6848"/>
      </dsp:txXfrm>
    </dsp:sp>
    <dsp:sp modelId="{C0ED0DDC-5D25-417A-8FC8-991C8431C013}">
      <dsp:nvSpPr>
        <dsp:cNvPr id="0" name=""/>
        <dsp:cNvSpPr/>
      </dsp:nvSpPr>
      <dsp:spPr>
        <a:xfrm>
          <a:off x="1830509" y="2473790"/>
          <a:ext cx="2977746" cy="178664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912" tIns="153160" rIns="145912" bIns="1531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Sample Size &amp; Sampling: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Targeted 308 cooks, 22 per school kitchen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Achieved 293 respondents (95.1% response rate)</a:t>
          </a:r>
        </a:p>
      </dsp:txBody>
      <dsp:txXfrm>
        <a:off x="1830509" y="2473790"/>
        <a:ext cx="2977746" cy="1786647"/>
      </dsp:txXfrm>
    </dsp:sp>
    <dsp:sp modelId="{BAB2904C-70A4-49C6-9A10-117421769F4E}">
      <dsp:nvSpPr>
        <dsp:cNvPr id="0" name=""/>
        <dsp:cNvSpPr/>
      </dsp:nvSpPr>
      <dsp:spPr>
        <a:xfrm>
          <a:off x="5493137" y="2473790"/>
          <a:ext cx="2977746" cy="178664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912" tIns="153160" rIns="145912" bIns="1531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Participants: </a:t>
          </a: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Non-smoking </a:t>
          </a: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cooks with no major chronic respiratory conditions before employment, working in solid-fueled kitchens</a:t>
          </a:r>
        </a:p>
      </dsp:txBody>
      <dsp:txXfrm>
        <a:off x="5493137" y="2473790"/>
        <a:ext cx="2977746" cy="1786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41188-501A-4A51-82F3-637D2774D26F}">
      <dsp:nvSpPr>
        <dsp:cNvPr id="0" name=""/>
        <dsp:cNvSpPr/>
      </dsp:nvSpPr>
      <dsp:spPr>
        <a:xfrm rot="5400000">
          <a:off x="5727267" y="-1699346"/>
          <a:ext cx="2555359" cy="65928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79.9%</a:t>
          </a:r>
          <a:r>
            <a:rPr lang="en-US" sz="1800" kern="1200" dirty="0">
              <a:effectLst/>
              <a:latin typeface="Gill Sans MT" panose="020B0502020104020203" pitchFamily="34" charset="0"/>
            </a:rPr>
            <a:t> had dry and sore </a:t>
          </a:r>
          <a:r>
            <a:rPr lang="en-US" sz="1800" kern="1200" dirty="0" smtClean="0">
              <a:effectLst/>
              <a:latin typeface="Gill Sans MT" panose="020B0502020104020203" pitchFamily="34" charset="0"/>
            </a:rPr>
            <a:t>throat</a:t>
          </a:r>
          <a:endParaRPr lang="en-US" sz="1800" kern="1200" dirty="0">
            <a:effectLst/>
            <a:latin typeface="Gill Sans MT" panose="020B0502020104020203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70.6</a:t>
          </a:r>
          <a:r>
            <a:rPr lang="en-US" sz="1800" kern="1200" dirty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%</a:t>
          </a:r>
          <a:r>
            <a:rPr lang="en-US" sz="1800" kern="1200" dirty="0">
              <a:effectLst/>
              <a:latin typeface="Gill Sans MT" panose="020B0502020104020203" pitchFamily="34" charset="0"/>
            </a:rPr>
            <a:t> eye </a:t>
          </a:r>
          <a:r>
            <a:rPr lang="en-US" sz="1800" kern="1200" dirty="0" smtClean="0">
              <a:effectLst/>
              <a:latin typeface="Gill Sans MT" panose="020B0502020104020203" pitchFamily="34" charset="0"/>
            </a:rPr>
            <a:t>irritation</a:t>
          </a:r>
          <a:endParaRPr lang="en-US" sz="1800" kern="1200" dirty="0">
            <a:effectLst/>
            <a:latin typeface="Gill Sans MT" panose="020B0502020104020203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72.4</a:t>
          </a:r>
          <a:r>
            <a:rPr lang="en-US" sz="1800" kern="1200" dirty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%</a:t>
          </a:r>
          <a:r>
            <a:rPr lang="en-US" sz="1800" kern="1200" dirty="0">
              <a:effectLst/>
              <a:latin typeface="Gill Sans MT" panose="020B0502020104020203" pitchFamily="34" charset="0"/>
            </a:rPr>
            <a:t> </a:t>
          </a:r>
          <a:r>
            <a:rPr lang="en-US" sz="1800" kern="1200" dirty="0" smtClean="0">
              <a:effectLst/>
              <a:latin typeface="Gill Sans MT" panose="020B0502020104020203" pitchFamily="34" charset="0"/>
            </a:rPr>
            <a:t>cough</a:t>
          </a:r>
          <a:endParaRPr lang="en-US" sz="1800" kern="1200" dirty="0">
            <a:effectLst/>
            <a:latin typeface="Gill Sans MT" panose="020B0502020104020203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73.4%</a:t>
          </a:r>
          <a:r>
            <a:rPr lang="en-US" sz="1800" kern="1200" dirty="0" smtClean="0">
              <a:effectLst/>
              <a:latin typeface="Gill Sans MT" panose="020B0502020104020203" pitchFamily="34" charset="0"/>
            </a:rPr>
            <a:t> difficulty breathing</a:t>
          </a:r>
          <a:endParaRPr lang="en-US" sz="1800" kern="1200" dirty="0">
            <a:effectLst/>
            <a:latin typeface="Gill Sans MT" panose="020B0502020104020203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71.7%</a:t>
          </a:r>
          <a:r>
            <a:rPr lang="en-US" sz="1800" kern="1200" dirty="0" smtClean="0">
              <a:effectLst/>
              <a:latin typeface="Gill Sans MT" panose="020B0502020104020203" pitchFamily="34" charset="0"/>
            </a:rPr>
            <a:t> shortness of breath</a:t>
          </a:r>
          <a:endParaRPr lang="en-US" sz="1800" kern="1200" dirty="0">
            <a:effectLst/>
            <a:latin typeface="Gill Sans MT" panose="020B0502020104020203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effectLst/>
              <a:latin typeface="Gill Sans MT" panose="020B0502020104020203" pitchFamily="34" charset="0"/>
            </a:rPr>
            <a:t>Many others experienced headache, nasal blockages, and runny noses</a:t>
          </a:r>
          <a:endParaRPr lang="en-US" sz="1800" kern="1200" dirty="0">
            <a:effectLst/>
            <a:latin typeface="Gill Sans MT" panose="020B0502020104020203" pitchFamily="34" charset="0"/>
          </a:endParaRPr>
        </a:p>
      </dsp:txBody>
      <dsp:txXfrm rot="-5400000">
        <a:off x="3708501" y="444162"/>
        <a:ext cx="6468149" cy="2305875"/>
      </dsp:txXfrm>
    </dsp:sp>
    <dsp:sp modelId="{6C1DFC2E-092B-4DE3-B097-FCDCBA0056DA}">
      <dsp:nvSpPr>
        <dsp:cNvPr id="0" name=""/>
        <dsp:cNvSpPr/>
      </dsp:nvSpPr>
      <dsp:spPr>
        <a:xfrm>
          <a:off x="0" y="0"/>
          <a:ext cx="3708501" cy="3194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Health Impact: </a:t>
          </a:r>
          <a:r>
            <a:rPr lang="en-US" sz="3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A </a:t>
          </a:r>
          <a:r>
            <a:rPr lang="en-US" sz="3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high prevalence of acute respiratory and eye symptoms was reported among </a:t>
          </a:r>
          <a:r>
            <a:rPr lang="en-US" sz="3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cooks</a:t>
          </a:r>
          <a:endParaRPr lang="en-US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sp:txBody>
      <dsp:txXfrm>
        <a:off x="155928" y="155928"/>
        <a:ext cx="3396645" cy="2882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2C741-DD95-45A7-B0DD-2E15DC525BE2}">
      <dsp:nvSpPr>
        <dsp:cNvPr id="0" name=""/>
        <dsp:cNvSpPr/>
      </dsp:nvSpPr>
      <dsp:spPr>
        <a:xfrm>
          <a:off x="0" y="0"/>
          <a:ext cx="4167882" cy="416788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C05B1-F44E-4B17-AAD8-A7DD821429B3}">
      <dsp:nvSpPr>
        <dsp:cNvPr id="0" name=""/>
        <dsp:cNvSpPr/>
      </dsp:nvSpPr>
      <dsp:spPr>
        <a:xfrm>
          <a:off x="2083941" y="0"/>
          <a:ext cx="7741465" cy="41678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* </a:t>
          </a:r>
          <a:r>
            <a:rPr lang="en-US" sz="2600" kern="1200" dirty="0" smtClean="0">
              <a:effectLst/>
              <a:latin typeface="Gill Sans MT" panose="020B0502020104020203" pitchFamily="34" charset="0"/>
            </a:rPr>
            <a:t>Some </a:t>
          </a:r>
          <a:r>
            <a:rPr lang="en-US" sz="2600" kern="1200" dirty="0">
              <a:effectLst/>
              <a:latin typeface="Gill Sans MT" panose="020B0502020104020203" pitchFamily="34" charset="0"/>
            </a:rPr>
            <a:t>chronic health conditions were reported: </a:t>
          </a:r>
          <a:r>
            <a:rPr lang="en-US" sz="2600" kern="1200" dirty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19.1% </a:t>
          </a:r>
          <a:r>
            <a:rPr lang="en-US" sz="2600" kern="1200" dirty="0">
              <a:effectLst/>
              <a:latin typeface="Gill Sans MT" panose="020B0502020104020203" pitchFamily="34" charset="0"/>
            </a:rPr>
            <a:t>had hypertension and </a:t>
          </a:r>
          <a:r>
            <a:rPr lang="en-US" sz="2600" kern="1200" dirty="0">
              <a:solidFill>
                <a:srgbClr val="0070C0"/>
              </a:solidFill>
              <a:effectLst/>
              <a:latin typeface="Gill Sans MT" panose="020B0502020104020203" pitchFamily="34" charset="0"/>
            </a:rPr>
            <a:t>9.9%</a:t>
          </a:r>
          <a:r>
            <a:rPr lang="en-US" sz="2600" kern="1200" dirty="0">
              <a:effectLst/>
              <a:latin typeface="Gill Sans MT" panose="020B0502020104020203" pitchFamily="34" charset="0"/>
            </a:rPr>
            <a:t> asthma linked to long-term exposure to biomass smoke</a:t>
          </a:r>
        </a:p>
      </dsp:txBody>
      <dsp:txXfrm>
        <a:off x="2083941" y="0"/>
        <a:ext cx="7741465" cy="1250367"/>
      </dsp:txXfrm>
    </dsp:sp>
    <dsp:sp modelId="{15B96751-8618-46FE-901D-837B4506CAFA}">
      <dsp:nvSpPr>
        <dsp:cNvPr id="0" name=""/>
        <dsp:cNvSpPr/>
      </dsp:nvSpPr>
      <dsp:spPr>
        <a:xfrm>
          <a:off x="729380" y="1250367"/>
          <a:ext cx="2709121" cy="270912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AD92C-FCA9-47A3-B029-6DABF3940D4D}">
      <dsp:nvSpPr>
        <dsp:cNvPr id="0" name=""/>
        <dsp:cNvSpPr/>
      </dsp:nvSpPr>
      <dsp:spPr>
        <a:xfrm>
          <a:off x="2083941" y="1250367"/>
          <a:ext cx="7741465" cy="27091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* </a:t>
          </a:r>
          <a:r>
            <a:rPr lang="en-US" sz="2600" kern="1200" dirty="0" smtClean="0">
              <a:effectLst/>
              <a:latin typeface="Gill Sans MT" panose="020B0502020104020203" pitchFamily="34" charset="0"/>
            </a:rPr>
            <a:t>Most </a:t>
          </a:r>
          <a:r>
            <a:rPr lang="en-US" sz="2600" kern="1200" dirty="0">
              <a:effectLst/>
              <a:latin typeface="Gill Sans MT" panose="020B0502020104020203" pitchFamily="34" charset="0"/>
            </a:rPr>
            <a:t>cooks complained about the hot, smoky, and sometimes stuffy air in kitchens, reflecting poor ventilation and continuous biomass fuel use</a:t>
          </a:r>
        </a:p>
      </dsp:txBody>
      <dsp:txXfrm>
        <a:off x="2083941" y="1250367"/>
        <a:ext cx="7741465" cy="1250363"/>
      </dsp:txXfrm>
    </dsp:sp>
    <dsp:sp modelId="{E9D6BD7F-E572-4AAA-8BE0-715093E9DBAE}">
      <dsp:nvSpPr>
        <dsp:cNvPr id="0" name=""/>
        <dsp:cNvSpPr/>
      </dsp:nvSpPr>
      <dsp:spPr>
        <a:xfrm>
          <a:off x="1458759" y="2500731"/>
          <a:ext cx="1250363" cy="12503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97803-1B80-492D-8324-9E520EEA09FA}">
      <dsp:nvSpPr>
        <dsp:cNvPr id="0" name=""/>
        <dsp:cNvSpPr/>
      </dsp:nvSpPr>
      <dsp:spPr>
        <a:xfrm>
          <a:off x="2083941" y="2500731"/>
          <a:ext cx="7741465" cy="12503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effectLst/>
              <a:latin typeface="Gill Sans MT" panose="020B0502020104020203" pitchFamily="34" charset="0"/>
            </a:rPr>
            <a:t>* Nearly </a:t>
          </a:r>
          <a:r>
            <a:rPr lang="en-US" sz="2600" kern="1200" dirty="0">
              <a:effectLst/>
              <a:latin typeface="Gill Sans MT" panose="020B0502020104020203" pitchFamily="34" charset="0"/>
            </a:rPr>
            <a:t>all cooks suffered post-work fatigue, aching joints, and over half had difficulty sleeping, reflecting the heavy physical workload</a:t>
          </a:r>
        </a:p>
      </dsp:txBody>
      <dsp:txXfrm>
        <a:off x="2083941" y="2500731"/>
        <a:ext cx="7741465" cy="12503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CEA5E-D994-45C0-AC9B-86506C52ED3E}">
      <dsp:nvSpPr>
        <dsp:cNvPr id="0" name=""/>
        <dsp:cNvSpPr/>
      </dsp:nvSpPr>
      <dsp:spPr>
        <a:xfrm>
          <a:off x="1562" y="109634"/>
          <a:ext cx="4245096" cy="4245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Significant associations between demographics and health </a:t>
          </a:r>
          <a:r>
            <a:rPr lang="en-US" sz="3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outcomes</a:t>
          </a:r>
          <a:endParaRPr lang="en-US" sz="3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sp:txBody>
      <dsp:txXfrm>
        <a:off x="623242" y="731314"/>
        <a:ext cx="3001736" cy="3001736"/>
      </dsp:txXfrm>
    </dsp:sp>
    <dsp:sp modelId="{2982545C-FB65-46FD-9065-30B2F9675BBE}">
      <dsp:nvSpPr>
        <dsp:cNvPr id="0" name=""/>
        <dsp:cNvSpPr/>
      </dsp:nvSpPr>
      <dsp:spPr>
        <a:xfrm rot="18457109">
          <a:off x="4047191" y="1406705"/>
          <a:ext cx="16711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119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95AA4-5CBF-4D45-A458-982CC55BC008}">
      <dsp:nvSpPr>
        <dsp:cNvPr id="0" name=""/>
        <dsp:cNvSpPr/>
      </dsp:nvSpPr>
      <dsp:spPr>
        <a:xfrm>
          <a:off x="5392835" y="744835"/>
          <a:ext cx="49619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C2197-B686-49DE-826A-9016D2B2729D}">
      <dsp:nvSpPr>
        <dsp:cNvPr id="0" name=""/>
        <dsp:cNvSpPr/>
      </dsp:nvSpPr>
      <dsp:spPr>
        <a:xfrm>
          <a:off x="5889027" y="1162"/>
          <a:ext cx="3518454" cy="148734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effectLst/>
              <a:latin typeface="Gill Sans MT" panose="020B0502020104020203" pitchFamily="34" charset="0"/>
            </a:rPr>
            <a:t>Female cooks were more numerous but male cooks showed higher susceptibility to eye redness</a:t>
          </a:r>
        </a:p>
      </dsp:txBody>
      <dsp:txXfrm>
        <a:off x="5889027" y="1162"/>
        <a:ext cx="3518454" cy="1487346"/>
      </dsp:txXfrm>
    </dsp:sp>
    <dsp:sp modelId="{70705DB4-24B9-42C8-96E6-2D5A12E8A7E3}">
      <dsp:nvSpPr>
        <dsp:cNvPr id="0" name=""/>
        <dsp:cNvSpPr/>
      </dsp:nvSpPr>
      <dsp:spPr>
        <a:xfrm>
          <a:off x="4372738" y="2232182"/>
          <a:ext cx="10200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009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D66054-2FE2-4918-9B92-86A93E433CAF}">
      <dsp:nvSpPr>
        <dsp:cNvPr id="0" name=""/>
        <dsp:cNvSpPr/>
      </dsp:nvSpPr>
      <dsp:spPr>
        <a:xfrm>
          <a:off x="5392835" y="2232182"/>
          <a:ext cx="49619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F2466C-6C2C-426E-AF7A-FBC171F78D26}">
      <dsp:nvSpPr>
        <dsp:cNvPr id="0" name=""/>
        <dsp:cNvSpPr/>
      </dsp:nvSpPr>
      <dsp:spPr>
        <a:xfrm>
          <a:off x="5889027" y="1488509"/>
          <a:ext cx="3518454" cy="14873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>
              <a:effectLst/>
              <a:latin typeface="Gill Sans MT" panose="020B0502020104020203" pitchFamily="34" charset="0"/>
            </a:rPr>
            <a:t>Younger cooks were more prone to hypertension</a:t>
          </a:r>
        </a:p>
      </dsp:txBody>
      <dsp:txXfrm>
        <a:off x="5889027" y="1488509"/>
        <a:ext cx="3518454" cy="1487346"/>
      </dsp:txXfrm>
    </dsp:sp>
    <dsp:sp modelId="{9522FB36-C757-4EEA-9595-A6723F2E9A4A}">
      <dsp:nvSpPr>
        <dsp:cNvPr id="0" name=""/>
        <dsp:cNvSpPr/>
      </dsp:nvSpPr>
      <dsp:spPr>
        <a:xfrm rot="3142891">
          <a:off x="4047191" y="3057659"/>
          <a:ext cx="16711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119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213C4A-6EC4-4223-8DF6-EBB00B008CF1}">
      <dsp:nvSpPr>
        <dsp:cNvPr id="0" name=""/>
        <dsp:cNvSpPr/>
      </dsp:nvSpPr>
      <dsp:spPr>
        <a:xfrm>
          <a:off x="5392835" y="3719529"/>
          <a:ext cx="49619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EF9FA4-1C8F-4260-B990-C813972434A3}">
      <dsp:nvSpPr>
        <dsp:cNvPr id="0" name=""/>
        <dsp:cNvSpPr/>
      </dsp:nvSpPr>
      <dsp:spPr>
        <a:xfrm>
          <a:off x="5889027" y="2975855"/>
          <a:ext cx="3518454" cy="14873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effectLst/>
              <a:latin typeface="Gill Sans MT" panose="020B0502020104020203" pitchFamily="34" charset="0"/>
            </a:rPr>
            <a:t>The longer employed had more breathing difficulties and recognized kitchens as pollution sources </a:t>
          </a:r>
        </a:p>
      </dsp:txBody>
      <dsp:txXfrm>
        <a:off x="5889027" y="2975855"/>
        <a:ext cx="3518454" cy="14873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C46D8-B0FB-4A5C-8385-007918B0E9B5}">
      <dsp:nvSpPr>
        <dsp:cNvPr id="0" name=""/>
        <dsp:cNvSpPr/>
      </dsp:nvSpPr>
      <dsp:spPr>
        <a:xfrm>
          <a:off x="2211024" y="11768"/>
          <a:ext cx="4302947" cy="43029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Despite awareness, </a:t>
          </a:r>
          <a:r>
            <a:rPr lang="en-US" sz="29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 </a:t>
          </a:r>
          <a:r>
            <a:rPr lang="en-US" sz="29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&lt;50% </a:t>
          </a:r>
          <a:r>
            <a:rPr lang="en-US" sz="2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understood </a:t>
          </a: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that smoke directly causes indoor air pollution</a:t>
          </a:r>
        </a:p>
      </dsp:txBody>
      <dsp:txXfrm>
        <a:off x="2811886" y="519178"/>
        <a:ext cx="2480978" cy="3288127"/>
      </dsp:txXfrm>
    </dsp:sp>
    <dsp:sp modelId="{D97606B5-3171-4332-A718-226C91165F36}">
      <dsp:nvSpPr>
        <dsp:cNvPr id="0" name=""/>
        <dsp:cNvSpPr/>
      </dsp:nvSpPr>
      <dsp:spPr>
        <a:xfrm>
          <a:off x="5312248" y="11768"/>
          <a:ext cx="4302947" cy="43029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This  indicate gaps in knowledge and need for </a:t>
          </a:r>
          <a:r>
            <a:rPr lang="en-US" sz="2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education,  advocacy &amp; policy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rPr>
            <a:t>(interventions)</a:t>
          </a:r>
          <a:endParaRPr lang="en-US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anose="020B0502020104020203" pitchFamily="34" charset="0"/>
          </a:endParaRPr>
        </a:p>
      </dsp:txBody>
      <dsp:txXfrm>
        <a:off x="6533355" y="519178"/>
        <a:ext cx="2480978" cy="3288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ED5E2-B86E-4E81-8750-97345CF46690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2743D-099A-473C-98DC-8AE8F6696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03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C4D8-7267-481C-97FB-88531F8E7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45EB4-C8E9-4276-9892-A8BD1C24C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952CF-CF54-495A-A737-C76F22C53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F82B9-480E-49D4-AFD3-A3BC21B8A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CFFCE-F9B6-482C-816E-091792F2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024C-8551-48EC-85CB-36598BBE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669F4-208D-4BAB-82BE-F275945E2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1D84-11A2-4845-9DEE-21A1FB2F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461C0-7A06-45C8-A0F8-23FAD46F3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6CCC8-2ED3-42E3-8030-B0E9DF79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9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05E5C2-3281-4A33-88C5-C97138BFA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B8C3E-19EC-4156-82C4-FA8E3ACF7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8D120-4C33-4D5C-A088-1E777963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8C907-51F8-4CCC-8671-CA5B649EB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80B0B-A14D-4BA5-A718-F6E7ADBC4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7FC0-FF7C-4F6B-A842-ECAEDD755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F3BD4-EEBC-444E-88DB-259F6F33A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BFAAB-6BAC-4D88-8AF7-FC846BF0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DD7F4-E6AC-4CB6-B687-556E6DB5B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A703C-113A-46CC-AC65-292EB067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4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E7A4B-0F44-4E42-939A-CDE6C4A4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440" y="307011"/>
            <a:ext cx="6787025" cy="29860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B6593-CC60-4C4A-B097-A7D3799BD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440" y="3883454"/>
            <a:ext cx="6787025" cy="79228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6C689-8E98-4045-AAAC-AC66298D8C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3411" y="5266097"/>
            <a:ext cx="1482526" cy="365125"/>
          </a:xfrm>
        </p:spPr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7DCE6-A108-4CE1-BB08-97701D34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1167" y="5266096"/>
            <a:ext cx="20265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8B96D-492C-4CC3-A033-5EA3A2F3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62931" y="5266095"/>
            <a:ext cx="2026534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6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1157-304E-4446-9FA2-A0D0F7A50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4CE9E-70A6-48AD-A24A-13D574383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BE2C5-1B89-4EE8-A540-906472A1F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BB858-CDD0-459B-8AA4-9272BD26A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7E86D-82BE-4E26-A9C3-95CC0F49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D830B-C931-46B1-8F17-16243BFD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7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ABEE-5ED7-4733-B755-CB96ADE7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A0618-A658-46BD-AB6D-8208DA7FC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7DBE-C48C-42A1-94A3-9527A0944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27F4C-4D8F-4F03-9881-DADD3BC80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7925D-369F-411F-B885-734AB70D29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643A2-98F3-42F1-9A82-FA5FFD7F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162CF4-4E17-4D39-8E8E-8949A9CD9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EEB83-1757-489A-8EE3-E5F48A35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8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50B1-6BD1-4645-81EE-9AC7858D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856AC-1564-422B-A261-A405B221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EC8FB-F905-4A5D-AB53-12C1AADB9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74DBB-D2BA-424E-A50D-E0D78897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88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992351-298C-4CA7-A9E3-56F637FA4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F81D90-C9C0-4B17-89C3-13DA3A911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E314D-FD1B-4975-AE16-9CDCC634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0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9E3F-372A-407D-B334-3FD27755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40B83-8870-4B46-9F59-5CC84DEFB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CC3D7-7F10-42DA-8696-266C3AE69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E5CF6-7F8D-4850-9864-97DA86EA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46AFE-B880-46F5-B5C6-2DEC8AAF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75EDA-D7C7-4D5B-8ADA-2C4C0D16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A279-B977-4A7C-87E5-62231D946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C0D755-8571-44A5-AE1A-89C9201F5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734A2E-AFFE-48A4-A1FD-8FC6BEE61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5560A-540C-47FC-A6B0-665522069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A1103-4151-4737-9D9F-ECB366AA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0B3C5-F017-4E10-86F3-4C24DEFA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5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EBDDA-E62D-4396-A585-79909DF6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1B46D-FE47-4863-91F5-8DF27DBA3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71081"/>
            <a:ext cx="10515600" cy="4277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AB05-0A06-4E1C-9ABC-94BB04320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59539-6AA4-4B20-8277-ACCA791514E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3E9AF-D197-4E5B-86F0-EB12503E8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37BCB-A864-4AA7-AA0C-5BBFBA97E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report-environment/indoor-air-quality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E126-A573-1D84-4218-09A477F5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417" y="855650"/>
            <a:ext cx="6787025" cy="1287739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Cooking Fuel-Induced Air Pollution and </a:t>
            </a:r>
            <a:r>
              <a:rPr lang="en-US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 on Cooks</a:t>
            </a:r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 Awareness of Smoke Inhalation Risks in High School Kitchen</a:t>
            </a:r>
            <a:endParaRPr lang="en-US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68C0E-9B9D-9792-9819-CA023A37D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3417" y="4506685"/>
            <a:ext cx="7089263" cy="141078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Marian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Asantewah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Nkansah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FGA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Chemistry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KNUST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Kumasi-Ghana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54434" y="2709484"/>
            <a:ext cx="757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</a:rPr>
              <a:t> 2</a:t>
            </a:r>
            <a:r>
              <a:rPr lang="en-US" sz="2000" b="1" dirty="0" smtClean="0">
                <a:latin typeface="Times New Roman" panose="02020603050405020304" pitchFamily="18" charset="0"/>
              </a:rPr>
              <a:t>025 African School on Air  Quality and Pollution Prevention  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</a:rPr>
              <a:t>@Impact Building. KNUST-Kumasi, Ghana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</a:rPr>
              <a:t>1</a:t>
            </a:r>
            <a:r>
              <a:rPr lang="en-US" sz="2000" b="1" baseline="30000" dirty="0" smtClean="0">
                <a:latin typeface="Times New Roman" panose="02020603050405020304" pitchFamily="18" charset="0"/>
              </a:rPr>
              <a:t>st</a:t>
            </a:r>
            <a:r>
              <a:rPr lang="en-US" sz="2000" b="1" dirty="0" smtClean="0">
                <a:latin typeface="Times New Roman" panose="02020603050405020304" pitchFamily="18" charset="0"/>
              </a:rPr>
              <a:t> – 10</a:t>
            </a:r>
            <a:r>
              <a:rPr lang="en-US" sz="2000" b="1" baseline="30000" dirty="0" smtClean="0">
                <a:latin typeface="Times New Roman" panose="02020603050405020304" pitchFamily="18" charset="0"/>
              </a:rPr>
              <a:t>th</a:t>
            </a:r>
            <a:r>
              <a:rPr lang="en-US" sz="2000" b="1" dirty="0" smtClean="0">
                <a:latin typeface="Times New Roman" panose="02020603050405020304" pitchFamily="18" charset="0"/>
              </a:rPr>
              <a:t> December, 2025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B8F9B-507C-CE66-F033-E793BB3A4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F926-EAA4-77EA-E468-5873BAC76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000" y="557546"/>
            <a:ext cx="6315524" cy="785487"/>
          </a:xfrm>
        </p:spPr>
        <p:txBody>
          <a:bodyPr>
            <a:normAutofit/>
          </a:bodyPr>
          <a:lstStyle/>
          <a:p>
            <a:r>
              <a:rPr lang="en-US" sz="4100" b="1" dirty="0">
                <a:latin typeface="Gill Sans MT" panose="020B0502020104020203" pitchFamily="34" charset="0"/>
              </a:rPr>
              <a:t>Health Effects of CO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00416-CF7C-EC22-378E-7AA266A4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9C1A-C3C3-4248-8BC5-E97EBBA8313F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8327B-5CAE-07C0-06F4-24D65DCFE776}"/>
              </a:ext>
            </a:extLst>
          </p:cNvPr>
          <p:cNvSpPr txBox="1"/>
          <p:nvPr/>
        </p:nvSpPr>
        <p:spPr>
          <a:xfrm>
            <a:off x="901336" y="1343033"/>
            <a:ext cx="68943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Gill Sans MT" panose="020B0502020104020203" pitchFamily="34" charset="0"/>
              </a:rPr>
              <a:t>Acute Health Effects of CO: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Gill Sans MT" panose="020B0502020104020203" pitchFamily="34" charset="0"/>
              </a:rPr>
              <a:t>Headache, dizziness, nausea, confusion, unconsciousness, and death (in severe cases).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4098" name="Picture 2" descr="Nonalcoholic fatty liver disease concept icon 2308372 Vector Art at Vecteezy">
            <a:extLst>
              <a:ext uri="{FF2B5EF4-FFF2-40B4-BE49-F238E27FC236}">
                <a16:creationId xmlns:a16="http://schemas.microsoft.com/office/drawing/2014/main" id="{946D197D-1191-7B6C-9A25-D90169B03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11011" r="22556" b="41000"/>
          <a:stretch>
            <a:fillRect/>
          </a:stretch>
        </p:blipFill>
        <p:spPr bwMode="auto">
          <a:xfrm>
            <a:off x="7795713" y="2315538"/>
            <a:ext cx="3558087" cy="34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889294-5461-CC28-077B-FDE7EE276770}"/>
              </a:ext>
            </a:extLst>
          </p:cNvPr>
          <p:cNvSpPr txBox="1"/>
          <p:nvPr/>
        </p:nvSpPr>
        <p:spPr>
          <a:xfrm>
            <a:off x="1045027" y="2974249"/>
            <a:ext cx="62457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Gill Sans MT" panose="020B0502020104020203" pitchFamily="34" charset="0"/>
              </a:rPr>
              <a:t>Chronic (Long-term) Exposure Effects: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latin typeface="Gill Sans MT" panose="020B0502020104020203" pitchFamily="34" charset="0"/>
              </a:rPr>
              <a:t>Increased risk of chronic digestive diseases 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hepatic fibrosis/cirrhosis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nonalcoholic fatty liver disease (NAFLD)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Gill Sans MT" panose="020B0502020104020203" pitchFamily="34" charset="0"/>
              </a:rPr>
              <a:t>Neuropsychological effects </a:t>
            </a:r>
            <a:r>
              <a:rPr lang="en-US" sz="2400" dirty="0">
                <a:latin typeface="Gill Sans MT" panose="020B0502020104020203" pitchFamily="34" charset="0"/>
              </a:rPr>
              <a:t>such as chronic headaches, lethargy, nausea, and cognitive impairments [Yang et al., 2022].</a:t>
            </a:r>
            <a:endParaRPr lang="en-US" sz="2400" dirty="0">
              <a:solidFill>
                <a:srgbClr val="00206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7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403" y="452669"/>
            <a:ext cx="10558198" cy="1440080"/>
          </a:xfrm>
        </p:spPr>
        <p:txBody>
          <a:bodyPr>
            <a:normAutofit/>
          </a:bodyPr>
          <a:lstStyle/>
          <a:p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Highlights of studies on environmental samples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403" y="2018177"/>
            <a:ext cx="10558197" cy="3339347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1. 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In-kitchen 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particulate matter emissions in high schools in the Kumasi metropolis, Ghana: Levels and the health risk </a:t>
            </a:r>
            <a:r>
              <a:rPr lang="en-US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assessment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(</a:t>
            </a:r>
            <a:r>
              <a:rPr lang="en-GB" b="1" dirty="0" err="1" smtClean="0">
                <a:solidFill>
                  <a:srgbClr val="0070C0"/>
                </a:solidFill>
              </a:rPr>
              <a:t>EPAM</a:t>
            </a:r>
            <a:r>
              <a:rPr lang="en-GB" b="1" dirty="0" smtClean="0">
                <a:solidFill>
                  <a:srgbClr val="0070C0"/>
                </a:solidFill>
              </a:rPr>
              <a:t>-7500 MONITOR)</a:t>
            </a:r>
            <a:endParaRPr lang="en-GB" b="1" dirty="0">
              <a:solidFill>
                <a:srgbClr val="0070C0"/>
              </a:solidFill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2. 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Modelled 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particulate matter respiratory deposition for cooks’ occupational exposure in solid-fueled high school </a:t>
            </a:r>
            <a:r>
              <a:rPr lang="en-US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kitchens (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MPPD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3. 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Gaseous 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air quality and health risk assessment of high school kitchens in the Kumasi </a:t>
            </a:r>
            <a:r>
              <a:rPr lang="en-US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Metropolis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667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(</a:t>
            </a:r>
            <a:r>
              <a:rPr lang="en-GB" b="1" dirty="0" smtClean="0">
                <a:solidFill>
                  <a:srgbClr val="0070C0"/>
                </a:solidFill>
              </a:rPr>
              <a:t>Aeroqual </a:t>
            </a:r>
            <a:r>
              <a:rPr lang="en-GB" b="1" dirty="0" err="1" smtClean="0">
                <a:solidFill>
                  <a:srgbClr val="0070C0"/>
                </a:solidFill>
              </a:rPr>
              <a:t>S500</a:t>
            </a:r>
            <a:r>
              <a:rPr lang="en-GB" b="1" dirty="0" smtClean="0">
                <a:solidFill>
                  <a:srgbClr val="0070C0"/>
                </a:solidFill>
              </a:rPr>
              <a:t>  Monitor</a:t>
            </a:r>
            <a:r>
              <a:rPr lang="en-GB" b="1" dirty="0" smtClean="0">
                <a:solidFill>
                  <a:schemeClr val="tx1"/>
                </a:solidFill>
              </a:rPr>
              <a:t>)</a:t>
            </a:r>
            <a:endParaRPr lang="en-US" sz="2667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5B44DFDA-E047-00EC-0944-FDDDE9EB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19" b="21705"/>
          <a:stretch>
            <a:fillRect/>
          </a:stretch>
        </p:blipFill>
        <p:spPr>
          <a:xfrm>
            <a:off x="0" y="69851"/>
            <a:ext cx="11952651" cy="579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8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75FF5A72-C45C-BB4D-D4B9-204C24E2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92" b="19745"/>
          <a:stretch>
            <a:fillRect/>
          </a:stretch>
        </p:blipFill>
        <p:spPr>
          <a:xfrm>
            <a:off x="0" y="26829"/>
            <a:ext cx="12192000" cy="58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9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F3B93-1088-CA46-B411-DF46ADA79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D0960-B7D4-7317-70BC-03F808EE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722" b="16722"/>
          <a:stretch>
            <a:fillRect/>
          </a:stretch>
        </p:blipFill>
        <p:spPr>
          <a:xfrm>
            <a:off x="0" y="71106"/>
            <a:ext cx="12192000" cy="57581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7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78097"/>
            <a:ext cx="10363200" cy="1440080"/>
          </a:xfrm>
        </p:spPr>
        <p:txBody>
          <a:bodyPr>
            <a:normAutofit/>
          </a:bodyPr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Summary of findings of studies on environmental samples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050800"/>
            <a:ext cx="10476411" cy="4099121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The study provides evidence that cleaner fuels (LPG) and improved stoves significantly reduce air </a:t>
            </a: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pollutants (CO, </a:t>
            </a:r>
            <a:r>
              <a:rPr lang="en-US" sz="2667" dirty="0" err="1">
                <a:solidFill>
                  <a:prstClr val="black"/>
                </a:solidFill>
                <a:latin typeface="Gill Sans MT" panose="020B0502020104020203" pitchFamily="34" charset="0"/>
              </a:rPr>
              <a:t>NO</a:t>
            </a:r>
            <a:r>
              <a:rPr lang="en-US" sz="2667" baseline="-25000" dirty="0" err="1">
                <a:solidFill>
                  <a:prstClr val="black"/>
                </a:solidFill>
                <a:latin typeface="Gill Sans MT" panose="020B0502020104020203" pitchFamily="34" charset="0"/>
              </a:rPr>
              <a:t>2,</a:t>
            </a:r>
            <a:r>
              <a:rPr lang="en-US" sz="2667" dirty="0" err="1">
                <a:solidFill>
                  <a:prstClr val="black"/>
                </a:solidFill>
                <a:latin typeface="Gill Sans MT" panose="020B0502020104020203" pitchFamily="34" charset="0"/>
              </a:rPr>
              <a:t>SO</a:t>
            </a:r>
            <a:r>
              <a:rPr lang="en-US" sz="2667" baseline="-25000" dirty="0" err="1">
                <a:solidFill>
                  <a:prstClr val="black"/>
                </a:solidFill>
                <a:latin typeface="Gill Sans MT" panose="020B0502020104020203" pitchFamily="34" charset="0"/>
              </a:rPr>
              <a:t>2</a:t>
            </a: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) the risks ranked: Traditional &gt; Briquette &gt; Improved &gt; LPG. </a:t>
            </a:r>
          </a:p>
          <a:p>
            <a:pPr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And Health risk assessment (HI&gt;1) suggests possible non-cancer health risks for both gaseous and solid-fueled kitchens.</a:t>
            </a:r>
          </a:p>
          <a:p>
            <a:pPr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Air Quality Index ranged from unhealthy to hazardous</a:t>
            </a:r>
          </a:p>
          <a:p>
            <a:pPr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High school cooks face significant exposure to indoor pollutants from kitchen smoke. </a:t>
            </a:r>
          </a:p>
          <a:p>
            <a:pPr marL="304792" indent="-304792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GB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A3BEB-EE05-EE6E-3616-78999AD90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8CDD-DB36-BA3E-BEE6-70DAB2C8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757076"/>
            <a:ext cx="9925541" cy="907592"/>
          </a:xfrm>
        </p:spPr>
        <p:txBody>
          <a:bodyPr>
            <a:noAutofit/>
          </a:bodyPr>
          <a:lstStyle/>
          <a:p>
            <a:pPr algn="ctr"/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Rationale and objectives of the survey on awareness 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B29E1-5E66-F579-D20A-DABA54D28C96}"/>
              </a:ext>
            </a:extLst>
          </p:cNvPr>
          <p:cNvSpPr txBox="1">
            <a:spLocks/>
          </p:cNvSpPr>
          <p:nvPr/>
        </p:nvSpPr>
        <p:spPr>
          <a:xfrm>
            <a:off x="918768" y="1843981"/>
            <a:ext cx="9327692" cy="42382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 algn="just">
              <a:spcBef>
                <a:spcPts val="0"/>
              </a:spcBef>
              <a:spcAft>
                <a:spcPts val="3527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6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In Ghana, most high school kitchens rely heavily on solid fuels for large scale cooking </a:t>
            </a:r>
          </a:p>
          <a:p>
            <a:pPr marL="609585" indent="-609585" algn="just">
              <a:spcBef>
                <a:spcPts val="0"/>
              </a:spcBef>
              <a:spcAft>
                <a:spcPts val="3527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Knowledge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, perception,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awareness of cooks on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health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effects related to indoor air pollution and smoke inhalation remain unknown</a:t>
            </a:r>
          </a:p>
          <a:p>
            <a:pPr marL="609585" indent="-609585" algn="l">
              <a:spcBef>
                <a:spcPts val="0"/>
              </a:spcBef>
              <a:spcAft>
                <a:spcPts val="3527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Cooks‘ exposure to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biomass smoke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highlights the need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to assess their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understanding, health impact and inform policy to reduce risk</a:t>
            </a:r>
            <a:endParaRPr lang="en-US" sz="2667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1FC50-EE16-EF57-A657-B21BB556E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" t="8983"/>
          <a:stretch/>
        </p:blipFill>
        <p:spPr>
          <a:xfrm>
            <a:off x="10447739" y="5116949"/>
            <a:ext cx="1056117" cy="965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A6D16B-B308-C9CA-A6F0-B7E4D7D33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60" y="1932135"/>
            <a:ext cx="1458673" cy="14586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CE0473-2C09-27AB-659D-18F188372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687" y="3700554"/>
            <a:ext cx="1056119" cy="8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CF877-D09E-EB67-426B-0183D7BDD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4A3D-8B1B-BDEE-68C1-643226D4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500" y="644691"/>
            <a:ext cx="10301393" cy="815085"/>
          </a:xfrm>
        </p:spPr>
        <p:txBody>
          <a:bodyPr/>
          <a:lstStyle/>
          <a:p>
            <a:pPr algn="ctr"/>
            <a:r>
              <a:rPr lang="en-GB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Objectives</a:t>
            </a:r>
            <a:endParaRPr lang="en-GB" sz="426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6C5F5-30A5-4011-9E91-692B82F290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0800" y="86148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1219170" rtl="0" eaLnBrk="1" latinLnBrk="0" hangingPunct="1"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A4C059-5075-484A-8B53-6AADA8980969}" type="slidenum">
              <a:rPr lang="en-US" smtClean="0"/>
              <a:pPr/>
              <a:t>17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E7CD8-58E3-9639-6B60-E78964142080}"/>
              </a:ext>
            </a:extLst>
          </p:cNvPr>
          <p:cNvSpPr txBox="1"/>
          <p:nvPr/>
        </p:nvSpPr>
        <p:spPr>
          <a:xfrm>
            <a:off x="1129553" y="1575745"/>
            <a:ext cx="9910482" cy="4042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5050" lvl="1" indent="-457200" algn="just" defTabSz="895702">
              <a:lnSpc>
                <a:spcPct val="150000"/>
              </a:lnSpc>
              <a:spcBef>
                <a:spcPts val="980"/>
              </a:spcBef>
              <a:buFont typeface="Wingdings" panose="05000000000000000000" pitchFamily="2" charset="2"/>
              <a:buChar char="Ø"/>
              <a:defRPr/>
            </a:pP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Assess </a:t>
            </a: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the </a:t>
            </a: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knowledge and awareness </a:t>
            </a: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among cooks regarding the health risks</a:t>
            </a:r>
          </a:p>
          <a:p>
            <a:pPr marL="905050" lvl="1" indent="-457200" algn="just" defTabSz="895702">
              <a:lnSpc>
                <a:spcPct val="150000"/>
              </a:lnSpc>
              <a:spcBef>
                <a:spcPts val="980"/>
              </a:spcBef>
              <a:buFont typeface="Wingdings" panose="05000000000000000000" pitchFamily="2" charset="2"/>
              <a:buChar char="Ø"/>
              <a:defRPr/>
            </a:pP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Explore the perceptions and attitudes of cooks towards occupational indoor air pollution and its health implications</a:t>
            </a:r>
          </a:p>
          <a:p>
            <a:pPr marL="905050" lvl="1" indent="-457200" algn="just" defTabSz="895702">
              <a:lnSpc>
                <a:spcPct val="150000"/>
              </a:lnSpc>
              <a:spcBef>
                <a:spcPts val="980"/>
              </a:spcBef>
              <a:buFont typeface="Wingdings" panose="05000000000000000000" pitchFamily="2" charset="2"/>
              <a:buChar char="Ø"/>
              <a:defRPr/>
            </a:pP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Evaluate </a:t>
            </a: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potential health impact associated with the kitchen environment </a:t>
            </a:r>
            <a:endParaRPr lang="en-US" sz="2667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0AEB5-FA89-902C-3761-0E25D0023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63D7D-1BA4-2D0F-AAC4-0C6143CCA8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0800" y="86148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1219170" rtl="0" eaLnBrk="1" latinLnBrk="0" hangingPunct="1"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A4C059-5075-484A-8B53-6AADA8980969}" type="slidenum">
              <a:rPr lang="en-US" smtClean="0"/>
              <a:pPr/>
              <a:t>18</a:t>
            </a:fld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534568D-3C9F-0514-E0BB-91A71B6365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8158" y="761416"/>
            <a:ext cx="10301393" cy="68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13704"/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Study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254B3-3AD2-A804-A03D-3FB0C418BF16}"/>
              </a:ext>
            </a:extLst>
          </p:cNvPr>
          <p:cNvSpPr txBox="1"/>
          <p:nvPr/>
        </p:nvSpPr>
        <p:spPr>
          <a:xfrm>
            <a:off x="239349" y="5861553"/>
            <a:ext cx="10424563" cy="36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5702">
              <a:lnSpc>
                <a:spcPct val="90000"/>
              </a:lnSpc>
              <a:spcBef>
                <a:spcPts val="980"/>
              </a:spcBef>
              <a:defRPr/>
            </a:pPr>
            <a:r>
              <a:rPr lang="en-US" sz="1959" b="1" dirty="0">
                <a:latin typeface="+mj-lt"/>
              </a:rPr>
              <a:t>Figure 1: Map of Ghana showing the Study Area and the Location of Selected Institutions</a:t>
            </a:r>
            <a:endParaRPr lang="en-GB" sz="1959" b="1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0B69C-8514-3F04-0EB6-26BC5645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865" y="1870618"/>
            <a:ext cx="4639148" cy="3579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FF7C14-AF0E-D657-A59C-1B981EDE3F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 b="66190"/>
          <a:stretch/>
        </p:blipFill>
        <p:spPr>
          <a:xfrm>
            <a:off x="968158" y="1995152"/>
            <a:ext cx="4943983" cy="34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3DCA9-F366-8513-DA22-8B1156663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6ADFB-1281-1F4E-A85E-7045C624B8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0800" y="86148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1219170" rtl="0" eaLnBrk="1" latinLnBrk="0" hangingPunct="1"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A4C059-5075-484A-8B53-6AADA8980969}" type="slidenum">
              <a:rPr lang="en-US" smtClean="0"/>
              <a:pPr/>
              <a:t>19</a:t>
            </a:fld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7C483B8-506F-1034-E217-94443FC43F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5304" y="692877"/>
            <a:ext cx="10301393" cy="68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13704"/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Methodology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27F4A09-AFB6-D07C-75A9-1770F4D9349B}"/>
              </a:ext>
            </a:extLst>
          </p:cNvPr>
          <p:cNvGraphicFramePr/>
          <p:nvPr>
            <p:extLst/>
          </p:nvPr>
        </p:nvGraphicFramePr>
        <p:xfrm>
          <a:off x="945305" y="1858287"/>
          <a:ext cx="10301393" cy="426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7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Outline 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idx="1"/>
          </p:nvPr>
        </p:nvSpPr>
        <p:spPr>
          <a:xfrm>
            <a:off x="2144485" y="1631447"/>
            <a:ext cx="7903029" cy="4277995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Introduction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Pollutants from cooking emissions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Some </a:t>
            </a: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health effects </a:t>
            </a:r>
            <a:r>
              <a:rPr lang="en-US" sz="2200" dirty="0">
                <a:solidFill>
                  <a:schemeClr val="tx1"/>
                </a:solidFill>
                <a:latin typeface="Gill Sans MT" panose="020B0502020104020203" pitchFamily="34" charset="0"/>
              </a:rPr>
              <a:t>of </a:t>
            </a: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pollutants </a:t>
            </a:r>
            <a:r>
              <a:rPr lang="en-US" sz="2200" dirty="0">
                <a:solidFill>
                  <a:schemeClr val="tx1"/>
                </a:solidFill>
                <a:latin typeface="Gill Sans MT" panose="020B0502020104020203" pitchFamily="34" charset="0"/>
              </a:rPr>
              <a:t>from c</a:t>
            </a: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ooking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Highlights of s</a:t>
            </a: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tudies on environmental samples </a:t>
            </a:r>
            <a:endParaRPr lang="en-US" sz="22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Summary of findings </a:t>
            </a: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of </a:t>
            </a: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studies </a:t>
            </a:r>
            <a:r>
              <a:rPr lang="en-US" sz="2200" dirty="0">
                <a:solidFill>
                  <a:schemeClr val="tx1"/>
                </a:solidFill>
                <a:latin typeface="Gill Sans MT" panose="020B0502020104020203" pitchFamily="34" charset="0"/>
              </a:rPr>
              <a:t>on environmental </a:t>
            </a: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samples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Rationale </a:t>
            </a: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and objectives of </a:t>
            </a: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the survey on awareness </a:t>
            </a:r>
            <a:endParaRPr lang="en-US" sz="22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Study area and methodology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Major Findings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Recommendations and call to action </a:t>
            </a:r>
            <a:endParaRPr lang="en-US" sz="2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78098"/>
            <a:ext cx="10363200" cy="1026700"/>
          </a:xfrm>
        </p:spPr>
        <p:txBody>
          <a:bodyPr/>
          <a:lstStyle/>
          <a:p>
            <a:pPr algn="ctr"/>
            <a:r>
              <a:rPr lang="en-GB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Major Findings.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4583" y="1736724"/>
            <a:ext cx="4692406" cy="3936439"/>
          </a:xfrm>
        </p:spPr>
        <p:txBody>
          <a:bodyPr>
            <a:normAutofit lnSpcReduction="10000"/>
          </a:bodyPr>
          <a:lstStyle/>
          <a:p>
            <a:pPr marL="609585" indent="-609585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Awareness</a:t>
            </a:r>
            <a:r>
              <a:rPr lang="en-US" sz="2400" dirty="0">
                <a:solidFill>
                  <a:schemeClr val="tx1"/>
                </a:solidFill>
              </a:rPr>
              <a:t>: A majority of cooks  (</a:t>
            </a:r>
            <a:r>
              <a:rPr lang="en-US" sz="2400" dirty="0">
                <a:solidFill>
                  <a:srgbClr val="0070C0"/>
                </a:solidFill>
              </a:rPr>
              <a:t>63.3%</a:t>
            </a:r>
            <a:r>
              <a:rPr lang="en-US" sz="2400" dirty="0">
                <a:solidFill>
                  <a:schemeClr val="tx1"/>
                </a:solidFill>
              </a:rPr>
              <a:t>) had heard of indoor air pollution  and thought their kitchens released air pollutants</a:t>
            </a:r>
          </a:p>
          <a:p>
            <a:pPr marL="609585" indent="-609585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Perception</a:t>
            </a:r>
            <a:r>
              <a:rPr lang="en-US" sz="2400" dirty="0">
                <a:solidFill>
                  <a:schemeClr val="tx1"/>
                </a:solidFill>
              </a:rPr>
              <a:t>:  The majority (</a:t>
            </a:r>
            <a:r>
              <a:rPr lang="en-US" sz="2400" dirty="0">
                <a:solidFill>
                  <a:srgbClr val="0070C0"/>
                </a:solidFill>
              </a:rPr>
              <a:t>90%</a:t>
            </a:r>
            <a:r>
              <a:rPr lang="en-US" sz="2400" dirty="0">
                <a:solidFill>
                  <a:schemeClr val="tx1"/>
                </a:solidFill>
              </a:rPr>
              <a:t>) of cooks rated their perception of </a:t>
            </a:r>
            <a:r>
              <a:rPr lang="en-US" sz="2400" dirty="0" err="1">
                <a:solidFill>
                  <a:schemeClr val="tx1"/>
                </a:solidFill>
              </a:rPr>
              <a:t>IAP</a:t>
            </a:r>
            <a:r>
              <a:rPr lang="en-US" sz="2400" dirty="0">
                <a:solidFill>
                  <a:schemeClr val="tx1"/>
                </a:solidFill>
              </a:rPr>
              <a:t> levels as high </a:t>
            </a:r>
          </a:p>
          <a:p>
            <a:pPr marL="609585" indent="-609585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Challenges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53.7%</a:t>
            </a:r>
            <a:r>
              <a:rPr lang="en-US" sz="2400" dirty="0">
                <a:solidFill>
                  <a:schemeClr val="tx1"/>
                </a:solidFill>
              </a:rPr>
              <a:t> of cooks were not aware that smoke from cooking could cause indoor air pollution. 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948" y="2180860"/>
            <a:ext cx="5856651" cy="36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BE850-1A1B-8463-53E5-6063CFBAE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C6019-B469-BB16-60EE-AC9A5B17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03" y="687272"/>
            <a:ext cx="10301393" cy="815085"/>
          </a:xfrm>
        </p:spPr>
        <p:txBody>
          <a:bodyPr/>
          <a:lstStyle/>
          <a:p>
            <a:pPr algn="ctr"/>
            <a:r>
              <a:rPr lang="en-GB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Major </a:t>
            </a:r>
            <a:r>
              <a:rPr lang="en-GB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Findings..</a:t>
            </a:r>
            <a:endParaRPr lang="en-GB" sz="42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29F8F-BB0C-3355-BD08-032E4E44F0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0800" y="86148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1219170" rtl="0" eaLnBrk="1" latinLnBrk="0" hangingPunct="1"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5724">
              <a:defRPr/>
            </a:pPr>
            <a:fld id="{C52AD1D3-C337-4B33-B01E-FBD5B13B3439}" type="slidenum">
              <a:rPr lang="en-US" smtClean="0"/>
              <a:pPr defTabSz="895724">
                <a:defRPr/>
              </a:pPr>
              <a:t>21</a:t>
            </a:fld>
            <a:endParaRPr lang="en-GB" sz="1176" dirty="0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0F8DD74-9F80-933A-4BD0-F96B4594F1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823817"/>
              </p:ext>
            </p:extLst>
          </p:nvPr>
        </p:nvGraphicFramePr>
        <p:xfrm>
          <a:off x="945303" y="2372883"/>
          <a:ext cx="10301393" cy="319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409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0C7C6-310A-9785-711A-FAF36EB16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EC1E8-558A-B7A1-5AA5-2919C98F6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04" y="740702"/>
            <a:ext cx="10301393" cy="815085"/>
          </a:xfrm>
        </p:spPr>
        <p:txBody>
          <a:bodyPr/>
          <a:lstStyle/>
          <a:p>
            <a:pPr algn="ctr"/>
            <a:r>
              <a:rPr lang="en-GB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Major </a:t>
            </a:r>
            <a:r>
              <a:rPr lang="en-GB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Findings...</a:t>
            </a:r>
            <a:endParaRPr lang="en-GB" sz="426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F7A2C-648E-645A-1E93-E242129DB4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0800" y="86148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1219170" rtl="0" eaLnBrk="1" latinLnBrk="0" hangingPunct="1"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5724">
              <a:defRPr/>
            </a:pPr>
            <a:fld id="{C52AD1D3-C337-4B33-B01E-FBD5B13B3439}" type="slidenum">
              <a:rPr lang="en-US" smtClean="0"/>
              <a:pPr defTabSz="895724">
                <a:defRPr/>
              </a:pPr>
              <a:t>22</a:t>
            </a:fld>
            <a:endParaRPr lang="en-GB" sz="1176" dirty="0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2BCC18D-6847-9200-E140-FD6C82D754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629233"/>
              </p:ext>
            </p:extLst>
          </p:nvPr>
        </p:nvGraphicFramePr>
        <p:xfrm>
          <a:off x="804126" y="1966092"/>
          <a:ext cx="9825407" cy="4167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1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E3894-9B2D-9571-C454-BDBD16DD2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D8AC-3E73-6D77-1378-8F24C45B2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09" y="472119"/>
            <a:ext cx="10301393" cy="815085"/>
          </a:xfrm>
        </p:spPr>
        <p:txBody>
          <a:bodyPr/>
          <a:lstStyle/>
          <a:p>
            <a:pPr algn="ctr"/>
            <a:r>
              <a:rPr lang="en-GB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Major Findings</a:t>
            </a:r>
            <a:r>
              <a:rPr lang="en-GB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….</a:t>
            </a:r>
            <a:endParaRPr lang="en-GB" sz="426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6A21E-05A5-783B-AB95-B0E83344A7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0800" y="86148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1219170" rtl="0" eaLnBrk="1" latinLnBrk="0" hangingPunct="1"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5724">
              <a:defRPr/>
            </a:pPr>
            <a:fld id="{C52AD1D3-C337-4B33-B01E-FBD5B13B3439}" type="slidenum">
              <a:rPr lang="en-US" smtClean="0"/>
              <a:pPr defTabSz="895724">
                <a:defRPr/>
              </a:pPr>
              <a:t>23</a:t>
            </a:fld>
            <a:endParaRPr lang="en-GB" sz="1176" dirty="0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6A7A522-B9CA-4D89-0BA8-41B368C58D34}"/>
              </a:ext>
            </a:extLst>
          </p:cNvPr>
          <p:cNvGraphicFramePr/>
          <p:nvPr>
            <p:extLst/>
          </p:nvPr>
        </p:nvGraphicFramePr>
        <p:xfrm>
          <a:off x="1007435" y="1892830"/>
          <a:ext cx="9409045" cy="4464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43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E3894-9B2D-9571-C454-BDBD16DD2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D8AC-3E73-6D77-1378-8F24C45B2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05" y="638688"/>
            <a:ext cx="10301393" cy="815085"/>
          </a:xfrm>
        </p:spPr>
        <p:txBody>
          <a:bodyPr/>
          <a:lstStyle/>
          <a:p>
            <a:pPr algn="ctr"/>
            <a:r>
              <a:rPr lang="en-GB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Major </a:t>
            </a:r>
            <a:r>
              <a:rPr lang="en-GB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Findings..…</a:t>
            </a:r>
            <a:endParaRPr lang="en-GB" sz="426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6A21E-05A5-783B-AB95-B0E83344A7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0800" y="86148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1219170" rtl="0" eaLnBrk="1" latinLnBrk="0" hangingPunct="1"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5724">
              <a:defRPr/>
            </a:pPr>
            <a:fld id="{C52AD1D3-C337-4B33-B01E-FBD5B13B3439}" type="slidenum">
              <a:rPr lang="en-US" smtClean="0"/>
              <a:pPr defTabSz="895724">
                <a:defRPr/>
              </a:pPr>
              <a:t>24</a:t>
            </a:fld>
            <a:endParaRPr lang="en-GB" sz="1176" dirty="0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12A0108-75D6-C102-7FCB-D1DFC43AA017}"/>
              </a:ext>
            </a:extLst>
          </p:cNvPr>
          <p:cNvGraphicFramePr/>
          <p:nvPr>
            <p:extLst/>
          </p:nvPr>
        </p:nvGraphicFramePr>
        <p:xfrm>
          <a:off x="35388" y="1892830"/>
          <a:ext cx="11826221" cy="432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81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456" y="563931"/>
            <a:ext cx="10363200" cy="1040867"/>
          </a:xfrm>
        </p:spPr>
        <p:txBody>
          <a:bodyPr/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Recommendations and call to action</a:t>
            </a:r>
            <a:endParaRPr lang="en-US" sz="42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2149" y="2001617"/>
            <a:ext cx="11090502" cy="4195132"/>
          </a:xfrm>
        </p:spPr>
        <p:txBody>
          <a:bodyPr>
            <a:normAutofit lnSpcReduction="10000"/>
          </a:bodyPr>
          <a:lstStyle/>
          <a:p>
            <a:pPr marL="685767" indent="-685767">
              <a:spcBef>
                <a:spcPts val="0"/>
              </a:spcBef>
              <a:spcAft>
                <a:spcPts val="3200"/>
              </a:spcAft>
              <a:buFont typeface="Wingdings" panose="05000000000000000000" pitchFamily="2" charset="2"/>
              <a:buChar char="ü"/>
              <a:defRPr/>
            </a:pPr>
            <a:r>
              <a:rPr lang="en-US" sz="2667" b="1" dirty="0">
                <a:solidFill>
                  <a:schemeClr val="tx1"/>
                </a:solidFill>
                <a:latin typeface="Gill Sans MT" panose="020B0502020104020203" pitchFamily="34" charset="0"/>
              </a:rPr>
              <a:t>A comprehensive </a:t>
            </a:r>
            <a:r>
              <a:rPr lang="en-US" sz="2667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national/regional policy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specifically targeting large-scale, institutional cooking facilities like high school kitchens.</a:t>
            </a:r>
          </a:p>
          <a:p>
            <a:pPr marL="685767" indent="-685767">
              <a:spcBef>
                <a:spcPts val="0"/>
              </a:spcBef>
              <a:spcAft>
                <a:spcPts val="3200"/>
              </a:spcAft>
              <a:buFont typeface="Wingdings" panose="05000000000000000000" pitchFamily="2" charset="2"/>
              <a:buChar char="ü"/>
              <a:defRPr/>
            </a:pPr>
            <a:r>
              <a:rPr lang="en-US" sz="2667" b="1" dirty="0">
                <a:solidFill>
                  <a:prstClr val="black"/>
                </a:solidFill>
                <a:latin typeface="Gill Sans MT" panose="020B0502020104020203" pitchFamily="34" charset="0"/>
              </a:rPr>
              <a:t>National and  regional indoor air quality guidelines </a:t>
            </a:r>
            <a:r>
              <a:rPr lang="en-US" sz="2667" dirty="0">
                <a:solidFill>
                  <a:prstClr val="black"/>
                </a:solidFill>
                <a:latin typeface="Gill Sans MT" panose="020B0502020104020203" pitchFamily="34" charset="0"/>
              </a:rPr>
              <a:t>for AU states </a:t>
            </a:r>
          </a:p>
          <a:p>
            <a:pPr marL="685767" indent="-685767">
              <a:spcBef>
                <a:spcPts val="0"/>
              </a:spcBef>
              <a:spcAft>
                <a:spcPts val="3200"/>
              </a:spcAft>
              <a:buFont typeface="Wingdings" panose="05000000000000000000" pitchFamily="2" charset="2"/>
              <a:buChar char="ü"/>
              <a:defRPr/>
            </a:pPr>
            <a:r>
              <a:rPr lang="en-US" sz="2667" b="1" dirty="0">
                <a:solidFill>
                  <a:schemeClr val="tx1"/>
                </a:solidFill>
                <a:latin typeface="Gill Sans MT" panose="020B0502020104020203" pitchFamily="34" charset="0"/>
              </a:rPr>
              <a:t>Regional campaign to transition to </a:t>
            </a:r>
            <a:r>
              <a:rPr lang="en-US" sz="2667" b="1" dirty="0">
                <a:solidFill>
                  <a:schemeClr val="tx1"/>
                </a:solidFill>
                <a:latin typeface="Gill Sans MT" panose="020B0502020104020203" pitchFamily="34" charset="0"/>
              </a:rPr>
              <a:t>cleaner cooking fuels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(e.g. LPG, electricity, solar, improved </a:t>
            </a:r>
            <a:r>
              <a:rPr lang="en-US" sz="2667" dirty="0" err="1">
                <a:solidFill>
                  <a:schemeClr val="tx1"/>
                </a:solidFill>
                <a:latin typeface="Gill Sans MT" panose="020B0502020104020203" pitchFamily="34" charset="0"/>
              </a:rPr>
              <a:t>cookstoves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) to minimize harmful emissions and significantly reduce indoor air pollution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.</a:t>
            </a:r>
            <a:r>
              <a:rPr lang="en-US" sz="2667" b="1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endParaRPr lang="en-US" sz="2667" b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685767" indent="-685767">
              <a:spcBef>
                <a:spcPts val="0"/>
              </a:spcBef>
              <a:spcAft>
                <a:spcPts val="3200"/>
              </a:spcAft>
              <a:buFont typeface="Wingdings" panose="05000000000000000000" pitchFamily="2" charset="2"/>
              <a:buChar char="ü"/>
              <a:defRPr/>
            </a:pPr>
            <a:r>
              <a:rPr lang="en-US" sz="2667" b="1" dirty="0">
                <a:solidFill>
                  <a:prstClr val="black"/>
                </a:solidFill>
                <a:latin typeface="Gill Sans MT" panose="020B0502020104020203" pitchFamily="34" charset="0"/>
              </a:rPr>
              <a:t>Educate, Monitor</a:t>
            </a:r>
            <a:r>
              <a:rPr lang="en-US" sz="2667" b="1" dirty="0">
                <a:solidFill>
                  <a:prstClr val="black"/>
                </a:solidFill>
                <a:latin typeface="Gill Sans MT" panose="020B0502020104020203" pitchFamily="34" charset="0"/>
              </a:rPr>
              <a:t>,  Advocate, Maintain, Integrate</a:t>
            </a:r>
          </a:p>
          <a:p>
            <a:pPr marL="685767" indent="-685767">
              <a:spcBef>
                <a:spcPts val="0"/>
              </a:spcBef>
              <a:spcAft>
                <a:spcPts val="3200"/>
              </a:spcAft>
              <a:buFont typeface="Wingdings" panose="05000000000000000000" pitchFamily="2" charset="2"/>
              <a:buChar char="ü"/>
              <a:defRPr/>
            </a:pPr>
            <a:endParaRPr lang="en-US" sz="2667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8981-2DBE-8F23-0231-5DF7350F9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435" y="548680"/>
            <a:ext cx="10363200" cy="1440080"/>
          </a:xfrm>
        </p:spPr>
        <p:txBody>
          <a:bodyPr/>
          <a:lstStyle/>
          <a:p>
            <a:pPr algn="ctr"/>
            <a:r>
              <a:rPr lang="en-US" sz="426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Selected References</a:t>
            </a:r>
            <a:endParaRPr lang="en-US" sz="42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B48FFB-245B-93AB-FAA7-46893E77D804}"/>
              </a:ext>
            </a:extLst>
          </p:cNvPr>
          <p:cNvSpPr txBox="1">
            <a:spLocks/>
          </p:cNvSpPr>
          <p:nvPr/>
        </p:nvSpPr>
        <p:spPr>
          <a:xfrm>
            <a:off x="0" y="1996586"/>
            <a:ext cx="12001333" cy="2807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67" indent="-685767" algn="l">
              <a:buFont typeface="+mj-lt"/>
              <a:buAutoNum type="arabicPeriod"/>
            </a:pP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Klepeis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, N., Nelson, W., Ott, W., Robinson, J., Tsang, A., Switzer, P., Behar, J.V.; Hern, S.C, Engelmann, W. (2001). The National Human Activity Pattern Survey (NHAPS): A Resource for Assessing Exposure to Environmental Pollutants. </a:t>
            </a: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Journal of Exposure Science and Environmental Epidemiology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;11, p. 231-252.</a:t>
            </a:r>
          </a:p>
          <a:p>
            <a:pPr marL="685767" indent="-685767" algn="l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Ababio, B.A., Nkansah, M.A.,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Hogarh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, J.N., Agyekum, T.P. and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Commeh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, M.K., 2023. In-kitchen particulate matter emissions in high schools in the Kumasi metropolis, Ghana: Levels and the health risk assessment. Journal of Hazardous Materials Advances, 11, p.100358.</a:t>
            </a:r>
          </a:p>
          <a:p>
            <a:pPr marL="685767" indent="-685767" algn="l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Ababio, B.A., Nkansah, M.A.,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Hogarh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, J.N., Agyekum, T.P. and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Commeh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, M.K., 2024. Gaseous air quality and health risk assessment of high school kitchens in the Kumasi Metropolis. Environmental Advances, 17, p.100576.</a:t>
            </a:r>
          </a:p>
          <a:p>
            <a:pPr marL="685767" indent="-685767" algn="l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Nazaroff, W. W. (2018). The Air Around Us. </a:t>
            </a: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Indoor Air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, 28 (1), p.1</a:t>
            </a:r>
          </a:p>
          <a:p>
            <a:pPr marL="685767" indent="-685767" algn="l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USEPA, U. S. (2021). Indoor Air Quality. Retrieved from United States Environmental Protection Agency: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hlinkClick r:id="rId2"/>
              </a:rPr>
              <a:t>https://www.epa.gov/report-environment/indoor-air-quality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(accessed 15.09.2022)</a:t>
            </a:r>
          </a:p>
          <a:p>
            <a:pPr marL="685767" indent="-685767" algn="l">
              <a:buFont typeface="+mj-lt"/>
              <a:buAutoNum type="arabicPeriod"/>
            </a:pP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Gyaase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, S., Nyame, S., Klipstein-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Grobusch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, K., Asante, K.P. and Downward, G.S., 2025. Climate, Air Quality and Their Contribution to Cardiovascular Disease Morbidity and Mortality in Low-and Middle-Income Countries: A Systematic Review and Meta-Analysis. Global Heart, 20(1), p.35.</a:t>
            </a:r>
          </a:p>
          <a:p>
            <a:pPr marL="685767" indent="-685767" algn="l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Pajot, A., Yapo, M., Coulibaly, S., Doumbia, M., Gnamien, S., Kouao, K., Ahoua, S., Adjoua Dje, S.,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Liousse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, C., Moh, R. and Orne-Gliemann, J., 2025. Air pollution exposure, respiratory consequences, and perceptions among urban African children living in poor conditions–A case study in Abidjan, Côte d’Ivoire. PLOS Global Public Health, 5(4), p.e0003703.</a:t>
            </a:r>
          </a:p>
          <a:p>
            <a:pPr marL="685767" indent="-685767" algn="l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Seow, W.J., Downward, G.S., Wei, H., Rothman, N., Reiss, B., Xu, J., Bassig, B.A., Li, J., He, J., Hosgood, H.D. and Wu, G., 2016. Indoor concentrations of nitrogen dioxide and sulfur dioxide from burning solid fuels for cooking and heating in Yunnan Province, China. Indoor air, 26(5), pp.776-783.</a:t>
            </a:r>
          </a:p>
          <a:p>
            <a:pPr marL="685767" indent="-685767" algn="l">
              <a:buFont typeface="+mj-lt"/>
              <a:buAutoNum type="arabicPeriod"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marL="685767" indent="-685767" algn="l">
              <a:buFont typeface="+mj-lt"/>
              <a:buAutoNum type="arabicPeriod"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algn="l"/>
            <a:endParaRPr lang="en-GB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1FD12-FD25-820E-0BB0-4136E7748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D0C52CF0-000D-456A-517B-719484F8DA22}"/>
              </a:ext>
            </a:extLst>
          </p:cNvPr>
          <p:cNvSpPr txBox="1">
            <a:spLocks/>
          </p:cNvSpPr>
          <p:nvPr/>
        </p:nvSpPr>
        <p:spPr>
          <a:xfrm>
            <a:off x="1083325" y="614104"/>
            <a:ext cx="10301393" cy="689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13704">
              <a:defRPr/>
            </a:pPr>
            <a:r>
              <a:rPr lang="en-US" sz="4311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Research Team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23FE8-9D2C-3C99-9639-8765412D99D0}"/>
              </a:ext>
            </a:extLst>
          </p:cNvPr>
          <p:cNvSpPr txBox="1"/>
          <p:nvPr/>
        </p:nvSpPr>
        <p:spPr>
          <a:xfrm>
            <a:off x="217745" y="4662636"/>
            <a:ext cx="11850079" cy="159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3833" indent="-503833" algn="just" defTabSz="895724">
              <a:buFont typeface="+mj-lt"/>
              <a:buAutoNum type="arabicPeriod"/>
              <a:defRPr/>
            </a:pPr>
            <a:r>
              <a:rPr lang="en-GB" sz="195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Department of Chemistry, </a:t>
            </a:r>
            <a:r>
              <a:rPr lang="en-US" sz="195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KNUST, Kumasi, Ghana</a:t>
            </a:r>
            <a:endParaRPr lang="en-GB" sz="1959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503833" indent="-503833" algn="just" defTabSz="895724">
              <a:buFont typeface="+mj-lt"/>
              <a:buAutoNum type="arabicPeriod"/>
              <a:defRPr/>
            </a:pPr>
            <a:r>
              <a:rPr lang="en-GB" sz="195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Department of Environmental Science, </a:t>
            </a:r>
            <a:r>
              <a:rPr lang="en-US" sz="195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KNUST, Kumasi, Ghana</a:t>
            </a:r>
          </a:p>
          <a:p>
            <a:pPr marL="503833" indent="-503833" algn="just" defTabSz="895724">
              <a:buFont typeface="+mj-lt"/>
              <a:buAutoNum type="arabicPeriod"/>
              <a:defRPr/>
            </a:pPr>
            <a:r>
              <a:rPr lang="en-US" sz="195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Department of Occupational &amp; Environmental Health &amp; Safety, KNUST, Kumasi, Ghana</a:t>
            </a:r>
          </a:p>
          <a:p>
            <a:pPr marL="503833" indent="-503833" algn="just">
              <a:buFont typeface="+mj-lt"/>
              <a:buAutoNum type="arabicPeriod"/>
              <a:defRPr/>
            </a:pPr>
            <a:r>
              <a:rPr lang="en-US" sz="195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Technology Consultancy Centre International Centre for Innovation, Manufacturing, Technology Transfer and Entrepreneurship, KNUST, Kumasi, Ghana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833E72-683D-60C9-96CB-ED0689426005}"/>
              </a:ext>
            </a:extLst>
          </p:cNvPr>
          <p:cNvGrpSpPr/>
          <p:nvPr/>
        </p:nvGrpSpPr>
        <p:grpSpPr>
          <a:xfrm>
            <a:off x="4653695" y="1447129"/>
            <a:ext cx="3408205" cy="3161760"/>
            <a:chOff x="4812349" y="1137843"/>
            <a:chExt cx="3479075" cy="322750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0FE238-6FDB-E61A-BBE1-38E385133F2E}"/>
                </a:ext>
              </a:extLst>
            </p:cNvPr>
            <p:cNvSpPr txBox="1"/>
            <p:nvPr/>
          </p:nvSpPr>
          <p:spPr>
            <a:xfrm>
              <a:off x="4812349" y="3347810"/>
              <a:ext cx="3479075" cy="101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5724">
                <a:defRPr/>
              </a:pPr>
              <a:r>
                <a:rPr lang="en-GB" sz="1959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Professor </a:t>
              </a:r>
            </a:p>
            <a:p>
              <a:pPr algn="ctr" defTabSz="895724">
                <a:defRPr/>
              </a:pPr>
              <a:r>
                <a:rPr lang="en-GB" sz="1959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Jonathan </a:t>
              </a:r>
            </a:p>
            <a:p>
              <a:pPr algn="ctr" defTabSz="895724">
                <a:defRPr/>
              </a:pPr>
              <a:r>
                <a:rPr lang="en-GB" sz="1959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Nartey Hogarh</a:t>
              </a:r>
              <a:r>
                <a:rPr lang="en-GB" sz="1959" baseline="30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0C3C12-E936-39F3-6B22-B5D4E16B7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5" t="1298" r="2928" b="3357"/>
            <a:stretch/>
          </p:blipFill>
          <p:spPr>
            <a:xfrm>
              <a:off x="5577197" y="1137843"/>
              <a:ext cx="2034062" cy="218374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4EC90B-39E9-84B3-9F54-533CB48B703E}"/>
              </a:ext>
            </a:extLst>
          </p:cNvPr>
          <p:cNvSpPr txBox="1"/>
          <p:nvPr/>
        </p:nvSpPr>
        <p:spPr>
          <a:xfrm>
            <a:off x="7580392" y="3328240"/>
            <a:ext cx="2193707" cy="99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959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</a:t>
            </a:r>
            <a:r>
              <a:rPr lang="en-GB" sz="1959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Thomas </a:t>
            </a:r>
          </a:p>
          <a:p>
            <a:pPr lvl="0" algn="ctr">
              <a:defRPr/>
            </a:pPr>
            <a:r>
              <a:rPr lang="en-GB" sz="1959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Peprah</a:t>
            </a:r>
            <a:r>
              <a:rPr lang="en-GB" sz="1959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 algn="ctr">
              <a:defRPr/>
            </a:pPr>
            <a:r>
              <a:rPr lang="en-GB" sz="1959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Agyekum</a:t>
            </a:r>
            <a:r>
              <a:rPr lang="en-GB" sz="1959" baseline="30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GB" sz="1959" baseline="30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017135-408B-7318-1B44-0E945B126206}"/>
              </a:ext>
            </a:extLst>
          </p:cNvPr>
          <p:cNvGrpSpPr/>
          <p:nvPr/>
        </p:nvGrpSpPr>
        <p:grpSpPr>
          <a:xfrm>
            <a:off x="9479154" y="1450140"/>
            <a:ext cx="2318471" cy="3000653"/>
            <a:chOff x="9585289" y="915989"/>
            <a:chExt cx="2366681" cy="306304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6489473-BBCA-35E4-42FA-0D8AA4A23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5426" y="915989"/>
              <a:ext cx="1905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3E09D3-18E7-E504-BBD1-EC5A6765CD12}"/>
                </a:ext>
              </a:extLst>
            </p:cNvPr>
            <p:cNvSpPr txBox="1"/>
            <p:nvPr/>
          </p:nvSpPr>
          <p:spPr>
            <a:xfrm>
              <a:off x="9585289" y="3269260"/>
              <a:ext cx="2366681" cy="70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5724">
                <a:defRPr/>
              </a:pPr>
              <a:r>
                <a:rPr lang="en-GB" sz="1959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Ing. Michael </a:t>
              </a:r>
            </a:p>
            <a:p>
              <a:pPr algn="ctr" defTabSz="895724">
                <a:defRPr/>
              </a:pPr>
              <a:r>
                <a:rPr lang="en-GB" sz="1959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Kweku Commeh</a:t>
              </a:r>
              <a:r>
                <a:rPr lang="en-GB" sz="1959" baseline="30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0D0878-8DF1-5259-F508-1F21879A97A6}"/>
              </a:ext>
            </a:extLst>
          </p:cNvPr>
          <p:cNvGrpSpPr/>
          <p:nvPr/>
        </p:nvGrpSpPr>
        <p:grpSpPr>
          <a:xfrm>
            <a:off x="3236441" y="1399681"/>
            <a:ext cx="1866195" cy="3023230"/>
            <a:chOff x="3456698" y="1004719"/>
            <a:chExt cx="1905000" cy="308609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AC05BF3-930E-F980-AA20-5608F7F9F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698" y="1004719"/>
              <a:ext cx="1905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DD3371-77E2-EB7B-6924-E9534904784C}"/>
                </a:ext>
              </a:extLst>
            </p:cNvPr>
            <p:cNvSpPr txBox="1"/>
            <p:nvPr/>
          </p:nvSpPr>
          <p:spPr>
            <a:xfrm>
              <a:off x="3456698" y="3381037"/>
              <a:ext cx="1905000" cy="70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5724">
                <a:defRPr/>
              </a:pPr>
              <a:r>
                <a:rPr lang="en-GB" sz="1959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Boansi </a:t>
              </a:r>
            </a:p>
            <a:p>
              <a:pPr algn="ctr" defTabSz="895724">
                <a:defRPr/>
              </a:pPr>
              <a:r>
                <a:rPr lang="en-GB" sz="1959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Adu Ababio</a:t>
              </a:r>
              <a:r>
                <a:rPr lang="en-GB" sz="1959" baseline="30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1" y="1357207"/>
            <a:ext cx="2466301" cy="2921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16" y="1467668"/>
            <a:ext cx="1602573" cy="222503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7745" y="6368221"/>
            <a:ext cx="546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EA4C059-5075-484A-8B53-6AADA8980969}" type="slidenum">
              <a:rPr lang="en-US" sz="2400"/>
              <a:pPr/>
              <a:t>27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910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BEAE-AE0C-A113-CB6C-C6597B310E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62B1F-D6FF-AB78-AF36-5B72009ED0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4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481AA-5488-ECDA-48B7-7EE711464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63F9F-2A3B-8310-68BE-E3C867084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582" y="1609466"/>
            <a:ext cx="7680852" cy="4018771"/>
          </a:xfrm>
        </p:spPr>
        <p:txBody>
          <a:bodyPr>
            <a:normAutofit lnSpcReduction="10000"/>
          </a:bodyPr>
          <a:lstStyle/>
          <a:p>
            <a:pPr marL="609585" indent="-609585">
              <a:spcBef>
                <a:spcPts val="0"/>
              </a:spcBef>
              <a:spcAft>
                <a:spcPts val="3527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Indoor air quality is key to health </a:t>
            </a:r>
            <a:r>
              <a:rPr lang="en-US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the average person spends 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about 90% of their time indoors </a:t>
            </a:r>
            <a:r>
              <a:rPr lang="en-US" sz="1959" dirty="0">
                <a:solidFill>
                  <a:schemeClr val="tx1"/>
                </a:solidFill>
                <a:latin typeface="Gill Sans MT" panose="020B0502020104020203" pitchFamily="34" charset="0"/>
              </a:rPr>
              <a:t>[</a:t>
            </a:r>
            <a:r>
              <a:rPr lang="en-US" sz="1959" dirty="0" err="1">
                <a:solidFill>
                  <a:schemeClr val="tx1"/>
                </a:solidFill>
                <a:latin typeface="Gill Sans MT" panose="020B0502020104020203" pitchFamily="34" charset="0"/>
              </a:rPr>
              <a:t>Klepeis</a:t>
            </a:r>
            <a:r>
              <a:rPr lang="en-US" sz="1959" dirty="0">
                <a:solidFill>
                  <a:schemeClr val="tx1"/>
                </a:solidFill>
                <a:latin typeface="Gill Sans MT" panose="020B0502020104020203" pitchFamily="34" charset="0"/>
              </a:rPr>
              <a:t> et al., 2001]</a:t>
            </a:r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609585" indent="-609585">
              <a:spcBef>
                <a:spcPts val="0"/>
              </a:spcBef>
              <a:spcAft>
                <a:spcPts val="3527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Schools’ indoor environment have the potential for </a:t>
            </a:r>
            <a:r>
              <a:rPr lang="en-US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exposure 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to air pollutants due to activities such as waste </a:t>
            </a:r>
            <a:r>
              <a:rPr lang="en-US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treatment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1867" dirty="0">
                <a:solidFill>
                  <a:prstClr val="black"/>
                </a:solidFill>
                <a:latin typeface="Gill Sans MT" panose="020B0502020104020203" pitchFamily="34" charset="0"/>
              </a:rPr>
              <a:t>[</a:t>
            </a:r>
            <a:r>
              <a:rPr lang="en-US" sz="1867" dirty="0" err="1">
                <a:solidFill>
                  <a:prstClr val="black"/>
                </a:solidFill>
                <a:latin typeface="Gill Sans MT" panose="020B0502020104020203" pitchFamily="34" charset="0"/>
              </a:rPr>
              <a:t>Ababio</a:t>
            </a:r>
            <a:r>
              <a:rPr lang="en-US" sz="1867" dirty="0">
                <a:solidFill>
                  <a:prstClr val="black"/>
                </a:solidFill>
                <a:latin typeface="Gill Sans MT" panose="020B0502020104020203" pitchFamily="34" charset="0"/>
              </a:rPr>
              <a:t> et al., 2023]</a:t>
            </a:r>
            <a:endParaRPr lang="en-US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609585" indent="-609585">
              <a:spcBef>
                <a:spcPts val="0"/>
              </a:spcBef>
              <a:spcAft>
                <a:spcPts val="3527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Significant 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sources of indoor air pollution in school microenvironments are school kitchens </a:t>
            </a:r>
            <a:r>
              <a:rPr lang="en-US" sz="1867" dirty="0">
                <a:solidFill>
                  <a:prstClr val="black"/>
                </a:solidFill>
                <a:latin typeface="Gill Sans MT" panose="020B0502020104020203" pitchFamily="34" charset="0"/>
              </a:rPr>
              <a:t>[Ababio et al., 2024</a:t>
            </a:r>
            <a:r>
              <a:rPr lang="en-US" sz="18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]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1283E-C90C-BE8E-7FD2-F9DC9E3B3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2610740"/>
            <a:ext cx="2016224" cy="20162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FEE1E3-7C72-8BD1-5744-C805229DA8DB}"/>
              </a:ext>
            </a:extLst>
          </p:cNvPr>
          <p:cNvSpPr txBox="1">
            <a:spLocks/>
          </p:cNvSpPr>
          <p:nvPr/>
        </p:nvSpPr>
        <p:spPr>
          <a:xfrm>
            <a:off x="783771" y="688343"/>
            <a:ext cx="10515600" cy="114407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C517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Introduction </a:t>
            </a:r>
            <a:endParaRPr lang="en-GB" sz="4267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3FE22B-5080-94AB-3D29-252BE5C9C637}"/>
              </a:ext>
            </a:extLst>
          </p:cNvPr>
          <p:cNvSpPr txBox="1"/>
          <p:nvPr/>
        </p:nvSpPr>
        <p:spPr>
          <a:xfrm>
            <a:off x="9360363" y="4745275"/>
            <a:ext cx="1824203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[Nazaroff 2018]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109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915B8-D6C7-52AD-9F98-3DB37465B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D362A-0DBD-D789-DC2C-1E17E10F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09" y="608697"/>
            <a:ext cx="10301393" cy="907592"/>
          </a:xfrm>
        </p:spPr>
        <p:txBody>
          <a:bodyPr>
            <a:normAutofit/>
          </a:bodyPr>
          <a:lstStyle/>
          <a:p>
            <a:pPr algn="ctr"/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Pollutants from Cooking </a:t>
            </a:r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Emissions.</a:t>
            </a:r>
            <a:endParaRPr lang="en-US" sz="42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E4DA09-D60B-C5FA-AA0E-1FBDCC1C5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57"/>
          <a:stretch>
            <a:fillRect/>
          </a:stretch>
        </p:blipFill>
        <p:spPr>
          <a:xfrm>
            <a:off x="8070058" y="2365397"/>
            <a:ext cx="2868287" cy="27203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B446F-56C6-D8E3-3C46-3D649299B329}"/>
              </a:ext>
            </a:extLst>
          </p:cNvPr>
          <p:cNvSpPr txBox="1">
            <a:spLocks/>
          </p:cNvSpPr>
          <p:nvPr/>
        </p:nvSpPr>
        <p:spPr>
          <a:xfrm>
            <a:off x="1078809" y="2000443"/>
            <a:ext cx="6811157" cy="3085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 algn="l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Air in the kitchen environment is typically polluted by emissions from either cooking fuel or from food due to cooking method. </a:t>
            </a:r>
          </a:p>
          <a:p>
            <a:pPr marL="609585" indent="-609585" algn="l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The emissions contain criteria </a:t>
            </a: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gaseous and particulate air </a:t>
            </a:r>
            <a:r>
              <a:rPr lang="en-US" sz="2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pollutants.</a:t>
            </a:r>
          </a:p>
          <a:p>
            <a:pPr marL="609585" indent="-609585" algn="l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sz="2667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609585" indent="-609585" algn="l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sz="2667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0B39E-8065-19D0-ACD2-A51693B30EDD}"/>
              </a:ext>
            </a:extLst>
          </p:cNvPr>
          <p:cNvSpPr txBox="1"/>
          <p:nvPr/>
        </p:nvSpPr>
        <p:spPr>
          <a:xfrm>
            <a:off x="8592099" y="5260758"/>
            <a:ext cx="1824203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[USEPA 2021]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94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575F74-20FC-4A20-438E-736DAA3E2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1918" y="1417597"/>
            <a:ext cx="4258492" cy="31564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7CA3C5-F4F2-B56E-F143-B717CA604C33}"/>
              </a:ext>
            </a:extLst>
          </p:cNvPr>
          <p:cNvSpPr txBox="1">
            <a:spLocks/>
          </p:cNvSpPr>
          <p:nvPr/>
        </p:nvSpPr>
        <p:spPr>
          <a:xfrm>
            <a:off x="864326" y="1484977"/>
            <a:ext cx="5257800" cy="3021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latin typeface="Gill Sans MT" panose="020B0502020104020203" pitchFamily="34" charset="0"/>
              </a:rPr>
              <a:t>Cooking fuels are energy sources used to produce heat for cooking food.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latin typeface="Gill Sans MT" panose="020B0502020104020203" pitchFamily="34" charset="0"/>
              </a:rPr>
              <a:t>They can be categorized primarily as solid, liquid, and gaseous fuels.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latin typeface="Gill Sans MT" panose="020B0502020104020203" pitchFamily="34" charset="0"/>
              </a:rPr>
              <a:t>They have different impacts on health and the environment</a:t>
            </a:r>
          </a:p>
          <a:p>
            <a:pPr marL="0" indent="0">
              <a:spcAft>
                <a:spcPts val="1200"/>
              </a:spcAft>
              <a:buClr>
                <a:schemeClr val="tx1"/>
              </a:buClr>
              <a:buSzPct val="100000"/>
              <a:buNone/>
              <a:defRPr/>
            </a:pP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15" y="4423567"/>
            <a:ext cx="7712108" cy="17421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70D362A-0DBD-D789-DC2C-1E17E10FA43F}"/>
              </a:ext>
            </a:extLst>
          </p:cNvPr>
          <p:cNvSpPr txBox="1">
            <a:spLocks/>
          </p:cNvSpPr>
          <p:nvPr/>
        </p:nvSpPr>
        <p:spPr>
          <a:xfrm>
            <a:off x="1078809" y="577385"/>
            <a:ext cx="10301393" cy="907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26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Pollutants from Cooking Emissions..</a:t>
            </a:r>
            <a:endParaRPr lang="en-US" sz="42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353" y="4679258"/>
            <a:ext cx="1572999" cy="14926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F9C4AC-6520-2A94-EAFD-328E5A1B7C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532"/>
          <a:stretch>
            <a:fillRect/>
          </a:stretch>
        </p:blipFill>
        <p:spPr>
          <a:xfrm>
            <a:off x="4643542" y="2165089"/>
            <a:ext cx="6532036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7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8903" y="1651669"/>
            <a:ext cx="6909792" cy="3963845"/>
          </a:xfrm>
        </p:spPr>
        <p:txBody>
          <a:bodyPr>
            <a:normAutofit fontScale="85000" lnSpcReduction="20000"/>
          </a:bodyPr>
          <a:lstStyle/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sz="2667" b="1" dirty="0">
                <a:solidFill>
                  <a:schemeClr val="tx1"/>
                </a:solidFill>
                <a:latin typeface="Gill Sans MT" panose="020B0502020104020203" pitchFamily="34" charset="0"/>
              </a:rPr>
              <a:t>PM</a:t>
            </a:r>
            <a:r>
              <a:rPr lang="en-US" sz="2667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: </a:t>
            </a:r>
            <a:r>
              <a:rPr lang="en-US" sz="2667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is</a:t>
            </a:r>
            <a:r>
              <a:rPr lang="en-US" sz="2667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a heterogeneous mixture of microscopic or tiny solid particles and liquid droplets in the </a:t>
            </a:r>
            <a:r>
              <a:rPr lang="en-US" sz="2667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air</a:t>
            </a:r>
          </a:p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sz="2667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CO: a </a:t>
            </a:r>
            <a:r>
              <a:rPr lang="en-US" sz="2667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colourless</a:t>
            </a:r>
            <a:r>
              <a:rPr lang="en-US" sz="2667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, </a:t>
            </a:r>
            <a:r>
              <a:rPr lang="en-US" sz="2667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odourless</a:t>
            </a:r>
            <a:r>
              <a:rPr lang="en-US" sz="2667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, tasteless and toxic gas produced from incomplete fuel combustion </a:t>
            </a:r>
          </a:p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sz="2667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SO</a:t>
            </a:r>
            <a:r>
              <a:rPr lang="en-US" sz="2667" b="1" baseline="-250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2</a:t>
            </a:r>
            <a:r>
              <a:rPr lang="en-US" sz="2667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: </a:t>
            </a:r>
            <a:r>
              <a:rPr lang="en-US" sz="2667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 </a:t>
            </a:r>
            <a:r>
              <a:rPr lang="en-US" sz="2667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colourless</a:t>
            </a:r>
            <a:r>
              <a:rPr lang="en-US" sz="2667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, toxic gas with pungent irritating smell produced from fuel combustion  </a:t>
            </a:r>
          </a:p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sz="2667" b="1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NO</a:t>
            </a:r>
            <a:r>
              <a:rPr lang="en-US" sz="2667" b="1" baseline="-250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2</a:t>
            </a:r>
            <a:r>
              <a:rPr lang="en-US" sz="2667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: </a:t>
            </a:r>
            <a:r>
              <a:rPr lang="en-US" sz="2667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 </a:t>
            </a:r>
            <a:r>
              <a:rPr lang="en-US" sz="2667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redish</a:t>
            </a:r>
            <a:r>
              <a:rPr lang="en-US" sz="2667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brown toxic gas with pungent smell </a:t>
            </a:r>
            <a:r>
              <a:rPr lang="en-US" sz="2667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producd</a:t>
            </a:r>
            <a:r>
              <a:rPr lang="en-US" sz="2667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from fuel combustion </a:t>
            </a:r>
          </a:p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sz="2667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Smoke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: is a visible suspension of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airborne particulates and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gases pollutants,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e.g. PM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, CO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, NO</a:t>
            </a:r>
            <a:r>
              <a:rPr lang="en-US" sz="2667" baseline="-25000" dirty="0">
                <a:solidFill>
                  <a:schemeClr val="tx1"/>
                </a:solidFill>
                <a:latin typeface="Gill Sans MT" panose="020B0502020104020203" pitchFamily="34" charset="0"/>
              </a:rPr>
              <a:t>X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, volatile organic compounds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&amp; </a:t>
            </a:r>
            <a:r>
              <a:rPr lang="en-US" sz="2667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PAHs</a:t>
            </a:r>
            <a:endParaRPr lang="en-US" sz="2667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Exposure to these are harmful to human health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upon acute </a:t>
            </a:r>
            <a:r>
              <a:rPr lang="en-US" sz="2667" dirty="0">
                <a:solidFill>
                  <a:schemeClr val="tx1"/>
                </a:solidFill>
                <a:latin typeface="Gill Sans MT" panose="020B0502020104020203" pitchFamily="34" charset="0"/>
              </a:rPr>
              <a:t>and chronic exposure </a:t>
            </a:r>
            <a:r>
              <a:rPr lang="en-US" sz="13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[</a:t>
            </a:r>
            <a:r>
              <a:rPr lang="en-US" sz="1333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Gyaase</a:t>
            </a:r>
            <a:r>
              <a:rPr lang="en-US" sz="13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et al., 2025]</a:t>
            </a:r>
            <a:endParaRPr lang="en-US" sz="2667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marL="457189" indent="-457189">
              <a:buFont typeface="Wingdings" panose="05000000000000000000" pitchFamily="2" charset="2"/>
              <a:buChar char="Ø"/>
            </a:pPr>
            <a:endParaRPr lang="en-US" sz="2667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189" indent="-457189">
              <a:buFont typeface="Wingdings" panose="05000000000000000000" pitchFamily="2" charset="2"/>
              <a:buChar char="Ø"/>
            </a:pPr>
            <a:endParaRPr lang="en-US" sz="2667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53607" y="644691"/>
            <a:ext cx="969707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rPr>
              <a:t>Pollutants from Cooking </a:t>
            </a:r>
            <a:r>
              <a:rPr lang="en-US" sz="3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rPr>
              <a:t>Emissions...</a:t>
            </a:r>
            <a:endParaRPr lang="en-US" sz="3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BFF57-C187-0BC2-A9DA-61975896B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695" y="2084383"/>
            <a:ext cx="3168352" cy="30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Health Effects from Exposure to Emissions from Cooking 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13C5F-FD56-CD0A-5967-23A6D5E56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902" y="2213642"/>
            <a:ext cx="4908578" cy="359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BF9FB-01F8-D013-C18C-AE378BF0F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943-B7BA-2BFE-A7E7-C580A5683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028" y="470262"/>
            <a:ext cx="7545644" cy="785487"/>
          </a:xfrm>
        </p:spPr>
        <p:txBody>
          <a:bodyPr>
            <a:normAutofit/>
          </a:bodyPr>
          <a:lstStyle/>
          <a:p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PM Health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184A3-8A3C-5EAE-FE93-E17F0F69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9C1A-C3C3-4248-8BC5-E97EBBA8313F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6094B-4D08-32F1-5095-9885293B4BC6}"/>
              </a:ext>
            </a:extLst>
          </p:cNvPr>
          <p:cNvSpPr txBox="1"/>
          <p:nvPr/>
        </p:nvSpPr>
        <p:spPr>
          <a:xfrm>
            <a:off x="862149" y="1255749"/>
            <a:ext cx="5447211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Gill Sans MT" panose="020B0502020104020203" pitchFamily="34" charset="0"/>
              </a:rPr>
              <a:t>Acute (Short-term) Exposure Effects:</a:t>
            </a:r>
            <a:endParaRPr lang="en-US" sz="2400" dirty="0">
              <a:latin typeface="Gill Sans MT" panose="020B0502020104020203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latin typeface="Gill Sans MT" panose="020B0502020104020203" pitchFamily="34" charset="0"/>
              </a:rPr>
              <a:t>Exposure over hours to days triggers acute cardiovascular events like 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heart attacks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irregular heartbeat</a:t>
            </a:r>
          </a:p>
          <a:p>
            <a:pPr marL="914400" lvl="1" indent="-457200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Strokes</a:t>
            </a:r>
          </a:p>
          <a:p>
            <a:pPr marL="457200" indent="-4572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ill Sans MT" panose="020B0502020104020203" pitchFamily="34" charset="0"/>
              </a:rPr>
              <a:t>Exacerbates respiratory conditions, including asthma attacks and chronic obstructive pulmonary disease (COPD) </a:t>
            </a:r>
          </a:p>
          <a:p>
            <a:pPr marL="457200" indent="-4572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ill Sans MT" panose="020B0502020104020203" pitchFamily="34" charset="0"/>
              </a:rPr>
              <a:t>Leads to increased hospital admissions and emergency visits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D7DF9-D627-46FD-A4A8-F685DEA9B813}"/>
              </a:ext>
            </a:extLst>
          </p:cNvPr>
          <p:cNvSpPr txBox="1"/>
          <p:nvPr/>
        </p:nvSpPr>
        <p:spPr>
          <a:xfrm>
            <a:off x="6309360" y="1332693"/>
            <a:ext cx="53721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Gill Sans MT" panose="020B0502020104020203" pitchFamily="34" charset="0"/>
              </a:rPr>
              <a:t>Chronic (Long-term) Exposure Effects: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>
                <a:latin typeface="Gill Sans MT" panose="020B0502020104020203" pitchFamily="34" charset="0"/>
              </a:rPr>
              <a:t>Long-term exposure spanning months to years to PM (especially PM</a:t>
            </a:r>
            <a:r>
              <a:rPr lang="en-US" sz="2400" baseline="-25000" dirty="0">
                <a:latin typeface="Gill Sans MT" panose="020B0502020104020203" pitchFamily="34" charset="0"/>
              </a:rPr>
              <a:t>2.5</a:t>
            </a:r>
            <a:r>
              <a:rPr lang="en-US" sz="2400" dirty="0">
                <a:latin typeface="Gill Sans MT" panose="020B0502020104020203" pitchFamily="34" charset="0"/>
              </a:rPr>
              <a:t>) is linked to premature death, mainly from 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cardiovascular diseases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lung cancer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chronic respiratory illnesses</a:t>
            </a:r>
          </a:p>
          <a:p>
            <a:pPr algn="just"/>
            <a:endParaRPr lang="en-US" sz="2800" dirty="0">
              <a:latin typeface="+mj-lt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5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8AAF-04D9-F81A-C094-B510AF590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A649-B776-93F6-2D98-1C800BA6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271" y="490805"/>
            <a:ext cx="8137389" cy="785487"/>
          </a:xfrm>
        </p:spPr>
        <p:txBody>
          <a:bodyPr>
            <a:normAutofit/>
          </a:bodyPr>
          <a:lstStyle/>
          <a:p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Health Effects of SO</a:t>
            </a:r>
            <a:r>
              <a:rPr lang="en-US" sz="3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2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and NO</a:t>
            </a:r>
            <a:r>
              <a:rPr lang="en-US" sz="3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2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0667C-A9D1-ADD3-744C-003ACE44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9C1A-C3C3-4248-8BC5-E97EBBA8313F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62307-78E3-11CB-F48A-2533535F43B8}"/>
              </a:ext>
            </a:extLst>
          </p:cNvPr>
          <p:cNvSpPr txBox="1"/>
          <p:nvPr/>
        </p:nvSpPr>
        <p:spPr>
          <a:xfrm>
            <a:off x="767221" y="1384376"/>
            <a:ext cx="532877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  <a:latin typeface="Gill Sans MT" panose="020B0502020104020203" pitchFamily="34" charset="0"/>
              </a:rPr>
              <a:t>Acute (Short-term) Exposure Effects:</a:t>
            </a:r>
            <a:endParaRPr lang="en-US" sz="2600" dirty="0">
              <a:latin typeface="Gill Sans MT" panose="020B0502020104020203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600" dirty="0">
                <a:latin typeface="Gill Sans MT" panose="020B0502020104020203" pitchFamily="34" charset="0"/>
              </a:rPr>
              <a:t>Irritation of the respiratory tract, causing symptoms such as 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coughing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wheezing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chest tightness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shortness of breath [CARB, 2022]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600" dirty="0">
              <a:latin typeface="Gill Sans MT" panose="020B0502020104020203" pitchFamily="34" charset="0"/>
            </a:endParaRPr>
          </a:p>
          <a:p>
            <a:pPr algn="just"/>
            <a:endParaRPr lang="en-US" sz="2600" dirty="0">
              <a:latin typeface="Gill Sans MT" panose="020B0502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53AF9F-4EDD-8B39-B3C6-940D2FE67CED}"/>
              </a:ext>
            </a:extLst>
          </p:cNvPr>
          <p:cNvSpPr txBox="1"/>
          <p:nvPr/>
        </p:nvSpPr>
        <p:spPr>
          <a:xfrm>
            <a:off x="6095999" y="1384376"/>
            <a:ext cx="512499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  <a:latin typeface="Gill Sans MT" panose="020B0502020104020203" pitchFamily="34" charset="0"/>
              </a:rPr>
              <a:t>Chronic (Long-term) Exposure Effects: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dirty="0">
                <a:latin typeface="Gill Sans MT" panose="020B0502020104020203" pitchFamily="34" charset="0"/>
              </a:rPr>
              <a:t>Increased risk and development of chronic respiratory diseases such as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asthma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chronic obstructive pulmonary disease (COPD)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Gill Sans MT" panose="020B0502020104020203" pitchFamily="34" charset="0"/>
              </a:rPr>
              <a:t>Reduced </a:t>
            </a:r>
            <a:r>
              <a:rPr lang="en-US" sz="2600" dirty="0">
                <a:latin typeface="Gill Sans MT" panose="020B0502020104020203" pitchFamily="34" charset="0"/>
              </a:rPr>
              <a:t>lung function and lung growth in children</a:t>
            </a:r>
            <a:endParaRPr lang="en-US" sz="2600" dirty="0">
              <a:solidFill>
                <a:srgbClr val="002060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Picture 6" descr="What are The Cough Variant Asthma Symptoms">
            <a:extLst>
              <a:ext uri="{FF2B5EF4-FFF2-40B4-BE49-F238E27FC236}">
                <a16:creationId xmlns:a16="http://schemas.microsoft.com/office/drawing/2014/main" id="{396987C8-A453-887F-C003-635C26F17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16186" r="21048" b="16186"/>
          <a:stretch>
            <a:fillRect/>
          </a:stretch>
        </p:blipFill>
        <p:spPr bwMode="auto">
          <a:xfrm>
            <a:off x="3135898" y="4771120"/>
            <a:ext cx="1620912" cy="14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1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38201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2802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WC light.potx" id="{3AAB5C5D-F81D-415E-B016-C95F4778E009}" vid="{707FFEF3-20E4-4742-9351-C9F6B3F140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KWC light</Template>
  <TotalTime>1506</TotalTime>
  <Words>1814</Words>
  <Application>Microsoft Office PowerPoint</Application>
  <PresentationFormat>Widescreen</PresentationFormat>
  <Paragraphs>170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Gill Sans MT</vt:lpstr>
      <vt:lpstr>Times New Roman</vt:lpstr>
      <vt:lpstr>Wingdings</vt:lpstr>
      <vt:lpstr>Office Theme</vt:lpstr>
      <vt:lpstr>Evaluation of Cooking Fuel-Induced Air Pollution and Survey on Cooks' Awareness of Smoke Inhalation Risks in High School Kitchen</vt:lpstr>
      <vt:lpstr>Outline </vt:lpstr>
      <vt:lpstr>PowerPoint Presentation</vt:lpstr>
      <vt:lpstr>Pollutants from Cooking Emissions.</vt:lpstr>
      <vt:lpstr>PowerPoint Presentation</vt:lpstr>
      <vt:lpstr>PowerPoint Presentation</vt:lpstr>
      <vt:lpstr>Health Effects from Exposure to Emissions from Cooking Fuels</vt:lpstr>
      <vt:lpstr>PM Health Effects</vt:lpstr>
      <vt:lpstr>Health Effects of SO2 and NO2 </vt:lpstr>
      <vt:lpstr>Health Effects of CO </vt:lpstr>
      <vt:lpstr>Highlights of studies on environmental samples </vt:lpstr>
      <vt:lpstr>PowerPoint Presentation</vt:lpstr>
      <vt:lpstr>PowerPoint Presentation</vt:lpstr>
      <vt:lpstr>PowerPoint Presentation</vt:lpstr>
      <vt:lpstr>Summary of findings of studies on environmental samples</vt:lpstr>
      <vt:lpstr>Rationale and objectives of the survey on awareness </vt:lpstr>
      <vt:lpstr>Objectives</vt:lpstr>
      <vt:lpstr>Study Area</vt:lpstr>
      <vt:lpstr>Methodology</vt:lpstr>
      <vt:lpstr>Major Findings.</vt:lpstr>
      <vt:lpstr>Major Findings..</vt:lpstr>
      <vt:lpstr>Major Findings...</vt:lpstr>
      <vt:lpstr>Major Findings….</vt:lpstr>
      <vt:lpstr>Major Findings..…</vt:lpstr>
      <vt:lpstr>Recommendations and call to action</vt:lpstr>
      <vt:lpstr>Selected References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Hope</dc:creator>
  <cp:lastModifiedBy>Lenovo</cp:lastModifiedBy>
  <cp:revision>61</cp:revision>
  <dcterms:created xsi:type="dcterms:W3CDTF">2023-07-24T13:47:17Z</dcterms:created>
  <dcterms:modified xsi:type="dcterms:W3CDTF">2025-12-02T08:49:35Z</dcterms:modified>
</cp:coreProperties>
</file>