
<file path=[Content_Types].xml><?xml version="1.0" encoding="utf-8"?>
<Types xmlns="http://schemas.openxmlformats.org/package/2006/content-types">
  <Default Extension="jpeg" ContentType="image/jpeg"/>
  <Default Extension="jpeg_v03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  <p:sldMasterId id="2147483682" r:id="rId2"/>
  </p:sldMasterIdLst>
  <p:notesMasterIdLst>
    <p:notesMasterId r:id="rId19"/>
  </p:notesMasterIdLst>
  <p:sldIdLst>
    <p:sldId id="271" r:id="rId3"/>
    <p:sldId id="1092" r:id="rId4"/>
    <p:sldId id="295" r:id="rId5"/>
    <p:sldId id="1066" r:id="rId6"/>
    <p:sldId id="1070" r:id="rId7"/>
    <p:sldId id="1072" r:id="rId8"/>
    <p:sldId id="1091" r:id="rId9"/>
    <p:sldId id="1093" r:id="rId10"/>
    <p:sldId id="1094" r:id="rId11"/>
    <p:sldId id="1095" r:id="rId12"/>
    <p:sldId id="1096" r:id="rId13"/>
    <p:sldId id="1097" r:id="rId14"/>
    <p:sldId id="1098" r:id="rId15"/>
    <p:sldId id="1099" r:id="rId16"/>
    <p:sldId id="1100" r:id="rId17"/>
    <p:sldId id="318" r:id="rId18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DCF6C9-4CBA-41C2-8E6D-DA58C768A764}" v="128" dt="2024-08-28T02:35:06.86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60"/>
  </p:normalViewPr>
  <p:slideViewPr>
    <p:cSldViewPr>
      <p:cViewPr varScale="1">
        <p:scale>
          <a:sx n="57" d="100"/>
          <a:sy n="57" d="100"/>
        </p:scale>
        <p:origin x="984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D4627-D9F2-4B1F-8A3A-04EF955614A4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91815-53C4-416B-9A2A-D88225AC2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330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91815-53C4-416B-9A2A-D88225AC247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60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CFBA3-97D7-9E26-C943-AC1988008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C143FB-84F4-9E5D-A9E0-DFD72EC3C9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E42778-21FE-1D95-C6A8-2FC9232F2F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A128D-8F00-03CE-90EF-742B774557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FF85D-6C51-4970-9F64-3AF16B1A5BA4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75740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CFBA3-97D7-9E26-C943-AC1988008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C143FB-84F4-9E5D-A9E0-DFD72EC3C9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E42778-21FE-1D95-C6A8-2FC9232F2F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A128D-8F00-03CE-90EF-742B774557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FF85D-6C51-4970-9F64-3AF16B1A5BA4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83921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CFBA3-97D7-9E26-C943-AC1988008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C143FB-84F4-9E5D-A9E0-DFD72EC3C9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E42778-21FE-1D95-C6A8-2FC9232F2F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A128D-8F00-03CE-90EF-742B774557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FF85D-6C51-4970-9F64-3AF16B1A5BA4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13031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91A00-B095-589D-5E00-CB97F907C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975FBB-39F0-A1E6-B0E1-BDD9E9A223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89184F-AD12-CFAA-F704-43A4BB27EA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0CF69-515B-706A-D679-E604059446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FF85D-6C51-4970-9F64-3AF16B1A5BA4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42197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F8FD9-191F-5231-3F24-4ED101D68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4A8221-E7A9-443F-D239-DEFA2EF6D2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48F429-DD21-FEC9-4791-6520B48720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5ED9B-78B0-E689-E174-538F74C9D6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FF85D-6C51-4970-9F64-3AF16B1A5BA4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70789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Global Air Quality Forecasting and Information System (GAFIS) project, a new initiative by the WMO Global Atmospheric Watch (GAW) program is aimed at providing globally harmonized air quality forecasts tailored to the needs of end users.</a:t>
            </a:r>
          </a:p>
          <a:p>
            <a:r>
              <a:rPr lang="en-GB" dirty="0"/>
              <a:t>The World Health Organization (WHO) attributes millions of premature deaths annually to exposure to ambient PM2.5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91815-53C4-416B-9A2A-D88225AC247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857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FF85D-6C51-4970-9F64-3AF16B1A5BA4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37510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FF85D-6C51-4970-9F64-3AF16B1A5BA4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08790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FF85D-6C51-4970-9F64-3AF16B1A5BA4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07338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CFBA3-97D7-9E26-C943-AC1988008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C143FB-84F4-9E5D-A9E0-DFD72EC3C9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E42778-21FE-1D95-C6A8-2FC9232F2F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A128D-8F00-03CE-90EF-742B774557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FF85D-6C51-4970-9F64-3AF16B1A5BA4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40181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CFBA3-97D7-9E26-C943-AC1988008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C143FB-84F4-9E5D-A9E0-DFD72EC3C9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E42778-21FE-1D95-C6A8-2FC9232F2F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A128D-8F00-03CE-90EF-742B774557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FF85D-6C51-4970-9F64-3AF16B1A5BA4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83986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CFBA3-97D7-9E26-C943-AC1988008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C143FB-84F4-9E5D-A9E0-DFD72EC3C9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E42778-21FE-1D95-C6A8-2FC9232F2F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A128D-8F00-03CE-90EF-742B774557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FF85D-6C51-4970-9F64-3AF16B1A5BA4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42276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CFBA3-97D7-9E26-C943-AC1988008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C143FB-84F4-9E5D-A9E0-DFD72EC3C9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E42778-21FE-1D95-C6A8-2FC9232F2F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A128D-8F00-03CE-90EF-742B774557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FF85D-6C51-4970-9F64-3AF16B1A5BA4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7852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368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459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15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rgbClr val="25349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5169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93482F1-8A56-45EE-AD41-24708810497A}"/>
              </a:ext>
            </a:extLst>
          </p:cNvPr>
          <p:cNvSpPr/>
          <p:nvPr userDrawn="1"/>
        </p:nvSpPr>
        <p:spPr>
          <a:xfrm>
            <a:off x="467355" y="6441016"/>
            <a:ext cx="11905808" cy="416984"/>
          </a:xfrm>
          <a:custGeom>
            <a:avLst/>
            <a:gdLst>
              <a:gd name="connsiteX0" fmla="*/ 7561488 w 11905808"/>
              <a:gd name="connsiteY0" fmla="*/ 0 h 416984"/>
              <a:gd name="connsiteX1" fmla="*/ 11905808 w 11905808"/>
              <a:gd name="connsiteY1" fmla="*/ 0 h 416984"/>
              <a:gd name="connsiteX2" fmla="*/ 11905808 w 11905808"/>
              <a:gd name="connsiteY2" fmla="*/ 416984 h 416984"/>
              <a:gd name="connsiteX3" fmla="*/ 7824998 w 11905808"/>
              <a:gd name="connsiteY3" fmla="*/ 416984 h 416984"/>
              <a:gd name="connsiteX4" fmla="*/ 1935390 w 11905808"/>
              <a:gd name="connsiteY4" fmla="*/ 0 h 416984"/>
              <a:gd name="connsiteX5" fmla="*/ 7399675 w 11905808"/>
              <a:gd name="connsiteY5" fmla="*/ 0 h 416984"/>
              <a:gd name="connsiteX6" fmla="*/ 7663185 w 11905808"/>
              <a:gd name="connsiteY6" fmla="*/ 416984 h 416984"/>
              <a:gd name="connsiteX7" fmla="*/ 2198900 w 11905808"/>
              <a:gd name="connsiteY7" fmla="*/ 416984 h 416984"/>
              <a:gd name="connsiteX8" fmla="*/ 0 w 11905808"/>
              <a:gd name="connsiteY8" fmla="*/ 0 h 416984"/>
              <a:gd name="connsiteX9" fmla="*/ 1773576 w 11905808"/>
              <a:gd name="connsiteY9" fmla="*/ 0 h 416984"/>
              <a:gd name="connsiteX10" fmla="*/ 2037086 w 11905808"/>
              <a:gd name="connsiteY10" fmla="*/ 416984 h 416984"/>
              <a:gd name="connsiteX11" fmla="*/ 0 w 11905808"/>
              <a:gd name="connsiteY11" fmla="*/ 416984 h 416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05808" h="416984">
                <a:moveTo>
                  <a:pt x="7561488" y="0"/>
                </a:moveTo>
                <a:lnTo>
                  <a:pt x="11905808" y="0"/>
                </a:lnTo>
                <a:lnTo>
                  <a:pt x="11905808" y="416984"/>
                </a:lnTo>
                <a:lnTo>
                  <a:pt x="7824998" y="416984"/>
                </a:lnTo>
                <a:close/>
                <a:moveTo>
                  <a:pt x="1935390" y="0"/>
                </a:moveTo>
                <a:lnTo>
                  <a:pt x="7399675" y="0"/>
                </a:lnTo>
                <a:lnTo>
                  <a:pt x="7663185" y="416984"/>
                </a:lnTo>
                <a:lnTo>
                  <a:pt x="2198900" y="416984"/>
                </a:lnTo>
                <a:close/>
                <a:moveTo>
                  <a:pt x="0" y="0"/>
                </a:moveTo>
                <a:lnTo>
                  <a:pt x="1773576" y="0"/>
                </a:lnTo>
                <a:lnTo>
                  <a:pt x="2037086" y="416984"/>
                </a:lnTo>
                <a:lnTo>
                  <a:pt x="0" y="416984"/>
                </a:lnTo>
                <a:close/>
              </a:path>
            </a:pathLst>
          </a:custGeom>
          <a:solidFill>
            <a:srgbClr val="D6D8DD"/>
          </a:solidFill>
          <a:ln>
            <a:noFill/>
          </a:ln>
          <a:effectLst>
            <a:outerShdw blurRad="50800" dist="38100" dir="8100000" algn="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CA6E8CE-92EB-1166-94C2-B956DE55A9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3459" y="6490300"/>
            <a:ext cx="2168671" cy="2822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CF8E0-E08E-4A6E-9723-EFFDA36BE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817" y="1824393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9E608-FADE-4120-8CD7-56A3C45863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0650"/>
            <a:ext cx="1095375" cy="365125"/>
          </a:xfrm>
        </p:spPr>
        <p:txBody>
          <a:bodyPr wrap="none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54E872C-73B0-4A69-885D-216F8043EF07}" type="datetime1">
              <a:rPr lang="en-US" smtClean="0"/>
              <a:t>12/2/2025</a:t>
            </a:fld>
            <a:endParaRPr 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42027-E0CC-49F4-A053-AC4A04576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62726" y="6474276"/>
            <a:ext cx="3483636" cy="365125"/>
          </a:xfrm>
        </p:spPr>
        <p:txBody>
          <a:bodyPr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US"/>
              <a:t>Victoria Owusu-Tawiah || PhD Thesis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BF317-628C-43C4-9CF7-716AB9ACB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3519" y="6486976"/>
            <a:ext cx="347472" cy="347472"/>
          </a:xfrm>
        </p:spPr>
        <p:txBody>
          <a:bodyPr/>
          <a:lstStyle/>
          <a:p>
            <a:fld id="{3A2AE55D-16C1-42A5-A368-6D42075957BC}" type="slidenum">
              <a:rPr lang="x-none" smtClean="0"/>
              <a:t>‹#›</a:t>
            </a:fld>
            <a:endParaRPr lang="x-none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F5C1BE1-AAE3-4E9C-B2EB-1E45671C6806}"/>
              </a:ext>
            </a:extLst>
          </p:cNvPr>
          <p:cNvGrpSpPr/>
          <p:nvPr/>
        </p:nvGrpSpPr>
        <p:grpSpPr>
          <a:xfrm>
            <a:off x="11140587" y="6543831"/>
            <a:ext cx="233761" cy="233762"/>
            <a:chOff x="10997595" y="6413205"/>
            <a:chExt cx="233761" cy="233762"/>
          </a:xfrm>
          <a:effectLst/>
        </p:grpSpPr>
        <p:sp>
          <p:nvSpPr>
            <p:cNvPr id="8" name="Oval 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8ABA544-11E0-4F81-8044-00C506149934}"/>
                </a:ext>
              </a:extLst>
            </p:cNvPr>
            <p:cNvSpPr/>
            <p:nvPr/>
          </p:nvSpPr>
          <p:spPr>
            <a:xfrm rot="10800000">
              <a:off x="10997595" y="6413205"/>
              <a:ext cx="233761" cy="233762"/>
            </a:xfrm>
            <a:prstGeom prst="ellipse">
              <a:avLst/>
            </a:prstGeom>
            <a:solidFill>
              <a:schemeClr val="bg1"/>
            </a:solidFill>
            <a:effectLst/>
          </p:spPr>
          <p:txBody>
            <a:bodyPr vert="horz" wrap="none" lIns="91440" tIns="45720" rIns="91440" bIns="45720" rtlCol="0" anchor="ctr"/>
            <a:lstStyle/>
            <a:p>
              <a:pPr algn="ctr" defTabSz="457200"/>
              <a:endParaRPr lang="en-US" sz="1400" b="1">
                <a:solidFill>
                  <a:srgbClr val="008000"/>
                </a:solidFill>
                <a:latin typeface="Lato"/>
              </a:endParaRPr>
            </a:p>
          </p:txBody>
        </p:sp>
        <p:sp>
          <p:nvSpPr>
            <p:cNvPr id="9" name="Arrow: Chevron 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C3890EF-FD3E-4CDC-8D23-39615449EEE2}"/>
                </a:ext>
              </a:extLst>
            </p:cNvPr>
            <p:cNvSpPr/>
            <p:nvPr/>
          </p:nvSpPr>
          <p:spPr>
            <a:xfrm>
              <a:off x="11086565" y="6463854"/>
              <a:ext cx="67902" cy="132465"/>
            </a:xfrm>
            <a:prstGeom prst="chevron">
              <a:avLst>
                <a:gd name="adj" fmla="val 77048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1C57E5-22BF-4324-BEEA-005EF107157F}"/>
              </a:ext>
            </a:extLst>
          </p:cNvPr>
          <p:cNvGrpSpPr/>
          <p:nvPr/>
        </p:nvGrpSpPr>
        <p:grpSpPr>
          <a:xfrm>
            <a:off x="10819808" y="6543831"/>
            <a:ext cx="233761" cy="233762"/>
            <a:chOff x="10685679" y="6413205"/>
            <a:chExt cx="233761" cy="233762"/>
          </a:xfrm>
          <a:effectLst/>
        </p:grpSpPr>
        <p:sp>
          <p:nvSpPr>
            <p:cNvPr id="11" name="Oval 1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6A8D085-3F6A-4D61-A388-F6D677ED34A0}"/>
                </a:ext>
              </a:extLst>
            </p:cNvPr>
            <p:cNvSpPr/>
            <p:nvPr/>
          </p:nvSpPr>
          <p:spPr>
            <a:xfrm>
              <a:off x="10685679" y="6413205"/>
              <a:ext cx="233761" cy="233762"/>
            </a:xfrm>
            <a:prstGeom prst="ellipse">
              <a:avLst/>
            </a:prstGeom>
            <a:solidFill>
              <a:schemeClr val="bg1"/>
            </a:solidFill>
            <a:effectLst/>
          </p:spPr>
          <p:txBody>
            <a:bodyPr vert="horz" wrap="none" lIns="91440" tIns="45720" rIns="91440" bIns="45720" rtlCol="0" anchor="ctr"/>
            <a:lstStyle/>
            <a:p>
              <a:pPr algn="ctr" defTabSz="457200"/>
              <a:endParaRPr lang="en-US" sz="1400" b="1">
                <a:solidFill>
                  <a:srgbClr val="008000"/>
                </a:solidFill>
                <a:latin typeface="Lato"/>
              </a:endParaRPr>
            </a:p>
          </p:txBody>
        </p:sp>
        <p:sp>
          <p:nvSpPr>
            <p:cNvPr id="12" name="Arrow: Chevron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6A1F3CC3-E5BF-422D-9CE0-52801D37D984}"/>
                </a:ext>
              </a:extLst>
            </p:cNvPr>
            <p:cNvSpPr/>
            <p:nvPr/>
          </p:nvSpPr>
          <p:spPr>
            <a:xfrm rot="10800000">
              <a:off x="10750793" y="6463853"/>
              <a:ext cx="67902" cy="132465"/>
            </a:xfrm>
            <a:prstGeom prst="chevron">
              <a:avLst>
                <a:gd name="adj" fmla="val 77048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0CEE15D-74E2-4B79-B105-26BF146E92C1}"/>
              </a:ext>
            </a:extLst>
          </p:cNvPr>
          <p:cNvGrpSpPr/>
          <p:nvPr/>
        </p:nvGrpSpPr>
        <p:grpSpPr>
          <a:xfrm>
            <a:off x="11461366" y="6543145"/>
            <a:ext cx="235134" cy="235134"/>
            <a:chOff x="11302784" y="6412519"/>
            <a:chExt cx="235134" cy="235134"/>
          </a:xfrm>
          <a:effectLst/>
        </p:grpSpPr>
        <p:sp>
          <p:nvSpPr>
            <p:cNvPr id="14" name="Oval 13">
              <a:hlinkClick r:id="" action="ppaction://hlinkshowjump?jump=lastslideviewed"/>
              <a:extLst>
                <a:ext uri="{FF2B5EF4-FFF2-40B4-BE49-F238E27FC236}">
                  <a16:creationId xmlns:a16="http://schemas.microsoft.com/office/drawing/2014/main" id="{D52ADFBE-1ADC-4A84-8C50-0AE27DD1E3B5}"/>
                </a:ext>
              </a:extLst>
            </p:cNvPr>
            <p:cNvSpPr/>
            <p:nvPr/>
          </p:nvSpPr>
          <p:spPr>
            <a:xfrm>
              <a:off x="11302784" y="6412519"/>
              <a:ext cx="235134" cy="235134"/>
            </a:xfrm>
            <a:prstGeom prst="ellipse">
              <a:avLst/>
            </a:prstGeom>
            <a:solidFill>
              <a:schemeClr val="accent1"/>
            </a:solidFill>
            <a:effectLst/>
          </p:spPr>
          <p:txBody>
            <a:bodyPr vert="horz" wrap="none" lIns="91440" tIns="45720" rIns="91440" bIns="4572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pic>
          <p:nvPicPr>
            <p:cNvPr id="15" name="Graphic 14" descr="Line Arrow: Rotate left">
              <a:hlinkClick r:id="" action="ppaction://hlinkshowjump?jump=lastslideviewed"/>
              <a:extLst>
                <a:ext uri="{FF2B5EF4-FFF2-40B4-BE49-F238E27FC236}">
                  <a16:creationId xmlns:a16="http://schemas.microsoft.com/office/drawing/2014/main" id="{8BF8719D-909B-43F1-B531-5A71AC847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338139" y="6447874"/>
              <a:ext cx="164424" cy="164424"/>
            </a:xfrm>
            <a:prstGeom prst="rect">
              <a:avLst/>
            </a:prstGeom>
          </p:spPr>
        </p:pic>
      </p:grp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72D9682-4631-101D-0F70-E49B0FD2B0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890588" y="4084638"/>
            <a:ext cx="914401" cy="91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E3400872-B6B5-4311-A6B4-81B5D8878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789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8CB8D-1511-D23A-76BD-16A9530E80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0B05AB-D06F-A2F9-1BCA-33B0C162D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E3098-A2A3-BFAB-0F7E-0B8E3CE48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7E4B-CCCD-47D4-B136-874CD3748B32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C3E2C-ADED-18E2-5758-4E0B620A4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4069F-4A30-715D-B8F4-F08C9CC3D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6E44-0447-4AA0-B1A6-4E330D6862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562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685B6-D57F-E7D0-4693-EF8391AC4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214BF-7E22-4F1B-3444-F5F00DE79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9F450-6369-ABB3-DABD-8CE91658A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7E4B-CCCD-47D4-B136-874CD3748B32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A59FC-A22F-0D50-2224-524FE81BC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72C4E-80A6-81AB-32E0-CCA5FCC34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6E44-0447-4AA0-B1A6-4E330D6862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667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E35A2-A42D-7C69-C512-96DBBB4FB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829E4-0ABB-1F2E-230C-5F2CEB978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B3EF4-948C-E1FA-675A-67147CC5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7E4B-CCCD-47D4-B136-874CD3748B32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F52DF-1B71-60F6-1D7C-8A929E060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1E2BE-839A-03AF-626A-2A6D53AC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6E44-0447-4AA0-B1A6-4E330D6862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515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73492-F8D8-59AE-E43F-5D9DE1E55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B048F-DF5A-B940-D45D-24AACC3E7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7EF013-184A-C458-7306-FB6B618F1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0E6F7D-9885-4F0B-ACCC-8FBC401E5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7E4B-CCCD-47D4-B136-874CD3748B32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CB318E-D20C-9213-C6B0-CEA75CB80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F97F03-30E7-CC2B-073A-6D2737962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6E44-0447-4AA0-B1A6-4E330D6862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70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A6CD0-61EB-8C89-8E47-11636C3CE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A3A56-9C77-68FE-2B39-02F666112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68D9FC-983F-D7DC-13F0-743914236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B006FB-9D09-982E-094A-2B3D21096F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BF8E66-9C4B-8AF2-955B-61B4B82798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CEA673-94BE-1F38-D7F7-50CE3552A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7E4B-CCCD-47D4-B136-874CD3748B32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DA8740-E76F-714B-9E36-88458E455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914EB8-6D2D-B7BF-7025-C11D440E1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6E44-0447-4AA0-B1A6-4E330D6862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475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42A22-7D3A-ED42-8E7B-E759D5E9F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14F76-0CC0-8D28-0F3E-743ABF4CF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7E4B-CCCD-47D4-B136-874CD3748B32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4B595-C717-FD05-ADD0-8BD2F49F7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0D204C-DDDD-EBD0-9A57-DEC44655D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6E44-0447-4AA0-B1A6-4E330D6862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01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080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1D32B1-53AA-D861-980B-92ECC9275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7E4B-CCCD-47D4-B136-874CD3748B32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68725B-5C70-04FB-3A94-2FBDFD0A3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D4858-C366-58F8-C50A-49BE14886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6E44-0447-4AA0-B1A6-4E330D6862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38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2E665-5ABF-BB7A-E92F-01BC1E94D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2CF19-3AD2-2E31-36A2-54A0AC744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E426F-1AD0-47B5-087E-4F00DA14F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EA50FC-6E66-59C7-E38E-D2913770A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7E4B-CCCD-47D4-B136-874CD3748B32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65B3D-244D-F635-CD6E-D775898FF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9FC917-69BD-5B79-E25C-E6D7235F9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6E44-0447-4AA0-B1A6-4E330D6862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375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1250E-4540-C929-71BF-FFE920851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C93C11-3CDF-86C1-9CC0-A222B62591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A7A46E-6433-7FB4-ED5A-55C73B153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B57267-EF89-4B1A-6D87-9F285ECC8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7E4B-CCCD-47D4-B136-874CD3748B32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685D3-45D3-7A07-7A89-45EF595C1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6D8F0-E499-EDC6-10AC-CD7BB7B03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6E44-0447-4AA0-B1A6-4E330D6862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193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E29BB-1CA2-31BD-19FA-C3D358805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EEF2E9-08C1-4F88-D4CD-B2C5C8ADA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C8967-AA3D-02E2-FCF2-AD695E6F7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7E4B-CCCD-47D4-B136-874CD3748B32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A1210-F3B5-8513-E55F-DAEA0AB56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18EC1-F5B0-7909-30A2-9791DF54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6E44-0447-4AA0-B1A6-4E330D6862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930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206AF0-E41F-160F-2DD2-AD94941B46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33EE94-4EDD-AB98-0877-BB9F66DA1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356C1-3382-AE5C-6C5B-2DF0449E1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7E4B-CCCD-47D4-B136-874CD3748B32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0BB3A-B11B-793A-1E36-3965258F6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61291-9671-19E7-733F-E15107153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6E44-0447-4AA0-B1A6-4E330D6862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2144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text">
  <p:cSld name="Title and content 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2"/>
          <p:cNvSpPr txBox="1">
            <a:spLocks noGrp="1"/>
          </p:cNvSpPr>
          <p:nvPr>
            <p:ph type="dt" idx="10"/>
          </p:nvPr>
        </p:nvSpPr>
        <p:spPr>
          <a:xfrm>
            <a:off x="8382003" y="6439612"/>
            <a:ext cx="2971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2"/>
          <p:cNvSpPr txBox="1">
            <a:spLocks noGrp="1"/>
          </p:cNvSpPr>
          <p:nvPr>
            <p:ph type="sldNum" idx="12"/>
          </p:nvPr>
        </p:nvSpPr>
        <p:spPr>
          <a:xfrm>
            <a:off x="8737600" y="635637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2" name="Google Shape;62;p52"/>
          <p:cNvSpPr txBox="1">
            <a:spLocks noGrp="1"/>
          </p:cNvSpPr>
          <p:nvPr>
            <p:ph type="body" idx="1"/>
          </p:nvPr>
        </p:nvSpPr>
        <p:spPr>
          <a:xfrm>
            <a:off x="838200" y="1608671"/>
            <a:ext cx="10515600" cy="449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431789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1pPr>
            <a:lvl2pPr marL="914377" lvl="1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566" lvl="2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943" lvl="4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131" lvl="5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5785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93482F1-8A56-45EE-AD41-24708810497A}"/>
              </a:ext>
            </a:extLst>
          </p:cNvPr>
          <p:cNvSpPr/>
          <p:nvPr userDrawn="1"/>
        </p:nvSpPr>
        <p:spPr>
          <a:xfrm>
            <a:off x="467355" y="6441016"/>
            <a:ext cx="11905808" cy="416984"/>
          </a:xfrm>
          <a:custGeom>
            <a:avLst/>
            <a:gdLst>
              <a:gd name="connsiteX0" fmla="*/ 7561488 w 11905808"/>
              <a:gd name="connsiteY0" fmla="*/ 0 h 416984"/>
              <a:gd name="connsiteX1" fmla="*/ 11905808 w 11905808"/>
              <a:gd name="connsiteY1" fmla="*/ 0 h 416984"/>
              <a:gd name="connsiteX2" fmla="*/ 11905808 w 11905808"/>
              <a:gd name="connsiteY2" fmla="*/ 416984 h 416984"/>
              <a:gd name="connsiteX3" fmla="*/ 7824998 w 11905808"/>
              <a:gd name="connsiteY3" fmla="*/ 416984 h 416984"/>
              <a:gd name="connsiteX4" fmla="*/ 1935390 w 11905808"/>
              <a:gd name="connsiteY4" fmla="*/ 0 h 416984"/>
              <a:gd name="connsiteX5" fmla="*/ 7399675 w 11905808"/>
              <a:gd name="connsiteY5" fmla="*/ 0 h 416984"/>
              <a:gd name="connsiteX6" fmla="*/ 7663185 w 11905808"/>
              <a:gd name="connsiteY6" fmla="*/ 416984 h 416984"/>
              <a:gd name="connsiteX7" fmla="*/ 2198900 w 11905808"/>
              <a:gd name="connsiteY7" fmla="*/ 416984 h 416984"/>
              <a:gd name="connsiteX8" fmla="*/ 0 w 11905808"/>
              <a:gd name="connsiteY8" fmla="*/ 0 h 416984"/>
              <a:gd name="connsiteX9" fmla="*/ 1773576 w 11905808"/>
              <a:gd name="connsiteY9" fmla="*/ 0 h 416984"/>
              <a:gd name="connsiteX10" fmla="*/ 2037086 w 11905808"/>
              <a:gd name="connsiteY10" fmla="*/ 416984 h 416984"/>
              <a:gd name="connsiteX11" fmla="*/ 0 w 11905808"/>
              <a:gd name="connsiteY11" fmla="*/ 416984 h 416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05808" h="416984">
                <a:moveTo>
                  <a:pt x="7561488" y="0"/>
                </a:moveTo>
                <a:lnTo>
                  <a:pt x="11905808" y="0"/>
                </a:lnTo>
                <a:lnTo>
                  <a:pt x="11905808" y="416984"/>
                </a:lnTo>
                <a:lnTo>
                  <a:pt x="7824998" y="416984"/>
                </a:lnTo>
                <a:close/>
                <a:moveTo>
                  <a:pt x="1935390" y="0"/>
                </a:moveTo>
                <a:lnTo>
                  <a:pt x="7399675" y="0"/>
                </a:lnTo>
                <a:lnTo>
                  <a:pt x="7663185" y="416984"/>
                </a:lnTo>
                <a:lnTo>
                  <a:pt x="2198900" y="416984"/>
                </a:lnTo>
                <a:close/>
                <a:moveTo>
                  <a:pt x="0" y="0"/>
                </a:moveTo>
                <a:lnTo>
                  <a:pt x="1773576" y="0"/>
                </a:lnTo>
                <a:lnTo>
                  <a:pt x="2037086" y="416984"/>
                </a:lnTo>
                <a:lnTo>
                  <a:pt x="0" y="416984"/>
                </a:lnTo>
                <a:close/>
              </a:path>
            </a:pathLst>
          </a:custGeom>
          <a:solidFill>
            <a:srgbClr val="D6D8DD"/>
          </a:solidFill>
          <a:ln>
            <a:noFill/>
          </a:ln>
          <a:effectLst>
            <a:outerShdw blurRad="50800" dist="38100" dir="8100000" algn="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CA6E8CE-92EB-1166-94C2-B956DE55A9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3459" y="6490300"/>
            <a:ext cx="2168671" cy="2822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CF8E0-E08E-4A6E-9723-EFFDA36BE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817" y="1824393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9E608-FADE-4120-8CD7-56A3C45863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0650"/>
            <a:ext cx="1095375" cy="365125"/>
          </a:xfrm>
        </p:spPr>
        <p:txBody>
          <a:bodyPr wrap="none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54E872C-73B0-4A69-885D-216F8043EF07}" type="datetime1">
              <a:rPr lang="en-US" smtClean="0"/>
              <a:t>12/2/2025</a:t>
            </a:fld>
            <a:endParaRPr 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42027-E0CC-49F4-A053-AC4A04576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62726" y="6474276"/>
            <a:ext cx="3483636" cy="365125"/>
          </a:xfrm>
        </p:spPr>
        <p:txBody>
          <a:bodyPr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US"/>
              <a:t>Victoria Owusu-Tawiah || PhD Thesis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BF317-628C-43C4-9CF7-716AB9ACB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3519" y="6486976"/>
            <a:ext cx="347472" cy="347472"/>
          </a:xfrm>
        </p:spPr>
        <p:txBody>
          <a:bodyPr/>
          <a:lstStyle/>
          <a:p>
            <a:fld id="{3A2AE55D-16C1-42A5-A368-6D42075957BC}" type="slidenum">
              <a:rPr lang="x-none" smtClean="0"/>
              <a:t>‹#›</a:t>
            </a:fld>
            <a:endParaRPr lang="x-none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F5C1BE1-AAE3-4E9C-B2EB-1E45671C6806}"/>
              </a:ext>
            </a:extLst>
          </p:cNvPr>
          <p:cNvGrpSpPr/>
          <p:nvPr/>
        </p:nvGrpSpPr>
        <p:grpSpPr>
          <a:xfrm>
            <a:off x="11140587" y="6543831"/>
            <a:ext cx="233761" cy="233762"/>
            <a:chOff x="10997595" y="6413205"/>
            <a:chExt cx="233761" cy="233762"/>
          </a:xfrm>
          <a:effectLst/>
        </p:grpSpPr>
        <p:sp>
          <p:nvSpPr>
            <p:cNvPr id="8" name="Oval 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8ABA544-11E0-4F81-8044-00C506149934}"/>
                </a:ext>
              </a:extLst>
            </p:cNvPr>
            <p:cNvSpPr/>
            <p:nvPr/>
          </p:nvSpPr>
          <p:spPr>
            <a:xfrm rot="10800000">
              <a:off x="10997595" y="6413205"/>
              <a:ext cx="233761" cy="233762"/>
            </a:xfrm>
            <a:prstGeom prst="ellipse">
              <a:avLst/>
            </a:prstGeom>
            <a:solidFill>
              <a:schemeClr val="bg1"/>
            </a:solidFill>
            <a:effectLst/>
          </p:spPr>
          <p:txBody>
            <a:bodyPr vert="horz" wrap="none" lIns="91440" tIns="45720" rIns="91440" bIns="45720" rtlCol="0" anchor="ctr"/>
            <a:lstStyle/>
            <a:p>
              <a:pPr algn="ctr" defTabSz="457200"/>
              <a:endParaRPr lang="en-US" sz="1400" b="1">
                <a:solidFill>
                  <a:srgbClr val="008000"/>
                </a:solidFill>
                <a:latin typeface="Lato"/>
              </a:endParaRPr>
            </a:p>
          </p:txBody>
        </p:sp>
        <p:sp>
          <p:nvSpPr>
            <p:cNvPr id="9" name="Arrow: Chevron 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C3890EF-FD3E-4CDC-8D23-39615449EEE2}"/>
                </a:ext>
              </a:extLst>
            </p:cNvPr>
            <p:cNvSpPr/>
            <p:nvPr/>
          </p:nvSpPr>
          <p:spPr>
            <a:xfrm>
              <a:off x="11086565" y="6463854"/>
              <a:ext cx="67902" cy="132465"/>
            </a:xfrm>
            <a:prstGeom prst="chevron">
              <a:avLst>
                <a:gd name="adj" fmla="val 77048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1C57E5-22BF-4324-BEEA-005EF107157F}"/>
              </a:ext>
            </a:extLst>
          </p:cNvPr>
          <p:cNvGrpSpPr/>
          <p:nvPr/>
        </p:nvGrpSpPr>
        <p:grpSpPr>
          <a:xfrm>
            <a:off x="10819808" y="6543831"/>
            <a:ext cx="233761" cy="233762"/>
            <a:chOff x="10685679" y="6413205"/>
            <a:chExt cx="233761" cy="233762"/>
          </a:xfrm>
          <a:effectLst/>
        </p:grpSpPr>
        <p:sp>
          <p:nvSpPr>
            <p:cNvPr id="11" name="Oval 1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6A8D085-3F6A-4D61-A388-F6D677ED34A0}"/>
                </a:ext>
              </a:extLst>
            </p:cNvPr>
            <p:cNvSpPr/>
            <p:nvPr/>
          </p:nvSpPr>
          <p:spPr>
            <a:xfrm>
              <a:off x="10685679" y="6413205"/>
              <a:ext cx="233761" cy="233762"/>
            </a:xfrm>
            <a:prstGeom prst="ellipse">
              <a:avLst/>
            </a:prstGeom>
            <a:solidFill>
              <a:schemeClr val="bg1"/>
            </a:solidFill>
            <a:effectLst/>
          </p:spPr>
          <p:txBody>
            <a:bodyPr vert="horz" wrap="none" lIns="91440" tIns="45720" rIns="91440" bIns="45720" rtlCol="0" anchor="ctr"/>
            <a:lstStyle/>
            <a:p>
              <a:pPr algn="ctr" defTabSz="457200"/>
              <a:endParaRPr lang="en-US" sz="1400" b="1">
                <a:solidFill>
                  <a:srgbClr val="008000"/>
                </a:solidFill>
                <a:latin typeface="Lato"/>
              </a:endParaRPr>
            </a:p>
          </p:txBody>
        </p:sp>
        <p:sp>
          <p:nvSpPr>
            <p:cNvPr id="12" name="Arrow: Chevron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6A1F3CC3-E5BF-422D-9CE0-52801D37D984}"/>
                </a:ext>
              </a:extLst>
            </p:cNvPr>
            <p:cNvSpPr/>
            <p:nvPr/>
          </p:nvSpPr>
          <p:spPr>
            <a:xfrm rot="10800000">
              <a:off x="10750793" y="6463853"/>
              <a:ext cx="67902" cy="132465"/>
            </a:xfrm>
            <a:prstGeom prst="chevron">
              <a:avLst>
                <a:gd name="adj" fmla="val 77048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0CEE15D-74E2-4B79-B105-26BF146E92C1}"/>
              </a:ext>
            </a:extLst>
          </p:cNvPr>
          <p:cNvGrpSpPr/>
          <p:nvPr/>
        </p:nvGrpSpPr>
        <p:grpSpPr>
          <a:xfrm>
            <a:off x="11461366" y="6543145"/>
            <a:ext cx="235134" cy="235134"/>
            <a:chOff x="11302784" y="6412519"/>
            <a:chExt cx="235134" cy="235134"/>
          </a:xfrm>
          <a:effectLst/>
        </p:grpSpPr>
        <p:sp>
          <p:nvSpPr>
            <p:cNvPr id="14" name="Oval 13">
              <a:hlinkClick r:id="" action="ppaction://hlinkshowjump?jump=lastslideviewed"/>
              <a:extLst>
                <a:ext uri="{FF2B5EF4-FFF2-40B4-BE49-F238E27FC236}">
                  <a16:creationId xmlns:a16="http://schemas.microsoft.com/office/drawing/2014/main" id="{D52ADFBE-1ADC-4A84-8C50-0AE27DD1E3B5}"/>
                </a:ext>
              </a:extLst>
            </p:cNvPr>
            <p:cNvSpPr/>
            <p:nvPr/>
          </p:nvSpPr>
          <p:spPr>
            <a:xfrm>
              <a:off x="11302784" y="6412519"/>
              <a:ext cx="235134" cy="235134"/>
            </a:xfrm>
            <a:prstGeom prst="ellipse">
              <a:avLst/>
            </a:prstGeom>
            <a:solidFill>
              <a:schemeClr val="accent1"/>
            </a:solidFill>
            <a:effectLst/>
          </p:spPr>
          <p:txBody>
            <a:bodyPr vert="horz" wrap="none" lIns="91440" tIns="45720" rIns="91440" bIns="4572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pic>
          <p:nvPicPr>
            <p:cNvPr id="15" name="Graphic 14" descr="Line Arrow: Rotate left">
              <a:hlinkClick r:id="" action="ppaction://hlinkshowjump?jump=lastslideviewed"/>
              <a:extLst>
                <a:ext uri="{FF2B5EF4-FFF2-40B4-BE49-F238E27FC236}">
                  <a16:creationId xmlns:a16="http://schemas.microsoft.com/office/drawing/2014/main" id="{8BF8719D-909B-43F1-B531-5A71AC847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338139" y="6447874"/>
              <a:ext cx="164424" cy="164424"/>
            </a:xfrm>
            <a:prstGeom prst="rect">
              <a:avLst/>
            </a:prstGeom>
          </p:spPr>
        </p:pic>
      </p:grp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72D9682-4631-101D-0F70-E49B0FD2B0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890588" y="4084638"/>
            <a:ext cx="914401" cy="91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E3400872-B6B5-4311-A6B4-81B5D8878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558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043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100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16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27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189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411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0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64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9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A583CE-A0CA-D157-3A06-C219CAEB7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78A08-783E-53AA-F6C7-254DFDF4B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6B7BF-6E5C-909B-7F50-B63067A4D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77E4B-CCCD-47D4-B136-874CD3748B32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5EC2F-2B5A-36CB-AB44-1C8939A62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C7FAE-14F4-BD6A-DAC2-00E1547C8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26E44-0447-4AA0-B1A6-4E330D6862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84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nust.edu.gh/" TargetMode="External"/><Relationship Id="rId13" Type="http://schemas.openxmlformats.org/officeDocument/2006/relationships/hyperlink" Target="https://www.facebook.com/KNUSTksi" TargetMode="External"/><Relationship Id="rId18" Type="http://schemas.openxmlformats.org/officeDocument/2006/relationships/image" Target="../media/image31.png"/><Relationship Id="rId26" Type="http://schemas.openxmlformats.org/officeDocument/2006/relationships/image" Target="../media/image61.jpeg"/><Relationship Id="rId3" Type="http://schemas.openxmlformats.org/officeDocument/2006/relationships/image" Target="../media/image46.png"/><Relationship Id="rId21" Type="http://schemas.openxmlformats.org/officeDocument/2006/relationships/image" Target="../media/image34.svg"/><Relationship Id="rId7" Type="http://schemas.openxmlformats.org/officeDocument/2006/relationships/image" Target="../media/image25.svg"/><Relationship Id="rId12" Type="http://schemas.openxmlformats.org/officeDocument/2006/relationships/image" Target="../media/image28.svg"/><Relationship Id="rId17" Type="http://schemas.openxmlformats.org/officeDocument/2006/relationships/image" Target="../media/image30.svg"/><Relationship Id="rId25" Type="http://schemas.openxmlformats.org/officeDocument/2006/relationships/image" Target="../media/image36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24" Type="http://schemas.openxmlformats.org/officeDocument/2006/relationships/image" Target="../media/image35.png"/><Relationship Id="rId5" Type="http://schemas.openxmlformats.org/officeDocument/2006/relationships/hyperlink" Target="https://www.instagram.com/knustkumasi/" TargetMode="External"/><Relationship Id="rId15" Type="http://schemas.openxmlformats.org/officeDocument/2006/relationships/slide" Target="slide5.xml"/><Relationship Id="rId23" Type="http://schemas.openxmlformats.org/officeDocument/2006/relationships/image" Target="../media/image3.svg"/><Relationship Id="rId28" Type="http://schemas.openxmlformats.org/officeDocument/2006/relationships/image" Target="../media/image41.svg"/><Relationship Id="rId10" Type="http://schemas.openxmlformats.org/officeDocument/2006/relationships/hyperlink" Target="https://www.youtube.com/channel/UCcTkk-7AgMB7MmEn__WoLaw" TargetMode="External"/><Relationship Id="rId19" Type="http://schemas.openxmlformats.org/officeDocument/2006/relationships/image" Target="../media/image32.svg"/><Relationship Id="rId4" Type="http://schemas.openxmlformats.org/officeDocument/2006/relationships/image" Target="../media/image47.svg"/><Relationship Id="rId9" Type="http://schemas.openxmlformats.org/officeDocument/2006/relationships/image" Target="../media/image26.png"/><Relationship Id="rId14" Type="http://schemas.openxmlformats.org/officeDocument/2006/relationships/hyperlink" Target="https://twitter.com/KNUSTKumasi" TargetMode="External"/><Relationship Id="rId22" Type="http://schemas.openxmlformats.org/officeDocument/2006/relationships/image" Target="../media/image2.png"/><Relationship Id="rId27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nust.edu.gh/" TargetMode="External"/><Relationship Id="rId13" Type="http://schemas.openxmlformats.org/officeDocument/2006/relationships/hyperlink" Target="https://www.facebook.com/KNUSTksi" TargetMode="External"/><Relationship Id="rId18" Type="http://schemas.openxmlformats.org/officeDocument/2006/relationships/image" Target="../media/image31.png"/><Relationship Id="rId26" Type="http://schemas.openxmlformats.org/officeDocument/2006/relationships/image" Target="../media/image62.png"/><Relationship Id="rId3" Type="http://schemas.openxmlformats.org/officeDocument/2006/relationships/image" Target="../media/image46.png"/><Relationship Id="rId21" Type="http://schemas.openxmlformats.org/officeDocument/2006/relationships/image" Target="../media/image34.svg"/><Relationship Id="rId7" Type="http://schemas.openxmlformats.org/officeDocument/2006/relationships/image" Target="../media/image25.svg"/><Relationship Id="rId12" Type="http://schemas.openxmlformats.org/officeDocument/2006/relationships/image" Target="../media/image28.svg"/><Relationship Id="rId17" Type="http://schemas.openxmlformats.org/officeDocument/2006/relationships/image" Target="../media/image30.svg"/><Relationship Id="rId25" Type="http://schemas.openxmlformats.org/officeDocument/2006/relationships/image" Target="../media/image36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24" Type="http://schemas.openxmlformats.org/officeDocument/2006/relationships/image" Target="../media/image35.png"/><Relationship Id="rId5" Type="http://schemas.openxmlformats.org/officeDocument/2006/relationships/hyperlink" Target="https://www.instagram.com/knustkumasi/" TargetMode="External"/><Relationship Id="rId15" Type="http://schemas.openxmlformats.org/officeDocument/2006/relationships/slide" Target="slide5.xml"/><Relationship Id="rId23" Type="http://schemas.openxmlformats.org/officeDocument/2006/relationships/image" Target="../media/image3.svg"/><Relationship Id="rId28" Type="http://schemas.openxmlformats.org/officeDocument/2006/relationships/image" Target="../media/image64.jpeg"/><Relationship Id="rId10" Type="http://schemas.openxmlformats.org/officeDocument/2006/relationships/hyperlink" Target="https://www.youtube.com/channel/UCcTkk-7AgMB7MmEn__WoLaw" TargetMode="External"/><Relationship Id="rId19" Type="http://schemas.openxmlformats.org/officeDocument/2006/relationships/image" Target="../media/image32.svg"/><Relationship Id="rId31" Type="http://schemas.openxmlformats.org/officeDocument/2006/relationships/image" Target="../media/image67.svg"/><Relationship Id="rId4" Type="http://schemas.openxmlformats.org/officeDocument/2006/relationships/image" Target="../media/image47.svg"/><Relationship Id="rId9" Type="http://schemas.openxmlformats.org/officeDocument/2006/relationships/image" Target="../media/image26.png"/><Relationship Id="rId14" Type="http://schemas.openxmlformats.org/officeDocument/2006/relationships/hyperlink" Target="https://twitter.com/KNUSTKumasi" TargetMode="External"/><Relationship Id="rId22" Type="http://schemas.openxmlformats.org/officeDocument/2006/relationships/image" Target="../media/image2.png"/><Relationship Id="rId27" Type="http://schemas.openxmlformats.org/officeDocument/2006/relationships/image" Target="../media/image63.jpg"/><Relationship Id="rId30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nust.edu.gh/" TargetMode="External"/><Relationship Id="rId13" Type="http://schemas.openxmlformats.org/officeDocument/2006/relationships/hyperlink" Target="https://www.facebook.com/KNUSTksi" TargetMode="External"/><Relationship Id="rId18" Type="http://schemas.openxmlformats.org/officeDocument/2006/relationships/image" Target="../media/image31.png"/><Relationship Id="rId26" Type="http://schemas.openxmlformats.org/officeDocument/2006/relationships/image" Target="../media/image68.jpeg"/><Relationship Id="rId3" Type="http://schemas.openxmlformats.org/officeDocument/2006/relationships/image" Target="../media/image46.png"/><Relationship Id="rId21" Type="http://schemas.openxmlformats.org/officeDocument/2006/relationships/image" Target="../media/image34.svg"/><Relationship Id="rId7" Type="http://schemas.openxmlformats.org/officeDocument/2006/relationships/image" Target="../media/image25.svg"/><Relationship Id="rId12" Type="http://schemas.openxmlformats.org/officeDocument/2006/relationships/image" Target="../media/image28.svg"/><Relationship Id="rId17" Type="http://schemas.openxmlformats.org/officeDocument/2006/relationships/image" Target="../media/image30.svg"/><Relationship Id="rId25" Type="http://schemas.openxmlformats.org/officeDocument/2006/relationships/image" Target="../media/image36.sv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7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24" Type="http://schemas.openxmlformats.org/officeDocument/2006/relationships/image" Target="../media/image35.png"/><Relationship Id="rId5" Type="http://schemas.openxmlformats.org/officeDocument/2006/relationships/hyperlink" Target="https://www.instagram.com/knustkumasi/" TargetMode="External"/><Relationship Id="rId15" Type="http://schemas.openxmlformats.org/officeDocument/2006/relationships/slide" Target="slide5.xml"/><Relationship Id="rId23" Type="http://schemas.openxmlformats.org/officeDocument/2006/relationships/image" Target="../media/image3.svg"/><Relationship Id="rId28" Type="http://schemas.openxmlformats.org/officeDocument/2006/relationships/image" Target="../media/image70.png"/><Relationship Id="rId10" Type="http://schemas.openxmlformats.org/officeDocument/2006/relationships/hyperlink" Target="https://www.youtube.com/channel/UCcTkk-7AgMB7MmEn__WoLaw" TargetMode="External"/><Relationship Id="rId19" Type="http://schemas.openxmlformats.org/officeDocument/2006/relationships/image" Target="../media/image32.svg"/><Relationship Id="rId31" Type="http://schemas.openxmlformats.org/officeDocument/2006/relationships/image" Target="../media/image73.svg"/><Relationship Id="rId4" Type="http://schemas.openxmlformats.org/officeDocument/2006/relationships/image" Target="../media/image47.svg"/><Relationship Id="rId9" Type="http://schemas.openxmlformats.org/officeDocument/2006/relationships/image" Target="../media/image26.png"/><Relationship Id="rId14" Type="http://schemas.openxmlformats.org/officeDocument/2006/relationships/hyperlink" Target="https://twitter.com/KNUSTKumasi" TargetMode="External"/><Relationship Id="rId22" Type="http://schemas.openxmlformats.org/officeDocument/2006/relationships/image" Target="../media/image2.png"/><Relationship Id="rId27" Type="http://schemas.openxmlformats.org/officeDocument/2006/relationships/image" Target="../media/image69.jpg"/><Relationship Id="rId30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nust.edu.gh/" TargetMode="External"/><Relationship Id="rId13" Type="http://schemas.openxmlformats.org/officeDocument/2006/relationships/hyperlink" Target="https://www.facebook.com/KNUSTksi" TargetMode="External"/><Relationship Id="rId18" Type="http://schemas.openxmlformats.org/officeDocument/2006/relationships/image" Target="../media/image31.png"/><Relationship Id="rId26" Type="http://schemas.openxmlformats.org/officeDocument/2006/relationships/image" Target="../media/image74.png"/><Relationship Id="rId3" Type="http://schemas.openxmlformats.org/officeDocument/2006/relationships/image" Target="../media/image46.png"/><Relationship Id="rId21" Type="http://schemas.openxmlformats.org/officeDocument/2006/relationships/image" Target="../media/image34.svg"/><Relationship Id="rId7" Type="http://schemas.openxmlformats.org/officeDocument/2006/relationships/image" Target="../media/image25.svg"/><Relationship Id="rId12" Type="http://schemas.openxmlformats.org/officeDocument/2006/relationships/image" Target="../media/image28.svg"/><Relationship Id="rId17" Type="http://schemas.openxmlformats.org/officeDocument/2006/relationships/image" Target="../media/image30.svg"/><Relationship Id="rId25" Type="http://schemas.openxmlformats.org/officeDocument/2006/relationships/image" Target="../media/image36.sv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24" Type="http://schemas.openxmlformats.org/officeDocument/2006/relationships/image" Target="../media/image35.png"/><Relationship Id="rId5" Type="http://schemas.openxmlformats.org/officeDocument/2006/relationships/hyperlink" Target="https://www.instagram.com/knustkumasi/" TargetMode="External"/><Relationship Id="rId15" Type="http://schemas.openxmlformats.org/officeDocument/2006/relationships/slide" Target="slide5.xml"/><Relationship Id="rId23" Type="http://schemas.openxmlformats.org/officeDocument/2006/relationships/image" Target="../media/image3.svg"/><Relationship Id="rId10" Type="http://schemas.openxmlformats.org/officeDocument/2006/relationships/hyperlink" Target="https://www.youtube.com/channel/UCcTkk-7AgMB7MmEn__WoLaw" TargetMode="External"/><Relationship Id="rId19" Type="http://schemas.openxmlformats.org/officeDocument/2006/relationships/image" Target="../media/image32.svg"/><Relationship Id="rId4" Type="http://schemas.openxmlformats.org/officeDocument/2006/relationships/image" Target="../media/image47.svg"/><Relationship Id="rId9" Type="http://schemas.openxmlformats.org/officeDocument/2006/relationships/image" Target="../media/image26.png"/><Relationship Id="rId14" Type="http://schemas.openxmlformats.org/officeDocument/2006/relationships/hyperlink" Target="https://twitter.com/KNUSTKumasi" TargetMode="External"/><Relationship Id="rId22" Type="http://schemas.openxmlformats.org/officeDocument/2006/relationships/image" Target="../media/image2.png"/><Relationship Id="rId27" Type="http://schemas.openxmlformats.org/officeDocument/2006/relationships/image" Target="../media/image7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nust.edu.gh/" TargetMode="External"/><Relationship Id="rId13" Type="http://schemas.openxmlformats.org/officeDocument/2006/relationships/hyperlink" Target="https://www.facebook.com/KNUSTksi" TargetMode="External"/><Relationship Id="rId18" Type="http://schemas.openxmlformats.org/officeDocument/2006/relationships/image" Target="../media/image31.png"/><Relationship Id="rId26" Type="http://schemas.openxmlformats.org/officeDocument/2006/relationships/image" Target="../media/image74.png"/><Relationship Id="rId3" Type="http://schemas.openxmlformats.org/officeDocument/2006/relationships/image" Target="../media/image46.png"/><Relationship Id="rId21" Type="http://schemas.openxmlformats.org/officeDocument/2006/relationships/image" Target="../media/image34.svg"/><Relationship Id="rId7" Type="http://schemas.openxmlformats.org/officeDocument/2006/relationships/image" Target="../media/image25.svg"/><Relationship Id="rId12" Type="http://schemas.openxmlformats.org/officeDocument/2006/relationships/image" Target="../media/image28.svg"/><Relationship Id="rId17" Type="http://schemas.openxmlformats.org/officeDocument/2006/relationships/image" Target="../media/image30.svg"/><Relationship Id="rId25" Type="http://schemas.openxmlformats.org/officeDocument/2006/relationships/image" Target="../media/image36.sv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24" Type="http://schemas.openxmlformats.org/officeDocument/2006/relationships/image" Target="../media/image35.png"/><Relationship Id="rId5" Type="http://schemas.openxmlformats.org/officeDocument/2006/relationships/hyperlink" Target="https://www.instagram.com/knustkumasi/" TargetMode="External"/><Relationship Id="rId15" Type="http://schemas.openxmlformats.org/officeDocument/2006/relationships/slide" Target="slide5.xml"/><Relationship Id="rId23" Type="http://schemas.openxmlformats.org/officeDocument/2006/relationships/image" Target="../media/image3.svg"/><Relationship Id="rId28" Type="http://schemas.openxmlformats.org/officeDocument/2006/relationships/image" Target="../media/image76.png"/><Relationship Id="rId10" Type="http://schemas.openxmlformats.org/officeDocument/2006/relationships/hyperlink" Target="https://www.youtube.com/channel/UCcTkk-7AgMB7MmEn__WoLaw" TargetMode="External"/><Relationship Id="rId19" Type="http://schemas.openxmlformats.org/officeDocument/2006/relationships/image" Target="../media/image32.svg"/><Relationship Id="rId4" Type="http://schemas.openxmlformats.org/officeDocument/2006/relationships/image" Target="../media/image47.svg"/><Relationship Id="rId9" Type="http://schemas.openxmlformats.org/officeDocument/2006/relationships/image" Target="../media/image26.png"/><Relationship Id="rId14" Type="http://schemas.openxmlformats.org/officeDocument/2006/relationships/hyperlink" Target="https://twitter.com/KNUSTKumasi" TargetMode="External"/><Relationship Id="rId22" Type="http://schemas.openxmlformats.org/officeDocument/2006/relationships/image" Target="../media/image2.png"/><Relationship Id="rId27" Type="http://schemas.openxmlformats.org/officeDocument/2006/relationships/image" Target="../media/image7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nust.edu.gh/" TargetMode="External"/><Relationship Id="rId13" Type="http://schemas.openxmlformats.org/officeDocument/2006/relationships/hyperlink" Target="https://www.facebook.com/KNUSTksi" TargetMode="External"/><Relationship Id="rId18" Type="http://schemas.openxmlformats.org/officeDocument/2006/relationships/image" Target="../media/image31.png"/><Relationship Id="rId26" Type="http://schemas.openxmlformats.org/officeDocument/2006/relationships/image" Target="../media/image74.png"/><Relationship Id="rId3" Type="http://schemas.openxmlformats.org/officeDocument/2006/relationships/image" Target="../media/image46.png"/><Relationship Id="rId21" Type="http://schemas.openxmlformats.org/officeDocument/2006/relationships/image" Target="../media/image34.svg"/><Relationship Id="rId7" Type="http://schemas.openxmlformats.org/officeDocument/2006/relationships/image" Target="../media/image25.svg"/><Relationship Id="rId12" Type="http://schemas.openxmlformats.org/officeDocument/2006/relationships/image" Target="../media/image28.svg"/><Relationship Id="rId17" Type="http://schemas.openxmlformats.org/officeDocument/2006/relationships/image" Target="../media/image30.svg"/><Relationship Id="rId25" Type="http://schemas.openxmlformats.org/officeDocument/2006/relationships/image" Target="../media/image36.sv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24" Type="http://schemas.openxmlformats.org/officeDocument/2006/relationships/image" Target="../media/image35.png"/><Relationship Id="rId5" Type="http://schemas.openxmlformats.org/officeDocument/2006/relationships/hyperlink" Target="https://www.instagram.com/knustkumasi/" TargetMode="External"/><Relationship Id="rId15" Type="http://schemas.openxmlformats.org/officeDocument/2006/relationships/slide" Target="slide5.xml"/><Relationship Id="rId23" Type="http://schemas.openxmlformats.org/officeDocument/2006/relationships/image" Target="../media/image3.svg"/><Relationship Id="rId28" Type="http://schemas.openxmlformats.org/officeDocument/2006/relationships/image" Target="../media/image77.png"/><Relationship Id="rId10" Type="http://schemas.openxmlformats.org/officeDocument/2006/relationships/hyperlink" Target="https://www.youtube.com/channel/UCcTkk-7AgMB7MmEn__WoLaw" TargetMode="External"/><Relationship Id="rId19" Type="http://schemas.openxmlformats.org/officeDocument/2006/relationships/image" Target="../media/image32.svg"/><Relationship Id="rId4" Type="http://schemas.openxmlformats.org/officeDocument/2006/relationships/image" Target="../media/image47.svg"/><Relationship Id="rId9" Type="http://schemas.openxmlformats.org/officeDocument/2006/relationships/image" Target="../media/image26.png"/><Relationship Id="rId14" Type="http://schemas.openxmlformats.org/officeDocument/2006/relationships/hyperlink" Target="https://twitter.com/KNUSTKumasi" TargetMode="External"/><Relationship Id="rId22" Type="http://schemas.openxmlformats.org/officeDocument/2006/relationships/image" Target="../media/image2.png"/><Relationship Id="rId27" Type="http://schemas.openxmlformats.org/officeDocument/2006/relationships/image" Target="../media/image75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af-my.sharepoint.com/personal/vowusutawiah_cleanairfund_org/Documents/Documents/Victoria/Papers/Victoria_slides%20(2).pptx?web=1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cTkk-7AgMB7MmEn__WoLaw" TargetMode="External"/><Relationship Id="rId13" Type="http://schemas.openxmlformats.org/officeDocument/2006/relationships/slide" Target="slide5.xml"/><Relationship Id="rId18" Type="http://schemas.openxmlformats.org/officeDocument/2006/relationships/image" Target="../media/image32.svg"/><Relationship Id="rId26" Type="http://schemas.openxmlformats.org/officeDocument/2006/relationships/image" Target="../media/image10.png"/><Relationship Id="rId3" Type="http://schemas.openxmlformats.org/officeDocument/2006/relationships/hyperlink" Target="https://www.instagram.com/knustkumasi/" TargetMode="External"/><Relationship Id="rId21" Type="http://schemas.openxmlformats.org/officeDocument/2006/relationships/image" Target="../media/image2.png"/><Relationship Id="rId7" Type="http://schemas.openxmlformats.org/officeDocument/2006/relationships/image" Target="../media/image26.png"/><Relationship Id="rId12" Type="http://schemas.openxmlformats.org/officeDocument/2006/relationships/hyperlink" Target="https://twitter.com/KNUSTKumasi" TargetMode="External"/><Relationship Id="rId17" Type="http://schemas.openxmlformats.org/officeDocument/2006/relationships/image" Target="../media/image31.pn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6" Type="http://schemas.openxmlformats.org/officeDocument/2006/relationships/slide" Target="slide11.xml"/><Relationship Id="rId20" Type="http://schemas.openxmlformats.org/officeDocument/2006/relationships/image" Target="../media/image34.svg"/><Relationship Id="rId1" Type="http://schemas.openxmlformats.org/officeDocument/2006/relationships/slideLayout" Target="../slideLayouts/slideLayout26.xml"/><Relationship Id="rId6" Type="http://schemas.openxmlformats.org/officeDocument/2006/relationships/hyperlink" Target="http://www.knust.edu.gh/" TargetMode="External"/><Relationship Id="rId11" Type="http://schemas.openxmlformats.org/officeDocument/2006/relationships/hyperlink" Target="https://www.facebook.com/KNUSTksi" TargetMode="External"/><Relationship Id="rId24" Type="http://schemas.openxmlformats.org/officeDocument/2006/relationships/image" Target="../media/image36.svg"/><Relationship Id="rId5" Type="http://schemas.openxmlformats.org/officeDocument/2006/relationships/image" Target="../media/image25.svg"/><Relationship Id="rId15" Type="http://schemas.openxmlformats.org/officeDocument/2006/relationships/image" Target="../media/image30.svg"/><Relationship Id="rId23" Type="http://schemas.openxmlformats.org/officeDocument/2006/relationships/image" Target="../media/image35.png"/><Relationship Id="rId10" Type="http://schemas.openxmlformats.org/officeDocument/2006/relationships/image" Target="../media/image28.svg"/><Relationship Id="rId19" Type="http://schemas.openxmlformats.org/officeDocument/2006/relationships/image" Target="../media/image33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Relationship Id="rId14" Type="http://schemas.openxmlformats.org/officeDocument/2006/relationships/image" Target="../media/image29.png"/><Relationship Id="rId22" Type="http://schemas.openxmlformats.org/officeDocument/2006/relationships/image" Target="../media/image3.svg"/><Relationship Id="rId27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cTkk-7AgMB7MmEn__WoLaw" TargetMode="External"/><Relationship Id="rId13" Type="http://schemas.openxmlformats.org/officeDocument/2006/relationships/slide" Target="slide6.xml"/><Relationship Id="rId18" Type="http://schemas.openxmlformats.org/officeDocument/2006/relationships/image" Target="../media/image33.png"/><Relationship Id="rId26" Type="http://schemas.openxmlformats.org/officeDocument/2006/relationships/image" Target="../media/image40.png"/><Relationship Id="rId3" Type="http://schemas.openxmlformats.org/officeDocument/2006/relationships/hyperlink" Target="https://www.instagram.com/knustkumasi/" TargetMode="External"/><Relationship Id="rId21" Type="http://schemas.openxmlformats.org/officeDocument/2006/relationships/image" Target="../media/image3.svg"/><Relationship Id="rId7" Type="http://schemas.openxmlformats.org/officeDocument/2006/relationships/image" Target="../media/image26.png"/><Relationship Id="rId12" Type="http://schemas.openxmlformats.org/officeDocument/2006/relationships/hyperlink" Target="https://twitter.com/KNUSTKumasi" TargetMode="External"/><Relationship Id="rId17" Type="http://schemas.openxmlformats.org/officeDocument/2006/relationships/image" Target="../media/image32.svg"/><Relationship Id="rId25" Type="http://schemas.openxmlformats.org/officeDocument/2006/relationships/image" Target="../media/image39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1.png"/><Relationship Id="rId20" Type="http://schemas.openxmlformats.org/officeDocument/2006/relationships/image" Target="../media/image2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26.xml"/><Relationship Id="rId6" Type="http://schemas.openxmlformats.org/officeDocument/2006/relationships/hyperlink" Target="http://www.knust.edu.gh/" TargetMode="External"/><Relationship Id="rId11" Type="http://schemas.openxmlformats.org/officeDocument/2006/relationships/hyperlink" Target="https://www.facebook.com/KNUSTksi" TargetMode="External"/><Relationship Id="rId24" Type="http://schemas.openxmlformats.org/officeDocument/2006/relationships/image" Target="../media/image38.png"/><Relationship Id="rId5" Type="http://schemas.openxmlformats.org/officeDocument/2006/relationships/image" Target="../media/image25.svg"/><Relationship Id="rId15" Type="http://schemas.openxmlformats.org/officeDocument/2006/relationships/image" Target="../media/image30.svg"/><Relationship Id="rId23" Type="http://schemas.openxmlformats.org/officeDocument/2006/relationships/image" Target="../media/image36.svg"/><Relationship Id="rId28" Type="http://schemas.openxmlformats.org/officeDocument/2006/relationships/image" Target="../media/image42.png"/><Relationship Id="rId10" Type="http://schemas.openxmlformats.org/officeDocument/2006/relationships/image" Target="../media/image28.svg"/><Relationship Id="rId19" Type="http://schemas.openxmlformats.org/officeDocument/2006/relationships/image" Target="../media/image34.svg"/><Relationship Id="rId31" Type="http://schemas.openxmlformats.org/officeDocument/2006/relationships/image" Target="../media/image45.svg"/><Relationship Id="rId4" Type="http://schemas.openxmlformats.org/officeDocument/2006/relationships/image" Target="../media/image24.png"/><Relationship Id="rId9" Type="http://schemas.openxmlformats.org/officeDocument/2006/relationships/image" Target="../media/image27.png"/><Relationship Id="rId14" Type="http://schemas.openxmlformats.org/officeDocument/2006/relationships/image" Target="../media/image29.png"/><Relationship Id="rId22" Type="http://schemas.openxmlformats.org/officeDocument/2006/relationships/image" Target="../media/image35.png"/><Relationship Id="rId27" Type="http://schemas.openxmlformats.org/officeDocument/2006/relationships/image" Target="../media/image41.svg"/><Relationship Id="rId30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nust.edu.gh/" TargetMode="External"/><Relationship Id="rId13" Type="http://schemas.openxmlformats.org/officeDocument/2006/relationships/hyperlink" Target="https://www.facebook.com/KNUSTksi" TargetMode="External"/><Relationship Id="rId18" Type="http://schemas.openxmlformats.org/officeDocument/2006/relationships/slide" Target="slide13.xml"/><Relationship Id="rId26" Type="http://schemas.openxmlformats.org/officeDocument/2006/relationships/image" Target="../media/image36.svg"/><Relationship Id="rId3" Type="http://schemas.openxmlformats.org/officeDocument/2006/relationships/image" Target="../media/image46.png"/><Relationship Id="rId21" Type="http://schemas.openxmlformats.org/officeDocument/2006/relationships/image" Target="../media/image33.png"/><Relationship Id="rId7" Type="http://schemas.openxmlformats.org/officeDocument/2006/relationships/image" Target="../media/image25.svg"/><Relationship Id="rId12" Type="http://schemas.openxmlformats.org/officeDocument/2006/relationships/image" Target="../media/image28.svg"/><Relationship Id="rId17" Type="http://schemas.openxmlformats.org/officeDocument/2006/relationships/image" Target="../media/image30.svg"/><Relationship Id="rId25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9.png"/><Relationship Id="rId20" Type="http://schemas.openxmlformats.org/officeDocument/2006/relationships/image" Target="../media/image32.svg"/><Relationship Id="rId29" Type="http://schemas.openxmlformats.org/officeDocument/2006/relationships/image" Target="../media/image50.jpeg_v03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24" Type="http://schemas.openxmlformats.org/officeDocument/2006/relationships/image" Target="../media/image3.svg"/><Relationship Id="rId32" Type="http://schemas.openxmlformats.org/officeDocument/2006/relationships/image" Target="../media/image13.svg"/><Relationship Id="rId5" Type="http://schemas.openxmlformats.org/officeDocument/2006/relationships/hyperlink" Target="https://www.instagram.com/knustkumasi/" TargetMode="External"/><Relationship Id="rId15" Type="http://schemas.openxmlformats.org/officeDocument/2006/relationships/slide" Target="slide5.xml"/><Relationship Id="rId23" Type="http://schemas.openxmlformats.org/officeDocument/2006/relationships/image" Target="../media/image2.png"/><Relationship Id="rId28" Type="http://schemas.openxmlformats.org/officeDocument/2006/relationships/image" Target="../media/image49.svg"/><Relationship Id="rId10" Type="http://schemas.openxmlformats.org/officeDocument/2006/relationships/hyperlink" Target="https://www.youtube.com/channel/UCcTkk-7AgMB7MmEn__WoLaw" TargetMode="External"/><Relationship Id="rId19" Type="http://schemas.openxmlformats.org/officeDocument/2006/relationships/image" Target="../media/image31.png"/><Relationship Id="rId31" Type="http://schemas.openxmlformats.org/officeDocument/2006/relationships/image" Target="../media/image12.png"/><Relationship Id="rId4" Type="http://schemas.openxmlformats.org/officeDocument/2006/relationships/image" Target="../media/image47.svg"/><Relationship Id="rId9" Type="http://schemas.openxmlformats.org/officeDocument/2006/relationships/image" Target="../media/image26.png"/><Relationship Id="rId14" Type="http://schemas.openxmlformats.org/officeDocument/2006/relationships/hyperlink" Target="https://twitter.com/KNUSTKumasi" TargetMode="External"/><Relationship Id="rId22" Type="http://schemas.openxmlformats.org/officeDocument/2006/relationships/image" Target="../media/image34.svg"/><Relationship Id="rId27" Type="http://schemas.openxmlformats.org/officeDocument/2006/relationships/image" Target="../media/image48.png"/><Relationship Id="rId30" Type="http://schemas.openxmlformats.org/officeDocument/2006/relationships/image" Target="../media/image5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nust.edu.gh/" TargetMode="External"/><Relationship Id="rId13" Type="http://schemas.openxmlformats.org/officeDocument/2006/relationships/hyperlink" Target="https://www.facebook.com/KNUSTksi" TargetMode="External"/><Relationship Id="rId18" Type="http://schemas.openxmlformats.org/officeDocument/2006/relationships/image" Target="../media/image31.png"/><Relationship Id="rId26" Type="http://schemas.openxmlformats.org/officeDocument/2006/relationships/image" Target="../media/image14.png"/><Relationship Id="rId3" Type="http://schemas.openxmlformats.org/officeDocument/2006/relationships/image" Target="../media/image46.png"/><Relationship Id="rId21" Type="http://schemas.openxmlformats.org/officeDocument/2006/relationships/image" Target="../media/image34.svg"/><Relationship Id="rId7" Type="http://schemas.openxmlformats.org/officeDocument/2006/relationships/image" Target="../media/image25.svg"/><Relationship Id="rId12" Type="http://schemas.openxmlformats.org/officeDocument/2006/relationships/image" Target="../media/image28.svg"/><Relationship Id="rId17" Type="http://schemas.openxmlformats.org/officeDocument/2006/relationships/image" Target="../media/image30.svg"/><Relationship Id="rId25" Type="http://schemas.openxmlformats.org/officeDocument/2006/relationships/image" Target="../media/image36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24" Type="http://schemas.openxmlformats.org/officeDocument/2006/relationships/image" Target="../media/image35.png"/><Relationship Id="rId5" Type="http://schemas.openxmlformats.org/officeDocument/2006/relationships/hyperlink" Target="https://www.instagram.com/knustkumasi/" TargetMode="External"/><Relationship Id="rId15" Type="http://schemas.openxmlformats.org/officeDocument/2006/relationships/slide" Target="slide5.xml"/><Relationship Id="rId23" Type="http://schemas.openxmlformats.org/officeDocument/2006/relationships/image" Target="../media/image3.svg"/><Relationship Id="rId28" Type="http://schemas.openxmlformats.org/officeDocument/2006/relationships/image" Target="../media/image52.png"/><Relationship Id="rId10" Type="http://schemas.openxmlformats.org/officeDocument/2006/relationships/hyperlink" Target="https://www.youtube.com/channel/UCcTkk-7AgMB7MmEn__WoLaw" TargetMode="External"/><Relationship Id="rId19" Type="http://schemas.openxmlformats.org/officeDocument/2006/relationships/image" Target="../media/image32.svg"/><Relationship Id="rId4" Type="http://schemas.openxmlformats.org/officeDocument/2006/relationships/image" Target="../media/image47.svg"/><Relationship Id="rId9" Type="http://schemas.openxmlformats.org/officeDocument/2006/relationships/image" Target="../media/image26.png"/><Relationship Id="rId14" Type="http://schemas.openxmlformats.org/officeDocument/2006/relationships/hyperlink" Target="https://twitter.com/KNUSTKumasi" TargetMode="External"/><Relationship Id="rId22" Type="http://schemas.openxmlformats.org/officeDocument/2006/relationships/image" Target="../media/image2.png"/><Relationship Id="rId27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nust.edu.gh/" TargetMode="External"/><Relationship Id="rId13" Type="http://schemas.openxmlformats.org/officeDocument/2006/relationships/hyperlink" Target="https://www.facebook.com/KNUSTksi" TargetMode="External"/><Relationship Id="rId18" Type="http://schemas.openxmlformats.org/officeDocument/2006/relationships/image" Target="../media/image31.png"/><Relationship Id="rId26" Type="http://schemas.openxmlformats.org/officeDocument/2006/relationships/image" Target="../media/image54.jpeg"/><Relationship Id="rId3" Type="http://schemas.openxmlformats.org/officeDocument/2006/relationships/image" Target="../media/image46.png"/><Relationship Id="rId21" Type="http://schemas.openxmlformats.org/officeDocument/2006/relationships/image" Target="../media/image34.svg"/><Relationship Id="rId7" Type="http://schemas.openxmlformats.org/officeDocument/2006/relationships/image" Target="../media/image25.svg"/><Relationship Id="rId12" Type="http://schemas.openxmlformats.org/officeDocument/2006/relationships/image" Target="../media/image28.svg"/><Relationship Id="rId17" Type="http://schemas.openxmlformats.org/officeDocument/2006/relationships/image" Target="../media/image30.svg"/><Relationship Id="rId25" Type="http://schemas.openxmlformats.org/officeDocument/2006/relationships/image" Target="../media/image36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24" Type="http://schemas.openxmlformats.org/officeDocument/2006/relationships/image" Target="../media/image35.png"/><Relationship Id="rId5" Type="http://schemas.openxmlformats.org/officeDocument/2006/relationships/hyperlink" Target="https://www.instagram.com/knustkumasi/" TargetMode="External"/><Relationship Id="rId15" Type="http://schemas.openxmlformats.org/officeDocument/2006/relationships/slide" Target="slide5.xml"/><Relationship Id="rId23" Type="http://schemas.openxmlformats.org/officeDocument/2006/relationships/image" Target="../media/image3.svg"/><Relationship Id="rId28" Type="http://schemas.openxmlformats.org/officeDocument/2006/relationships/image" Target="../media/image15.svg"/><Relationship Id="rId10" Type="http://schemas.openxmlformats.org/officeDocument/2006/relationships/hyperlink" Target="https://www.youtube.com/channel/UCcTkk-7AgMB7MmEn__WoLaw" TargetMode="External"/><Relationship Id="rId19" Type="http://schemas.openxmlformats.org/officeDocument/2006/relationships/image" Target="../media/image32.svg"/><Relationship Id="rId4" Type="http://schemas.openxmlformats.org/officeDocument/2006/relationships/image" Target="../media/image47.svg"/><Relationship Id="rId9" Type="http://schemas.openxmlformats.org/officeDocument/2006/relationships/image" Target="../media/image26.png"/><Relationship Id="rId14" Type="http://schemas.openxmlformats.org/officeDocument/2006/relationships/hyperlink" Target="https://twitter.com/KNUSTKumasi" TargetMode="External"/><Relationship Id="rId22" Type="http://schemas.openxmlformats.org/officeDocument/2006/relationships/image" Target="../media/image2.png"/><Relationship Id="rId27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nust.edu.gh/" TargetMode="External"/><Relationship Id="rId13" Type="http://schemas.openxmlformats.org/officeDocument/2006/relationships/hyperlink" Target="https://www.facebook.com/KNUSTksi" TargetMode="External"/><Relationship Id="rId18" Type="http://schemas.openxmlformats.org/officeDocument/2006/relationships/image" Target="../media/image31.png"/><Relationship Id="rId26" Type="http://schemas.openxmlformats.org/officeDocument/2006/relationships/image" Target="../media/image55.png"/><Relationship Id="rId3" Type="http://schemas.openxmlformats.org/officeDocument/2006/relationships/image" Target="../media/image46.png"/><Relationship Id="rId21" Type="http://schemas.openxmlformats.org/officeDocument/2006/relationships/image" Target="../media/image34.svg"/><Relationship Id="rId7" Type="http://schemas.openxmlformats.org/officeDocument/2006/relationships/image" Target="../media/image25.svg"/><Relationship Id="rId12" Type="http://schemas.openxmlformats.org/officeDocument/2006/relationships/image" Target="../media/image28.svg"/><Relationship Id="rId17" Type="http://schemas.openxmlformats.org/officeDocument/2006/relationships/image" Target="../media/image30.svg"/><Relationship Id="rId25" Type="http://schemas.openxmlformats.org/officeDocument/2006/relationships/image" Target="../media/image36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24" Type="http://schemas.openxmlformats.org/officeDocument/2006/relationships/image" Target="../media/image35.png"/><Relationship Id="rId5" Type="http://schemas.openxmlformats.org/officeDocument/2006/relationships/hyperlink" Target="https://www.instagram.com/knustkumasi/" TargetMode="External"/><Relationship Id="rId15" Type="http://schemas.openxmlformats.org/officeDocument/2006/relationships/slide" Target="slide5.xml"/><Relationship Id="rId23" Type="http://schemas.openxmlformats.org/officeDocument/2006/relationships/image" Target="../media/image3.svg"/><Relationship Id="rId28" Type="http://schemas.openxmlformats.org/officeDocument/2006/relationships/image" Target="../media/image57.png"/><Relationship Id="rId10" Type="http://schemas.openxmlformats.org/officeDocument/2006/relationships/hyperlink" Target="https://www.youtube.com/channel/UCcTkk-7AgMB7MmEn__WoLaw" TargetMode="External"/><Relationship Id="rId19" Type="http://schemas.openxmlformats.org/officeDocument/2006/relationships/image" Target="../media/image32.svg"/><Relationship Id="rId31" Type="http://schemas.openxmlformats.org/officeDocument/2006/relationships/image" Target="../media/image60.svg"/><Relationship Id="rId4" Type="http://schemas.openxmlformats.org/officeDocument/2006/relationships/image" Target="../media/image47.svg"/><Relationship Id="rId9" Type="http://schemas.openxmlformats.org/officeDocument/2006/relationships/image" Target="../media/image26.png"/><Relationship Id="rId14" Type="http://schemas.openxmlformats.org/officeDocument/2006/relationships/hyperlink" Target="https://twitter.com/KNUSTKumasi" TargetMode="External"/><Relationship Id="rId22" Type="http://schemas.openxmlformats.org/officeDocument/2006/relationships/image" Target="../media/image2.png"/><Relationship Id="rId27" Type="http://schemas.openxmlformats.org/officeDocument/2006/relationships/image" Target="../media/image56.jpeg"/><Relationship Id="rId30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823FE-6937-F736-6167-C2C22115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751096"/>
            <a:ext cx="11658600" cy="443198"/>
          </a:xfrm>
        </p:spPr>
        <p:txBody>
          <a:bodyPr/>
          <a:lstStyle/>
          <a:p>
            <a:pPr algn="ctr"/>
            <a:r>
              <a:rPr lang="en-US" sz="32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Interpretation of Air Quality Indices and Reporting</a:t>
            </a:r>
          </a:p>
        </p:txBody>
      </p:sp>
      <p:pic>
        <p:nvPicPr>
          <p:cNvPr id="6146" name="Picture 2" descr="Kwame Nkrumah University of Science and Technology (KNUST) | Kumasi">
            <a:extLst>
              <a:ext uri="{FF2B5EF4-FFF2-40B4-BE49-F238E27FC236}">
                <a16:creationId xmlns:a16="http://schemas.microsoft.com/office/drawing/2014/main" id="{413D1DBC-E3F0-DB92-22D8-3FCDA9566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37" y="5099474"/>
            <a:ext cx="1610195" cy="161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A89518-0E56-224D-E3F1-0B770FD7FE00}"/>
              </a:ext>
            </a:extLst>
          </p:cNvPr>
          <p:cNvSpPr txBox="1"/>
          <p:nvPr/>
        </p:nvSpPr>
        <p:spPr>
          <a:xfrm>
            <a:off x="1866900" y="2971800"/>
            <a:ext cx="8534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Victoria Owusu-Tawiah</a:t>
            </a:r>
            <a:endParaRPr lang="en-GB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GB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Kigali Collaborative Research Centre</a:t>
            </a:r>
          </a:p>
          <a:p>
            <a:pPr algn="ctr"/>
            <a:endParaRPr lang="en-GB" dirty="0"/>
          </a:p>
        </p:txBody>
      </p:sp>
      <p:pic>
        <p:nvPicPr>
          <p:cNvPr id="3" name="Picture 2" descr="A green logo with black text&#10;&#10;AI-generated content may be incorrect.">
            <a:extLst>
              <a:ext uri="{FF2B5EF4-FFF2-40B4-BE49-F238E27FC236}">
                <a16:creationId xmlns:a16="http://schemas.microsoft.com/office/drawing/2014/main" id="{EF8C3CA7-CCC3-E6DC-9489-544E459F6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5099472"/>
            <a:ext cx="1610195" cy="1610195"/>
          </a:xfrm>
          <a:prstGeom prst="rect">
            <a:avLst/>
          </a:prstGeom>
        </p:spPr>
      </p:pic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B7A1AD8B-6458-F91D-D725-5EC4F4AC4D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477424"/>
            <a:ext cx="2483651" cy="884386"/>
          </a:xfrm>
          <a:prstGeom prst="rect">
            <a:avLst/>
          </a:prstGeom>
        </p:spPr>
      </p:pic>
      <p:pic>
        <p:nvPicPr>
          <p:cNvPr id="8" name="Picture 7" descr="A black background with text and a map of africa&#10;&#10;AI-generated content may be incorrect.">
            <a:extLst>
              <a:ext uri="{FF2B5EF4-FFF2-40B4-BE49-F238E27FC236}">
                <a16:creationId xmlns:a16="http://schemas.microsoft.com/office/drawing/2014/main" id="{17E2AFBD-F083-AA80-B8D0-900371BFA9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344" y="5363649"/>
            <a:ext cx="2854656" cy="114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41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DE610-492E-13FD-D3DD-005993613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3E27E16C-E421-5DDA-1B39-E70BBEE0D742}"/>
              </a:ext>
            </a:extLst>
          </p:cNvPr>
          <p:cNvSpPr/>
          <p:nvPr/>
        </p:nvSpPr>
        <p:spPr>
          <a:xfrm>
            <a:off x="863302" y="598327"/>
            <a:ext cx="11270641" cy="1022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!!Arrow 1">
            <a:extLst>
              <a:ext uri="{FF2B5EF4-FFF2-40B4-BE49-F238E27FC236}">
                <a16:creationId xmlns:a16="http://schemas.microsoft.com/office/drawing/2014/main" id="{3DA065AF-A0FC-E46C-219C-35EA095A6428}"/>
              </a:ext>
            </a:extLst>
          </p:cNvPr>
          <p:cNvSpPr/>
          <p:nvPr/>
        </p:nvSpPr>
        <p:spPr>
          <a:xfrm rot="5400000">
            <a:off x="8739789" y="-1025369"/>
            <a:ext cx="92809" cy="190477"/>
          </a:xfrm>
          <a:prstGeom prst="chevron">
            <a:avLst>
              <a:gd name="adj" fmla="val 100000"/>
            </a:avLst>
          </a:prstGeom>
          <a:solidFill>
            <a:schemeClr val="bg1">
              <a:lumMod val="50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90000"/>
                </a:srgb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04" name="!!Arrow 3">
            <a:extLst>
              <a:ext uri="{FF2B5EF4-FFF2-40B4-BE49-F238E27FC236}">
                <a16:creationId xmlns:a16="http://schemas.microsoft.com/office/drawing/2014/main" id="{6A25DA97-B659-DDD1-B51D-C5586CF8EBB5}"/>
              </a:ext>
            </a:extLst>
          </p:cNvPr>
          <p:cNvSpPr/>
          <p:nvPr/>
        </p:nvSpPr>
        <p:spPr>
          <a:xfrm rot="5400000">
            <a:off x="8767633" y="-55278"/>
            <a:ext cx="92809" cy="190477"/>
          </a:xfrm>
          <a:prstGeom prst="chevron">
            <a:avLst>
              <a:gd name="adj" fmla="val 100000"/>
            </a:avLst>
          </a:prstGeom>
          <a:solidFill>
            <a:schemeClr val="bg1">
              <a:lumMod val="50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90000"/>
                </a:srgb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14" name="!!Menu bg">
            <a:extLst>
              <a:ext uri="{FF2B5EF4-FFF2-40B4-BE49-F238E27FC236}">
                <a16:creationId xmlns:a16="http://schemas.microsoft.com/office/drawing/2014/main" id="{D2795B8D-B3AE-B646-330B-538ED67FEAE6}"/>
              </a:ext>
            </a:extLst>
          </p:cNvPr>
          <p:cNvSpPr/>
          <p:nvPr/>
        </p:nvSpPr>
        <p:spPr>
          <a:xfrm>
            <a:off x="0" y="0"/>
            <a:ext cx="12192000" cy="6259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" dir="5400000" algn="t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5" name="!!Close button" descr="close button">
            <a:hlinkClick r:id="" action="ppaction://hlinkshowjump?jump=endshow"/>
            <a:extLst>
              <a:ext uri="{FF2B5EF4-FFF2-40B4-BE49-F238E27FC236}">
                <a16:creationId xmlns:a16="http://schemas.microsoft.com/office/drawing/2014/main" id="{6249A1E2-8A15-BC37-F54F-28D14C77FE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77311" y="173235"/>
            <a:ext cx="279508" cy="279508"/>
          </a:xfrm>
          <a:prstGeom prst="rect">
            <a:avLst/>
          </a:prstGeom>
          <a:effectLst/>
        </p:spPr>
      </p:pic>
      <p:pic>
        <p:nvPicPr>
          <p:cNvPr id="79" name="!!Instagram Icon">
            <a:hlinkClick r:id="rId5" tooltip="Follow us on Instagram"/>
            <a:extLst>
              <a:ext uri="{FF2B5EF4-FFF2-40B4-BE49-F238E27FC236}">
                <a16:creationId xmlns:a16="http://schemas.microsoft.com/office/drawing/2014/main" id="{8CBD7405-99E1-5D6D-2F1F-AD37787B0F1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3422" y="227203"/>
            <a:ext cx="171572" cy="171572"/>
          </a:xfrm>
          <a:prstGeom prst="rect">
            <a:avLst/>
          </a:prstGeom>
        </p:spPr>
      </p:pic>
      <p:grpSp>
        <p:nvGrpSpPr>
          <p:cNvPr id="80" name="!!KNUST Website">
            <a:extLst>
              <a:ext uri="{FF2B5EF4-FFF2-40B4-BE49-F238E27FC236}">
                <a16:creationId xmlns:a16="http://schemas.microsoft.com/office/drawing/2014/main" id="{70862B01-F600-ABE6-BB7F-481A639CF403}"/>
              </a:ext>
            </a:extLst>
          </p:cNvPr>
          <p:cNvGrpSpPr/>
          <p:nvPr/>
        </p:nvGrpSpPr>
        <p:grpSpPr>
          <a:xfrm>
            <a:off x="8493131" y="217629"/>
            <a:ext cx="190721" cy="190721"/>
            <a:chOff x="9835244" y="150395"/>
            <a:chExt cx="187438" cy="187438"/>
          </a:xfrm>
          <a:solidFill>
            <a:srgbClr val="BDB6B2"/>
          </a:solidFill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CC80922-6EB6-3F0C-080C-B5F10C5DA1EC}"/>
                </a:ext>
              </a:extLst>
            </p:cNvPr>
            <p:cNvSpPr/>
            <p:nvPr/>
          </p:nvSpPr>
          <p:spPr>
            <a:xfrm>
              <a:off x="9835244" y="150395"/>
              <a:ext cx="187438" cy="1874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pic>
          <p:nvPicPr>
            <p:cNvPr id="82" name="Picture 81" descr="KNUST_logo Vector.png">
              <a:hlinkClick r:id="rId8" tooltip="Visit our Website"/>
              <a:extLst>
                <a:ext uri="{FF2B5EF4-FFF2-40B4-BE49-F238E27FC236}">
                  <a16:creationId xmlns:a16="http://schemas.microsoft.com/office/drawing/2014/main" id="{BC8CD086-4C41-5ABB-382D-D6E657DDC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1543" y="176747"/>
              <a:ext cx="94840" cy="130862"/>
            </a:xfrm>
            <a:prstGeom prst="rect">
              <a:avLst/>
            </a:prstGeom>
            <a:grpFill/>
          </p:spPr>
        </p:pic>
      </p:grpSp>
      <p:grpSp>
        <p:nvGrpSpPr>
          <p:cNvPr id="83" name="!!Youtube Icon">
            <a:extLst>
              <a:ext uri="{FF2B5EF4-FFF2-40B4-BE49-F238E27FC236}">
                <a16:creationId xmlns:a16="http://schemas.microsoft.com/office/drawing/2014/main" id="{4291B1C9-FEBC-A147-844E-2DFB70F89BDE}"/>
              </a:ext>
            </a:extLst>
          </p:cNvPr>
          <p:cNvGrpSpPr/>
          <p:nvPr/>
        </p:nvGrpSpPr>
        <p:grpSpPr>
          <a:xfrm>
            <a:off x="9636489" y="218336"/>
            <a:ext cx="189306" cy="189306"/>
            <a:chOff x="10330042" y="133387"/>
            <a:chExt cx="237744" cy="237744"/>
          </a:xfrm>
          <a:solidFill>
            <a:srgbClr val="BDB6B2"/>
          </a:solidFill>
        </p:grpSpPr>
        <p:pic>
          <p:nvPicPr>
            <p:cNvPr id="84" name="Picture 64">
              <a:hlinkClick r:id="rId10" tooltip="Follow us on Youtube"/>
              <a:extLst>
                <a:ext uri="{FF2B5EF4-FFF2-40B4-BE49-F238E27FC236}">
                  <a16:creationId xmlns:a16="http://schemas.microsoft.com/office/drawing/2014/main" id="{5F246AE8-832D-6ACC-7CAA-D34D0FA3E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388228" y="191573"/>
              <a:ext cx="121372" cy="121372"/>
            </a:xfrm>
            <a:prstGeom prst="rect">
              <a:avLst/>
            </a:prstGeom>
          </p:spPr>
        </p:pic>
        <p:sp>
          <p:nvSpPr>
            <p:cNvPr id="86" name="Circle: Hollow 85">
              <a:extLst>
                <a:ext uri="{FF2B5EF4-FFF2-40B4-BE49-F238E27FC236}">
                  <a16:creationId xmlns:a16="http://schemas.microsoft.com/office/drawing/2014/main" id="{B77B1FCD-5BAE-0826-6D12-2F24BAECA59D}"/>
                </a:ext>
              </a:extLst>
            </p:cNvPr>
            <p:cNvSpPr/>
            <p:nvPr/>
          </p:nvSpPr>
          <p:spPr>
            <a:xfrm>
              <a:off x="10330042" y="133387"/>
              <a:ext cx="237744" cy="237744"/>
            </a:xfrm>
            <a:prstGeom prst="donut">
              <a:avLst>
                <a:gd name="adj" fmla="val 72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87" name="!!Facebook icon">
            <a:hlinkClick r:id="rId13" tooltip="Follow us on Facebook"/>
            <a:extLst>
              <a:ext uri="{FF2B5EF4-FFF2-40B4-BE49-F238E27FC236}">
                <a16:creationId xmlns:a16="http://schemas.microsoft.com/office/drawing/2014/main" id="{63BD8758-C219-76E5-DAB5-B7BFA894DB3A}"/>
              </a:ext>
            </a:extLst>
          </p:cNvPr>
          <p:cNvSpPr/>
          <p:nvPr/>
        </p:nvSpPr>
        <p:spPr>
          <a:xfrm>
            <a:off x="8785347" y="220100"/>
            <a:ext cx="185779" cy="185779"/>
          </a:xfrm>
          <a:custGeom>
            <a:avLst/>
            <a:gdLst>
              <a:gd name="connsiteX0" fmla="*/ 117388 w 233314"/>
              <a:gd name="connsiteY0" fmla="*/ 5468 h 233314"/>
              <a:gd name="connsiteX1" fmla="*/ 5468 w 233314"/>
              <a:gd name="connsiteY1" fmla="*/ 117313 h 233314"/>
              <a:gd name="connsiteX2" fmla="*/ 117388 w 233314"/>
              <a:gd name="connsiteY2" fmla="*/ 229232 h 233314"/>
              <a:gd name="connsiteX3" fmla="*/ 229233 w 233314"/>
              <a:gd name="connsiteY3" fmla="*/ 117313 h 233314"/>
              <a:gd name="connsiteX4" fmla="*/ 117388 w 233314"/>
              <a:gd name="connsiteY4" fmla="*/ 5468 h 233314"/>
              <a:gd name="connsiteX5" fmla="*/ 159820 w 233314"/>
              <a:gd name="connsiteY5" fmla="*/ 68463 h 233314"/>
              <a:gd name="connsiteX6" fmla="*/ 143635 w 233314"/>
              <a:gd name="connsiteY6" fmla="*/ 68463 h 233314"/>
              <a:gd name="connsiteX7" fmla="*/ 131239 w 233314"/>
              <a:gd name="connsiteY7" fmla="*/ 78233 h 233314"/>
              <a:gd name="connsiteX8" fmla="*/ 131094 w 233314"/>
              <a:gd name="connsiteY8" fmla="*/ 101492 h 233314"/>
              <a:gd name="connsiteX9" fmla="*/ 159820 w 233314"/>
              <a:gd name="connsiteY9" fmla="*/ 102075 h 233314"/>
              <a:gd name="connsiteX10" fmla="*/ 155593 w 233314"/>
              <a:gd name="connsiteY10" fmla="*/ 131750 h 233314"/>
              <a:gd name="connsiteX11" fmla="*/ 131239 w 233314"/>
              <a:gd name="connsiteY11" fmla="*/ 131750 h 233314"/>
              <a:gd name="connsiteX12" fmla="*/ 130511 w 233314"/>
              <a:gd name="connsiteY12" fmla="*/ 194526 h 233314"/>
              <a:gd name="connsiteX13" fmla="*/ 100983 w 233314"/>
              <a:gd name="connsiteY13" fmla="*/ 194526 h 233314"/>
              <a:gd name="connsiteX14" fmla="*/ 100107 w 233314"/>
              <a:gd name="connsiteY14" fmla="*/ 131896 h 233314"/>
              <a:gd name="connsiteX15" fmla="*/ 74223 w 233314"/>
              <a:gd name="connsiteY15" fmla="*/ 131750 h 233314"/>
              <a:gd name="connsiteX16" fmla="*/ 74881 w 233314"/>
              <a:gd name="connsiteY16" fmla="*/ 101492 h 233314"/>
              <a:gd name="connsiteX17" fmla="*/ 100399 w 233314"/>
              <a:gd name="connsiteY17" fmla="*/ 101492 h 233314"/>
              <a:gd name="connsiteX18" fmla="*/ 100399 w 233314"/>
              <a:gd name="connsiteY18" fmla="*/ 79618 h 233314"/>
              <a:gd name="connsiteX19" fmla="*/ 100983 w 233314"/>
              <a:gd name="connsiteY19" fmla="*/ 72619 h 233314"/>
              <a:gd name="connsiteX20" fmla="*/ 105429 w 233314"/>
              <a:gd name="connsiteY20" fmla="*/ 57818 h 233314"/>
              <a:gd name="connsiteX21" fmla="*/ 114033 w 233314"/>
              <a:gd name="connsiteY21" fmla="*/ 47684 h 233314"/>
              <a:gd name="connsiteX22" fmla="*/ 126428 w 233314"/>
              <a:gd name="connsiteY22" fmla="*/ 41851 h 233314"/>
              <a:gd name="connsiteX23" fmla="*/ 135979 w 233314"/>
              <a:gd name="connsiteY23" fmla="*/ 40320 h 233314"/>
              <a:gd name="connsiteX24" fmla="*/ 160551 w 233314"/>
              <a:gd name="connsiteY24" fmla="*/ 40757 h 233314"/>
              <a:gd name="connsiteX25" fmla="*/ 159820 w 233314"/>
              <a:gd name="connsiteY25" fmla="*/ 68463 h 23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3314" h="233314">
                <a:moveTo>
                  <a:pt x="117388" y="5468"/>
                </a:moveTo>
                <a:cubicBezTo>
                  <a:pt x="55558" y="5468"/>
                  <a:pt x="5468" y="55558"/>
                  <a:pt x="5468" y="117313"/>
                </a:cubicBezTo>
                <a:cubicBezTo>
                  <a:pt x="5468" y="179142"/>
                  <a:pt x="55558" y="229232"/>
                  <a:pt x="117388" y="229232"/>
                </a:cubicBezTo>
                <a:cubicBezTo>
                  <a:pt x="179143" y="229232"/>
                  <a:pt x="229233" y="179142"/>
                  <a:pt x="229233" y="117313"/>
                </a:cubicBezTo>
                <a:cubicBezTo>
                  <a:pt x="229232" y="55558"/>
                  <a:pt x="179143" y="5468"/>
                  <a:pt x="117388" y="5468"/>
                </a:cubicBezTo>
                <a:close/>
                <a:moveTo>
                  <a:pt x="159820" y="68463"/>
                </a:moveTo>
                <a:cubicBezTo>
                  <a:pt x="159820" y="68463"/>
                  <a:pt x="156175" y="68317"/>
                  <a:pt x="143635" y="68463"/>
                </a:cubicBezTo>
                <a:cubicBezTo>
                  <a:pt x="131386" y="68609"/>
                  <a:pt x="131239" y="77796"/>
                  <a:pt x="131239" y="78233"/>
                </a:cubicBezTo>
                <a:lnTo>
                  <a:pt x="131094" y="101492"/>
                </a:lnTo>
                <a:lnTo>
                  <a:pt x="159820" y="102075"/>
                </a:lnTo>
                <a:lnTo>
                  <a:pt x="155593" y="131750"/>
                </a:lnTo>
                <a:lnTo>
                  <a:pt x="131239" y="131750"/>
                </a:lnTo>
                <a:lnTo>
                  <a:pt x="130511" y="194526"/>
                </a:lnTo>
                <a:lnTo>
                  <a:pt x="100983" y="194526"/>
                </a:lnTo>
                <a:lnTo>
                  <a:pt x="100107" y="131896"/>
                </a:lnTo>
                <a:lnTo>
                  <a:pt x="74223" y="131750"/>
                </a:lnTo>
                <a:lnTo>
                  <a:pt x="74881" y="101492"/>
                </a:lnTo>
                <a:lnTo>
                  <a:pt x="100399" y="101492"/>
                </a:lnTo>
                <a:lnTo>
                  <a:pt x="100399" y="79618"/>
                </a:lnTo>
                <a:cubicBezTo>
                  <a:pt x="100471" y="77285"/>
                  <a:pt x="100690" y="74952"/>
                  <a:pt x="100983" y="72619"/>
                </a:cubicBezTo>
                <a:cubicBezTo>
                  <a:pt x="101637" y="67515"/>
                  <a:pt x="103023" y="62412"/>
                  <a:pt x="105429" y="57818"/>
                </a:cubicBezTo>
                <a:cubicBezTo>
                  <a:pt x="107543" y="53881"/>
                  <a:pt x="110460" y="50381"/>
                  <a:pt x="114033" y="47684"/>
                </a:cubicBezTo>
                <a:cubicBezTo>
                  <a:pt x="117678" y="44913"/>
                  <a:pt x="121980" y="43017"/>
                  <a:pt x="126428" y="41851"/>
                </a:cubicBezTo>
                <a:cubicBezTo>
                  <a:pt x="129564" y="40976"/>
                  <a:pt x="132771" y="40392"/>
                  <a:pt x="135979" y="40320"/>
                </a:cubicBezTo>
                <a:cubicBezTo>
                  <a:pt x="140135" y="40174"/>
                  <a:pt x="156467" y="40684"/>
                  <a:pt x="160551" y="40757"/>
                </a:cubicBezTo>
                <a:lnTo>
                  <a:pt x="159820" y="68463"/>
                </a:lnTo>
                <a:close/>
              </a:path>
            </a:pathLst>
          </a:custGeom>
          <a:solidFill>
            <a:srgbClr val="BDB6B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8" name="!!Twitter Icon">
            <a:hlinkClick r:id="rId14" tooltip="Follow us on Twitter"/>
            <a:extLst>
              <a:ext uri="{FF2B5EF4-FFF2-40B4-BE49-F238E27FC236}">
                <a16:creationId xmlns:a16="http://schemas.microsoft.com/office/drawing/2014/main" id="{2093FEB6-6586-2E79-B412-7358F7232541}"/>
              </a:ext>
            </a:extLst>
          </p:cNvPr>
          <p:cNvSpPr/>
          <p:nvPr/>
        </p:nvSpPr>
        <p:spPr>
          <a:xfrm>
            <a:off x="9072621" y="218336"/>
            <a:ext cx="189306" cy="189306"/>
          </a:xfrm>
          <a:custGeom>
            <a:avLst/>
            <a:gdLst>
              <a:gd name="connsiteX0" fmla="*/ 116476 w 231648"/>
              <a:gd name="connsiteY0" fmla="*/ 5429 h 231648"/>
              <a:gd name="connsiteX1" fmla="*/ 5429 w 231648"/>
              <a:gd name="connsiteY1" fmla="*/ 116548 h 231648"/>
              <a:gd name="connsiteX2" fmla="*/ 116476 w 231648"/>
              <a:gd name="connsiteY2" fmla="*/ 227594 h 231648"/>
              <a:gd name="connsiteX3" fmla="*/ 227522 w 231648"/>
              <a:gd name="connsiteY3" fmla="*/ 116548 h 231648"/>
              <a:gd name="connsiteX4" fmla="*/ 116476 w 231648"/>
              <a:gd name="connsiteY4" fmla="*/ 5429 h 231648"/>
              <a:gd name="connsiteX5" fmla="*/ 175691 w 231648"/>
              <a:gd name="connsiteY5" fmla="*/ 86217 h 231648"/>
              <a:gd name="connsiteX6" fmla="*/ 173446 w 231648"/>
              <a:gd name="connsiteY6" fmla="*/ 108368 h 231648"/>
              <a:gd name="connsiteX7" fmla="*/ 144346 w 231648"/>
              <a:gd name="connsiteY7" fmla="*/ 157159 h 231648"/>
              <a:gd name="connsiteX8" fmla="*/ 85275 w 231648"/>
              <a:gd name="connsiteY8" fmla="*/ 176487 h 231648"/>
              <a:gd name="connsiteX9" fmla="*/ 43000 w 231648"/>
              <a:gd name="connsiteY9" fmla="*/ 163312 h 231648"/>
              <a:gd name="connsiteX10" fmla="*/ 87158 w 231648"/>
              <a:gd name="connsiteY10" fmla="*/ 150572 h 231648"/>
              <a:gd name="connsiteX11" fmla="*/ 59215 w 231648"/>
              <a:gd name="connsiteY11" fmla="*/ 129651 h 231648"/>
              <a:gd name="connsiteX12" fmla="*/ 72680 w 231648"/>
              <a:gd name="connsiteY12" fmla="*/ 128855 h 231648"/>
              <a:gd name="connsiteX13" fmla="*/ 48501 w 231648"/>
              <a:gd name="connsiteY13" fmla="*/ 98812 h 231648"/>
              <a:gd name="connsiteX14" fmla="*/ 62111 w 231648"/>
              <a:gd name="connsiteY14" fmla="*/ 102287 h 231648"/>
              <a:gd name="connsiteX15" fmla="*/ 53207 w 231648"/>
              <a:gd name="connsiteY15" fmla="*/ 62328 h 231648"/>
              <a:gd name="connsiteX16" fmla="*/ 115679 w 231648"/>
              <a:gd name="connsiteY16" fmla="*/ 93745 h 231648"/>
              <a:gd name="connsiteX17" fmla="*/ 166931 w 231648"/>
              <a:gd name="connsiteY17" fmla="*/ 66164 h 231648"/>
              <a:gd name="connsiteX18" fmla="*/ 186404 w 231648"/>
              <a:gd name="connsiteY18" fmla="*/ 59143 h 231648"/>
              <a:gd name="connsiteX19" fmla="*/ 173736 w 231648"/>
              <a:gd name="connsiteY19" fmla="*/ 75068 h 231648"/>
              <a:gd name="connsiteX20" fmla="*/ 189879 w 231648"/>
              <a:gd name="connsiteY20" fmla="*/ 71159 h 231648"/>
              <a:gd name="connsiteX21" fmla="*/ 175691 w 231648"/>
              <a:gd name="connsiteY21" fmla="*/ 86217 h 23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1648" h="231648">
                <a:moveTo>
                  <a:pt x="116476" y="5429"/>
                </a:moveTo>
                <a:cubicBezTo>
                  <a:pt x="55161" y="5429"/>
                  <a:pt x="5429" y="55161"/>
                  <a:pt x="5429" y="116548"/>
                </a:cubicBezTo>
                <a:cubicBezTo>
                  <a:pt x="5429" y="177862"/>
                  <a:pt x="55161" y="227594"/>
                  <a:pt x="116476" y="227594"/>
                </a:cubicBezTo>
                <a:cubicBezTo>
                  <a:pt x="177790" y="227594"/>
                  <a:pt x="227522" y="177862"/>
                  <a:pt x="227522" y="116548"/>
                </a:cubicBezTo>
                <a:cubicBezTo>
                  <a:pt x="227522" y="55161"/>
                  <a:pt x="177790" y="5429"/>
                  <a:pt x="116476" y="5429"/>
                </a:cubicBezTo>
                <a:close/>
                <a:moveTo>
                  <a:pt x="175691" y="86217"/>
                </a:moveTo>
                <a:cubicBezTo>
                  <a:pt x="175691" y="86217"/>
                  <a:pt x="175473" y="99826"/>
                  <a:pt x="173446" y="108368"/>
                </a:cubicBezTo>
                <a:cubicBezTo>
                  <a:pt x="171420" y="116837"/>
                  <a:pt x="164615" y="140510"/>
                  <a:pt x="144346" y="157159"/>
                </a:cubicBezTo>
                <a:cubicBezTo>
                  <a:pt x="124076" y="173808"/>
                  <a:pt x="99319" y="177428"/>
                  <a:pt x="85275" y="176487"/>
                </a:cubicBezTo>
                <a:cubicBezTo>
                  <a:pt x="71304" y="175546"/>
                  <a:pt x="54075" y="170189"/>
                  <a:pt x="43000" y="163312"/>
                </a:cubicBezTo>
                <a:cubicBezTo>
                  <a:pt x="43000" y="163312"/>
                  <a:pt x="68409" y="166063"/>
                  <a:pt x="87158" y="150572"/>
                </a:cubicBezTo>
                <a:cubicBezTo>
                  <a:pt x="87158" y="150572"/>
                  <a:pt x="68191" y="151440"/>
                  <a:pt x="59215" y="129651"/>
                </a:cubicBezTo>
                <a:cubicBezTo>
                  <a:pt x="59215" y="129651"/>
                  <a:pt x="65658" y="130809"/>
                  <a:pt x="72680" y="128855"/>
                </a:cubicBezTo>
                <a:cubicBezTo>
                  <a:pt x="72680" y="128855"/>
                  <a:pt x="48791" y="124511"/>
                  <a:pt x="48501" y="98812"/>
                </a:cubicBezTo>
                <a:cubicBezTo>
                  <a:pt x="48501" y="98812"/>
                  <a:pt x="56319" y="102649"/>
                  <a:pt x="62111" y="102287"/>
                </a:cubicBezTo>
                <a:cubicBezTo>
                  <a:pt x="62111" y="102287"/>
                  <a:pt x="39308" y="84842"/>
                  <a:pt x="53207" y="62328"/>
                </a:cubicBezTo>
                <a:cubicBezTo>
                  <a:pt x="53207" y="62328"/>
                  <a:pt x="76010" y="92587"/>
                  <a:pt x="115679" y="93745"/>
                </a:cubicBezTo>
                <a:cubicBezTo>
                  <a:pt x="106051" y="67179"/>
                  <a:pt x="149196" y="41987"/>
                  <a:pt x="166931" y="66164"/>
                </a:cubicBezTo>
                <a:cubicBezTo>
                  <a:pt x="166931" y="66164"/>
                  <a:pt x="173808" y="65948"/>
                  <a:pt x="186404" y="59143"/>
                </a:cubicBezTo>
                <a:cubicBezTo>
                  <a:pt x="186404" y="59143"/>
                  <a:pt x="183364" y="68698"/>
                  <a:pt x="173736" y="75068"/>
                </a:cubicBezTo>
                <a:cubicBezTo>
                  <a:pt x="173736" y="75068"/>
                  <a:pt x="180975" y="74997"/>
                  <a:pt x="189879" y="71159"/>
                </a:cubicBezTo>
                <a:cubicBezTo>
                  <a:pt x="189227" y="72173"/>
                  <a:pt x="183798" y="80498"/>
                  <a:pt x="175691" y="86217"/>
                </a:cubicBezTo>
                <a:close/>
              </a:path>
            </a:pathLst>
          </a:custGeom>
          <a:solidFill>
            <a:srgbClr val="BDB6B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7" name="!!Introduction Icon" descr="Lightbulb">
            <a:hlinkClick r:id="rId15" action="ppaction://hlinksldjump" tooltip="Go to Introduction"/>
            <a:extLst>
              <a:ext uri="{FF2B5EF4-FFF2-40B4-BE49-F238E27FC236}">
                <a16:creationId xmlns:a16="http://schemas.microsoft.com/office/drawing/2014/main" id="{A9E4C6A5-3329-F12C-77EA-0E1D2CB5F45A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3381" y="1312345"/>
            <a:ext cx="341216" cy="341216"/>
          </a:xfrm>
          <a:prstGeom prst="rect">
            <a:avLst/>
          </a:prstGeom>
        </p:spPr>
      </p:pic>
      <p:pic>
        <p:nvPicPr>
          <p:cNvPr id="8" name="!!Literature Review Icon">
            <a:hlinkClick r:id="" action="ppaction://noaction"/>
            <a:extLst>
              <a:ext uri="{FF2B5EF4-FFF2-40B4-BE49-F238E27FC236}">
                <a16:creationId xmlns:a16="http://schemas.microsoft.com/office/drawing/2014/main" id="{CAF9065E-DD8C-E479-CA40-FAC23D2C0112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193381" y="2243503"/>
            <a:ext cx="341216" cy="341216"/>
          </a:xfrm>
          <a:prstGeom prst="rect">
            <a:avLst/>
          </a:prstGeom>
        </p:spPr>
      </p:pic>
      <p:pic>
        <p:nvPicPr>
          <p:cNvPr id="25" name="!!Data Analysis Icon">
            <a:hlinkClick r:id="" action="ppaction://noaction"/>
            <a:extLst>
              <a:ext uri="{FF2B5EF4-FFF2-40B4-BE49-F238E27FC236}">
                <a16:creationId xmlns:a16="http://schemas.microsoft.com/office/drawing/2014/main" id="{C846D9B7-DBCD-F4B1-A98D-86EC044FE7D5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193381" y="4105819"/>
            <a:ext cx="341216" cy="34121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25A8545-FD6F-DB0D-2893-9BAB920FCF39}"/>
              </a:ext>
            </a:extLst>
          </p:cNvPr>
          <p:cNvGrpSpPr/>
          <p:nvPr/>
        </p:nvGrpSpPr>
        <p:grpSpPr>
          <a:xfrm>
            <a:off x="11140587" y="6543831"/>
            <a:ext cx="233761" cy="233762"/>
            <a:chOff x="10997595" y="6413205"/>
            <a:chExt cx="233761" cy="233762"/>
          </a:xfrm>
          <a:effectLst/>
        </p:grpSpPr>
        <p:sp>
          <p:nvSpPr>
            <p:cNvPr id="11" name="Oval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453D550-78FD-2DA2-D5ED-4F413BEF4DC9}"/>
                </a:ext>
              </a:extLst>
            </p:cNvPr>
            <p:cNvSpPr/>
            <p:nvPr/>
          </p:nvSpPr>
          <p:spPr>
            <a:xfrm rot="10800000">
              <a:off x="10997595" y="6413205"/>
              <a:ext cx="233761" cy="233762"/>
            </a:xfrm>
            <a:prstGeom prst="ellipse">
              <a:avLst/>
            </a:prstGeom>
            <a:solidFill>
              <a:schemeClr val="bg1"/>
            </a:solidFill>
            <a:effectLst/>
          </p:spPr>
          <p:txBody>
            <a:bodyPr vert="horz" wrap="none" lIns="91440" tIns="45720" rIns="91440" bIns="45720" rtlCol="0" anchor="ctr"/>
            <a:lstStyle/>
            <a:p>
              <a:pPr algn="ctr" defTabSz="457200"/>
              <a:endParaRPr lang="en-US" sz="1400" b="1">
                <a:solidFill>
                  <a:srgbClr val="008000"/>
                </a:solidFill>
                <a:latin typeface="Lato"/>
              </a:endParaRPr>
            </a:p>
          </p:txBody>
        </p:sp>
        <p:sp>
          <p:nvSpPr>
            <p:cNvPr id="13" name="Arrow: Chevron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FB959C2-4218-50C8-2302-486865B1F390}"/>
                </a:ext>
              </a:extLst>
            </p:cNvPr>
            <p:cNvSpPr/>
            <p:nvPr/>
          </p:nvSpPr>
          <p:spPr>
            <a:xfrm>
              <a:off x="11086565" y="6463854"/>
              <a:ext cx="67902" cy="132465"/>
            </a:xfrm>
            <a:prstGeom prst="chevron">
              <a:avLst>
                <a:gd name="adj" fmla="val 77048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671386C-B186-FDBE-1541-DCCBAFF278F8}"/>
              </a:ext>
            </a:extLst>
          </p:cNvPr>
          <p:cNvGrpSpPr/>
          <p:nvPr/>
        </p:nvGrpSpPr>
        <p:grpSpPr>
          <a:xfrm>
            <a:off x="10819808" y="6543831"/>
            <a:ext cx="233761" cy="233762"/>
            <a:chOff x="10685679" y="6413205"/>
            <a:chExt cx="233761" cy="233762"/>
          </a:xfrm>
          <a:effectLst/>
        </p:grpSpPr>
        <p:sp>
          <p:nvSpPr>
            <p:cNvPr id="19" name="Oval 18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733E945C-011F-AEBF-F7BB-4D690638ADBB}"/>
                </a:ext>
              </a:extLst>
            </p:cNvPr>
            <p:cNvSpPr/>
            <p:nvPr/>
          </p:nvSpPr>
          <p:spPr>
            <a:xfrm>
              <a:off x="10685679" y="6413205"/>
              <a:ext cx="233761" cy="233762"/>
            </a:xfrm>
            <a:prstGeom prst="ellipse">
              <a:avLst/>
            </a:prstGeom>
            <a:solidFill>
              <a:schemeClr val="bg1"/>
            </a:solidFill>
            <a:effectLst/>
          </p:spPr>
          <p:txBody>
            <a:bodyPr vert="horz" wrap="none" lIns="91440" tIns="45720" rIns="91440" bIns="45720" rtlCol="0" anchor="ctr"/>
            <a:lstStyle/>
            <a:p>
              <a:pPr algn="ctr" defTabSz="457200"/>
              <a:endParaRPr lang="en-US" sz="1400" b="1">
                <a:solidFill>
                  <a:srgbClr val="008000"/>
                </a:solidFill>
                <a:latin typeface="Lato"/>
              </a:endParaRPr>
            </a:p>
          </p:txBody>
        </p:sp>
        <p:sp>
          <p:nvSpPr>
            <p:cNvPr id="20" name="Arrow: Chevron 1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D474D2FA-D5F7-D577-ACE5-EA410963A706}"/>
                </a:ext>
              </a:extLst>
            </p:cNvPr>
            <p:cNvSpPr/>
            <p:nvPr/>
          </p:nvSpPr>
          <p:spPr>
            <a:xfrm rot="10800000">
              <a:off x="10750793" y="6463853"/>
              <a:ext cx="67902" cy="132465"/>
            </a:xfrm>
            <a:prstGeom prst="chevron">
              <a:avLst>
                <a:gd name="adj" fmla="val 77048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DB0EB94-4699-9FFA-3F16-97C062A92475}"/>
              </a:ext>
            </a:extLst>
          </p:cNvPr>
          <p:cNvGrpSpPr/>
          <p:nvPr/>
        </p:nvGrpSpPr>
        <p:grpSpPr>
          <a:xfrm>
            <a:off x="11461366" y="6543145"/>
            <a:ext cx="235134" cy="235134"/>
            <a:chOff x="11302784" y="6412519"/>
            <a:chExt cx="235134" cy="235134"/>
          </a:xfrm>
          <a:effectLst/>
        </p:grpSpPr>
        <p:sp>
          <p:nvSpPr>
            <p:cNvPr id="26" name="Oval 25">
              <a:hlinkClick r:id="" action="ppaction://hlinkshowjump?jump=lastslideviewed"/>
              <a:extLst>
                <a:ext uri="{FF2B5EF4-FFF2-40B4-BE49-F238E27FC236}">
                  <a16:creationId xmlns:a16="http://schemas.microsoft.com/office/drawing/2014/main" id="{8F7F79D7-B23A-F863-2AD6-2593781020FB}"/>
                </a:ext>
              </a:extLst>
            </p:cNvPr>
            <p:cNvSpPr/>
            <p:nvPr/>
          </p:nvSpPr>
          <p:spPr>
            <a:xfrm>
              <a:off x="11302784" y="6412519"/>
              <a:ext cx="235134" cy="235134"/>
            </a:xfrm>
            <a:prstGeom prst="ellipse">
              <a:avLst/>
            </a:prstGeom>
            <a:solidFill>
              <a:schemeClr val="accent1"/>
            </a:solidFill>
            <a:effectLst/>
          </p:spPr>
          <p:txBody>
            <a:bodyPr vert="horz" wrap="none" lIns="91440" tIns="45720" rIns="91440" bIns="4572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pic>
          <p:nvPicPr>
            <p:cNvPr id="28" name="Graphic 27" descr="Line Arrow: Rotate left">
              <a:hlinkClick r:id="" action="ppaction://hlinkshowjump?jump=lastslideviewed"/>
              <a:extLst>
                <a:ext uri="{FF2B5EF4-FFF2-40B4-BE49-F238E27FC236}">
                  <a16:creationId xmlns:a16="http://schemas.microsoft.com/office/drawing/2014/main" id="{2A6BB08F-393D-E072-72ED-D4969E518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1338139" y="6447874"/>
              <a:ext cx="164424" cy="164424"/>
            </a:xfrm>
            <a:prstGeom prst="rect">
              <a:avLst/>
            </a:prstGeom>
          </p:spPr>
        </p:pic>
      </p:grpSp>
      <p:pic>
        <p:nvPicPr>
          <p:cNvPr id="70" name="!!Publications Icon">
            <a:hlinkClick r:id="" action="ppaction://noaction"/>
            <a:extLst>
              <a:ext uri="{FF2B5EF4-FFF2-40B4-BE49-F238E27FC236}">
                <a16:creationId xmlns:a16="http://schemas.microsoft.com/office/drawing/2014/main" id="{2499C020-B36B-9623-7E93-D7DCA331F15C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204413" y="4997809"/>
            <a:ext cx="341216" cy="341216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69E97C6D-595A-6116-387D-07B839AE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CF0F-FE6C-4A75-A731-07AA55CF4E25}" type="datetime1">
              <a:rPr lang="en-US" smtClean="0"/>
              <a:t>12/2/2025</a:t>
            </a:fld>
            <a:endParaRPr lang="x-none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C67F90F8-0720-190E-D144-7407DCEC4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E55D-16C1-42A5-A368-6D42075957BC}" type="slidenum">
              <a:rPr lang="x-none" smtClean="0"/>
              <a:t>10</a:t>
            </a:fld>
            <a:endParaRPr lang="x-none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121B916-18E2-4432-9B9D-3EF15971D56E}"/>
              </a:ext>
            </a:extLst>
          </p:cNvPr>
          <p:cNvSpPr/>
          <p:nvPr/>
        </p:nvSpPr>
        <p:spPr>
          <a:xfrm>
            <a:off x="838200" y="717239"/>
            <a:ext cx="11118619" cy="4595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028A5C-AF40-44D4-AAA3-9502184740E8}"/>
              </a:ext>
            </a:extLst>
          </p:cNvPr>
          <p:cNvSpPr txBox="1"/>
          <p:nvPr/>
        </p:nvSpPr>
        <p:spPr>
          <a:xfrm>
            <a:off x="990600" y="753897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REPORTING STANDARDS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EB23EB-9798-432D-8BC9-38B8D900D2F4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5"/>
          <a:stretch/>
        </p:blipFill>
        <p:spPr>
          <a:xfrm>
            <a:off x="1066800" y="1456911"/>
            <a:ext cx="3697666" cy="37246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F70747-30B6-438C-9FA2-F22818CF8E54}"/>
              </a:ext>
            </a:extLst>
          </p:cNvPr>
          <p:cNvSpPr txBox="1"/>
          <p:nvPr/>
        </p:nvSpPr>
        <p:spPr>
          <a:xfrm>
            <a:off x="990600" y="5339025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Daily or hourly reporting depending on region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41403D-B090-41B9-A1BC-54EF06EB26EE}"/>
              </a:ext>
            </a:extLst>
          </p:cNvPr>
          <p:cNvSpPr txBox="1"/>
          <p:nvPr/>
        </p:nvSpPr>
        <p:spPr>
          <a:xfrm>
            <a:off x="5627768" y="1482953"/>
            <a:ext cx="5229964" cy="29546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Must Include:</a:t>
            </a:r>
          </a:p>
          <a:p>
            <a:pPr marL="1943100" lvl="3" indent="-5715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Location</a:t>
            </a:r>
          </a:p>
          <a:p>
            <a:pPr marL="1943100" lvl="3" indent="-5715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Timestamp</a:t>
            </a:r>
          </a:p>
          <a:p>
            <a:pPr marL="1943100" lvl="3" indent="-5715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Pollutant Concentration</a:t>
            </a:r>
          </a:p>
          <a:p>
            <a:pPr marL="1943100" lvl="3" indent="-5715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AQI Category + Health Message</a:t>
            </a:r>
          </a:p>
          <a:p>
            <a:endParaRPr lang="en-US" dirty="0"/>
          </a:p>
        </p:txBody>
      </p:sp>
      <p:pic>
        <p:nvPicPr>
          <p:cNvPr id="14" name="Graphic 13" descr="Classroom with solid fill">
            <a:extLst>
              <a:ext uri="{FF2B5EF4-FFF2-40B4-BE49-F238E27FC236}">
                <a16:creationId xmlns:a16="http://schemas.microsoft.com/office/drawing/2014/main" id="{BFA6D5F1-28F3-44D2-B5E6-ADADD051AB6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35181" y="702462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9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DE610-492E-13FD-D3DD-005993613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3E27E16C-E421-5DDA-1B39-E70BBEE0D742}"/>
              </a:ext>
            </a:extLst>
          </p:cNvPr>
          <p:cNvSpPr/>
          <p:nvPr/>
        </p:nvSpPr>
        <p:spPr>
          <a:xfrm>
            <a:off x="863302" y="598327"/>
            <a:ext cx="11270641" cy="1022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!!Arrow 1">
            <a:extLst>
              <a:ext uri="{FF2B5EF4-FFF2-40B4-BE49-F238E27FC236}">
                <a16:creationId xmlns:a16="http://schemas.microsoft.com/office/drawing/2014/main" id="{3DA065AF-A0FC-E46C-219C-35EA095A6428}"/>
              </a:ext>
            </a:extLst>
          </p:cNvPr>
          <p:cNvSpPr/>
          <p:nvPr/>
        </p:nvSpPr>
        <p:spPr>
          <a:xfrm rot="5400000">
            <a:off x="8739789" y="-1025369"/>
            <a:ext cx="92809" cy="190477"/>
          </a:xfrm>
          <a:prstGeom prst="chevron">
            <a:avLst>
              <a:gd name="adj" fmla="val 100000"/>
            </a:avLst>
          </a:prstGeom>
          <a:solidFill>
            <a:schemeClr val="bg1">
              <a:lumMod val="50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90000"/>
                </a:srgb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04" name="!!Arrow 3">
            <a:extLst>
              <a:ext uri="{FF2B5EF4-FFF2-40B4-BE49-F238E27FC236}">
                <a16:creationId xmlns:a16="http://schemas.microsoft.com/office/drawing/2014/main" id="{6A25DA97-B659-DDD1-B51D-C5586CF8EBB5}"/>
              </a:ext>
            </a:extLst>
          </p:cNvPr>
          <p:cNvSpPr/>
          <p:nvPr/>
        </p:nvSpPr>
        <p:spPr>
          <a:xfrm rot="5400000">
            <a:off x="8767633" y="-55278"/>
            <a:ext cx="92809" cy="190477"/>
          </a:xfrm>
          <a:prstGeom prst="chevron">
            <a:avLst>
              <a:gd name="adj" fmla="val 100000"/>
            </a:avLst>
          </a:prstGeom>
          <a:solidFill>
            <a:schemeClr val="bg1">
              <a:lumMod val="50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90000"/>
                </a:srgb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14" name="!!Menu bg">
            <a:extLst>
              <a:ext uri="{FF2B5EF4-FFF2-40B4-BE49-F238E27FC236}">
                <a16:creationId xmlns:a16="http://schemas.microsoft.com/office/drawing/2014/main" id="{D2795B8D-B3AE-B646-330B-538ED67FEAE6}"/>
              </a:ext>
            </a:extLst>
          </p:cNvPr>
          <p:cNvSpPr/>
          <p:nvPr/>
        </p:nvSpPr>
        <p:spPr>
          <a:xfrm>
            <a:off x="0" y="0"/>
            <a:ext cx="12192000" cy="6259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" dir="5400000" algn="t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5" name="!!Close button" descr="close button">
            <a:hlinkClick r:id="" action="ppaction://hlinkshowjump?jump=endshow"/>
            <a:extLst>
              <a:ext uri="{FF2B5EF4-FFF2-40B4-BE49-F238E27FC236}">
                <a16:creationId xmlns:a16="http://schemas.microsoft.com/office/drawing/2014/main" id="{6249A1E2-8A15-BC37-F54F-28D14C77FE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77311" y="173235"/>
            <a:ext cx="279508" cy="279508"/>
          </a:xfrm>
          <a:prstGeom prst="rect">
            <a:avLst/>
          </a:prstGeom>
          <a:effectLst/>
        </p:spPr>
      </p:pic>
      <p:pic>
        <p:nvPicPr>
          <p:cNvPr id="79" name="!!Instagram Icon">
            <a:hlinkClick r:id="rId5" tooltip="Follow us on Instagram"/>
            <a:extLst>
              <a:ext uri="{FF2B5EF4-FFF2-40B4-BE49-F238E27FC236}">
                <a16:creationId xmlns:a16="http://schemas.microsoft.com/office/drawing/2014/main" id="{8CBD7405-99E1-5D6D-2F1F-AD37787B0F1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3422" y="227203"/>
            <a:ext cx="171572" cy="171572"/>
          </a:xfrm>
          <a:prstGeom prst="rect">
            <a:avLst/>
          </a:prstGeom>
        </p:spPr>
      </p:pic>
      <p:grpSp>
        <p:nvGrpSpPr>
          <p:cNvPr id="80" name="!!KNUST Website">
            <a:extLst>
              <a:ext uri="{FF2B5EF4-FFF2-40B4-BE49-F238E27FC236}">
                <a16:creationId xmlns:a16="http://schemas.microsoft.com/office/drawing/2014/main" id="{70862B01-F600-ABE6-BB7F-481A639CF403}"/>
              </a:ext>
            </a:extLst>
          </p:cNvPr>
          <p:cNvGrpSpPr/>
          <p:nvPr/>
        </p:nvGrpSpPr>
        <p:grpSpPr>
          <a:xfrm>
            <a:off x="8493131" y="217629"/>
            <a:ext cx="190721" cy="190721"/>
            <a:chOff x="9835244" y="150395"/>
            <a:chExt cx="187438" cy="187438"/>
          </a:xfrm>
          <a:solidFill>
            <a:srgbClr val="BDB6B2"/>
          </a:solidFill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CC80922-6EB6-3F0C-080C-B5F10C5DA1EC}"/>
                </a:ext>
              </a:extLst>
            </p:cNvPr>
            <p:cNvSpPr/>
            <p:nvPr/>
          </p:nvSpPr>
          <p:spPr>
            <a:xfrm>
              <a:off x="9835244" y="150395"/>
              <a:ext cx="187438" cy="1874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pic>
          <p:nvPicPr>
            <p:cNvPr id="82" name="Picture 81" descr="KNUST_logo Vector.png">
              <a:hlinkClick r:id="rId8" tooltip="Visit our Website"/>
              <a:extLst>
                <a:ext uri="{FF2B5EF4-FFF2-40B4-BE49-F238E27FC236}">
                  <a16:creationId xmlns:a16="http://schemas.microsoft.com/office/drawing/2014/main" id="{BC8CD086-4C41-5ABB-382D-D6E657DDC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1543" y="176747"/>
              <a:ext cx="94840" cy="130862"/>
            </a:xfrm>
            <a:prstGeom prst="rect">
              <a:avLst/>
            </a:prstGeom>
            <a:grpFill/>
          </p:spPr>
        </p:pic>
      </p:grpSp>
      <p:grpSp>
        <p:nvGrpSpPr>
          <p:cNvPr id="83" name="!!Youtube Icon">
            <a:extLst>
              <a:ext uri="{FF2B5EF4-FFF2-40B4-BE49-F238E27FC236}">
                <a16:creationId xmlns:a16="http://schemas.microsoft.com/office/drawing/2014/main" id="{4291B1C9-FEBC-A147-844E-2DFB70F89BDE}"/>
              </a:ext>
            </a:extLst>
          </p:cNvPr>
          <p:cNvGrpSpPr/>
          <p:nvPr/>
        </p:nvGrpSpPr>
        <p:grpSpPr>
          <a:xfrm>
            <a:off x="9636489" y="218336"/>
            <a:ext cx="189306" cy="189306"/>
            <a:chOff x="10330042" y="133387"/>
            <a:chExt cx="237744" cy="237744"/>
          </a:xfrm>
          <a:solidFill>
            <a:srgbClr val="BDB6B2"/>
          </a:solidFill>
        </p:grpSpPr>
        <p:pic>
          <p:nvPicPr>
            <p:cNvPr id="84" name="Picture 64">
              <a:hlinkClick r:id="rId10" tooltip="Follow us on Youtube"/>
              <a:extLst>
                <a:ext uri="{FF2B5EF4-FFF2-40B4-BE49-F238E27FC236}">
                  <a16:creationId xmlns:a16="http://schemas.microsoft.com/office/drawing/2014/main" id="{5F246AE8-832D-6ACC-7CAA-D34D0FA3E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388228" y="191573"/>
              <a:ext cx="121372" cy="121372"/>
            </a:xfrm>
            <a:prstGeom prst="rect">
              <a:avLst/>
            </a:prstGeom>
          </p:spPr>
        </p:pic>
        <p:sp>
          <p:nvSpPr>
            <p:cNvPr id="86" name="Circle: Hollow 85">
              <a:extLst>
                <a:ext uri="{FF2B5EF4-FFF2-40B4-BE49-F238E27FC236}">
                  <a16:creationId xmlns:a16="http://schemas.microsoft.com/office/drawing/2014/main" id="{B77B1FCD-5BAE-0826-6D12-2F24BAECA59D}"/>
                </a:ext>
              </a:extLst>
            </p:cNvPr>
            <p:cNvSpPr/>
            <p:nvPr/>
          </p:nvSpPr>
          <p:spPr>
            <a:xfrm>
              <a:off x="10330042" y="133387"/>
              <a:ext cx="237744" cy="237744"/>
            </a:xfrm>
            <a:prstGeom prst="donut">
              <a:avLst>
                <a:gd name="adj" fmla="val 72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87" name="!!Facebook icon">
            <a:hlinkClick r:id="rId13" tooltip="Follow us on Facebook"/>
            <a:extLst>
              <a:ext uri="{FF2B5EF4-FFF2-40B4-BE49-F238E27FC236}">
                <a16:creationId xmlns:a16="http://schemas.microsoft.com/office/drawing/2014/main" id="{63BD8758-C219-76E5-DAB5-B7BFA894DB3A}"/>
              </a:ext>
            </a:extLst>
          </p:cNvPr>
          <p:cNvSpPr/>
          <p:nvPr/>
        </p:nvSpPr>
        <p:spPr>
          <a:xfrm>
            <a:off x="8785347" y="220100"/>
            <a:ext cx="185779" cy="185779"/>
          </a:xfrm>
          <a:custGeom>
            <a:avLst/>
            <a:gdLst>
              <a:gd name="connsiteX0" fmla="*/ 117388 w 233314"/>
              <a:gd name="connsiteY0" fmla="*/ 5468 h 233314"/>
              <a:gd name="connsiteX1" fmla="*/ 5468 w 233314"/>
              <a:gd name="connsiteY1" fmla="*/ 117313 h 233314"/>
              <a:gd name="connsiteX2" fmla="*/ 117388 w 233314"/>
              <a:gd name="connsiteY2" fmla="*/ 229232 h 233314"/>
              <a:gd name="connsiteX3" fmla="*/ 229233 w 233314"/>
              <a:gd name="connsiteY3" fmla="*/ 117313 h 233314"/>
              <a:gd name="connsiteX4" fmla="*/ 117388 w 233314"/>
              <a:gd name="connsiteY4" fmla="*/ 5468 h 233314"/>
              <a:gd name="connsiteX5" fmla="*/ 159820 w 233314"/>
              <a:gd name="connsiteY5" fmla="*/ 68463 h 233314"/>
              <a:gd name="connsiteX6" fmla="*/ 143635 w 233314"/>
              <a:gd name="connsiteY6" fmla="*/ 68463 h 233314"/>
              <a:gd name="connsiteX7" fmla="*/ 131239 w 233314"/>
              <a:gd name="connsiteY7" fmla="*/ 78233 h 233314"/>
              <a:gd name="connsiteX8" fmla="*/ 131094 w 233314"/>
              <a:gd name="connsiteY8" fmla="*/ 101492 h 233314"/>
              <a:gd name="connsiteX9" fmla="*/ 159820 w 233314"/>
              <a:gd name="connsiteY9" fmla="*/ 102075 h 233314"/>
              <a:gd name="connsiteX10" fmla="*/ 155593 w 233314"/>
              <a:gd name="connsiteY10" fmla="*/ 131750 h 233314"/>
              <a:gd name="connsiteX11" fmla="*/ 131239 w 233314"/>
              <a:gd name="connsiteY11" fmla="*/ 131750 h 233314"/>
              <a:gd name="connsiteX12" fmla="*/ 130511 w 233314"/>
              <a:gd name="connsiteY12" fmla="*/ 194526 h 233314"/>
              <a:gd name="connsiteX13" fmla="*/ 100983 w 233314"/>
              <a:gd name="connsiteY13" fmla="*/ 194526 h 233314"/>
              <a:gd name="connsiteX14" fmla="*/ 100107 w 233314"/>
              <a:gd name="connsiteY14" fmla="*/ 131896 h 233314"/>
              <a:gd name="connsiteX15" fmla="*/ 74223 w 233314"/>
              <a:gd name="connsiteY15" fmla="*/ 131750 h 233314"/>
              <a:gd name="connsiteX16" fmla="*/ 74881 w 233314"/>
              <a:gd name="connsiteY16" fmla="*/ 101492 h 233314"/>
              <a:gd name="connsiteX17" fmla="*/ 100399 w 233314"/>
              <a:gd name="connsiteY17" fmla="*/ 101492 h 233314"/>
              <a:gd name="connsiteX18" fmla="*/ 100399 w 233314"/>
              <a:gd name="connsiteY18" fmla="*/ 79618 h 233314"/>
              <a:gd name="connsiteX19" fmla="*/ 100983 w 233314"/>
              <a:gd name="connsiteY19" fmla="*/ 72619 h 233314"/>
              <a:gd name="connsiteX20" fmla="*/ 105429 w 233314"/>
              <a:gd name="connsiteY20" fmla="*/ 57818 h 233314"/>
              <a:gd name="connsiteX21" fmla="*/ 114033 w 233314"/>
              <a:gd name="connsiteY21" fmla="*/ 47684 h 233314"/>
              <a:gd name="connsiteX22" fmla="*/ 126428 w 233314"/>
              <a:gd name="connsiteY22" fmla="*/ 41851 h 233314"/>
              <a:gd name="connsiteX23" fmla="*/ 135979 w 233314"/>
              <a:gd name="connsiteY23" fmla="*/ 40320 h 233314"/>
              <a:gd name="connsiteX24" fmla="*/ 160551 w 233314"/>
              <a:gd name="connsiteY24" fmla="*/ 40757 h 233314"/>
              <a:gd name="connsiteX25" fmla="*/ 159820 w 233314"/>
              <a:gd name="connsiteY25" fmla="*/ 68463 h 23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3314" h="233314">
                <a:moveTo>
                  <a:pt x="117388" y="5468"/>
                </a:moveTo>
                <a:cubicBezTo>
                  <a:pt x="55558" y="5468"/>
                  <a:pt x="5468" y="55558"/>
                  <a:pt x="5468" y="117313"/>
                </a:cubicBezTo>
                <a:cubicBezTo>
                  <a:pt x="5468" y="179142"/>
                  <a:pt x="55558" y="229232"/>
                  <a:pt x="117388" y="229232"/>
                </a:cubicBezTo>
                <a:cubicBezTo>
                  <a:pt x="179143" y="229232"/>
                  <a:pt x="229233" y="179142"/>
                  <a:pt x="229233" y="117313"/>
                </a:cubicBezTo>
                <a:cubicBezTo>
                  <a:pt x="229232" y="55558"/>
                  <a:pt x="179143" y="5468"/>
                  <a:pt x="117388" y="5468"/>
                </a:cubicBezTo>
                <a:close/>
                <a:moveTo>
                  <a:pt x="159820" y="68463"/>
                </a:moveTo>
                <a:cubicBezTo>
                  <a:pt x="159820" y="68463"/>
                  <a:pt x="156175" y="68317"/>
                  <a:pt x="143635" y="68463"/>
                </a:cubicBezTo>
                <a:cubicBezTo>
                  <a:pt x="131386" y="68609"/>
                  <a:pt x="131239" y="77796"/>
                  <a:pt x="131239" y="78233"/>
                </a:cubicBezTo>
                <a:lnTo>
                  <a:pt x="131094" y="101492"/>
                </a:lnTo>
                <a:lnTo>
                  <a:pt x="159820" y="102075"/>
                </a:lnTo>
                <a:lnTo>
                  <a:pt x="155593" y="131750"/>
                </a:lnTo>
                <a:lnTo>
                  <a:pt x="131239" y="131750"/>
                </a:lnTo>
                <a:lnTo>
                  <a:pt x="130511" y="194526"/>
                </a:lnTo>
                <a:lnTo>
                  <a:pt x="100983" y="194526"/>
                </a:lnTo>
                <a:lnTo>
                  <a:pt x="100107" y="131896"/>
                </a:lnTo>
                <a:lnTo>
                  <a:pt x="74223" y="131750"/>
                </a:lnTo>
                <a:lnTo>
                  <a:pt x="74881" y="101492"/>
                </a:lnTo>
                <a:lnTo>
                  <a:pt x="100399" y="101492"/>
                </a:lnTo>
                <a:lnTo>
                  <a:pt x="100399" y="79618"/>
                </a:lnTo>
                <a:cubicBezTo>
                  <a:pt x="100471" y="77285"/>
                  <a:pt x="100690" y="74952"/>
                  <a:pt x="100983" y="72619"/>
                </a:cubicBezTo>
                <a:cubicBezTo>
                  <a:pt x="101637" y="67515"/>
                  <a:pt x="103023" y="62412"/>
                  <a:pt x="105429" y="57818"/>
                </a:cubicBezTo>
                <a:cubicBezTo>
                  <a:pt x="107543" y="53881"/>
                  <a:pt x="110460" y="50381"/>
                  <a:pt x="114033" y="47684"/>
                </a:cubicBezTo>
                <a:cubicBezTo>
                  <a:pt x="117678" y="44913"/>
                  <a:pt x="121980" y="43017"/>
                  <a:pt x="126428" y="41851"/>
                </a:cubicBezTo>
                <a:cubicBezTo>
                  <a:pt x="129564" y="40976"/>
                  <a:pt x="132771" y="40392"/>
                  <a:pt x="135979" y="40320"/>
                </a:cubicBezTo>
                <a:cubicBezTo>
                  <a:pt x="140135" y="40174"/>
                  <a:pt x="156467" y="40684"/>
                  <a:pt x="160551" y="40757"/>
                </a:cubicBezTo>
                <a:lnTo>
                  <a:pt x="159820" y="68463"/>
                </a:lnTo>
                <a:close/>
              </a:path>
            </a:pathLst>
          </a:custGeom>
          <a:solidFill>
            <a:srgbClr val="BDB6B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8" name="!!Twitter Icon">
            <a:hlinkClick r:id="rId14" tooltip="Follow us on Twitter"/>
            <a:extLst>
              <a:ext uri="{FF2B5EF4-FFF2-40B4-BE49-F238E27FC236}">
                <a16:creationId xmlns:a16="http://schemas.microsoft.com/office/drawing/2014/main" id="{2093FEB6-6586-2E79-B412-7358F7232541}"/>
              </a:ext>
            </a:extLst>
          </p:cNvPr>
          <p:cNvSpPr/>
          <p:nvPr/>
        </p:nvSpPr>
        <p:spPr>
          <a:xfrm>
            <a:off x="9072621" y="218336"/>
            <a:ext cx="189306" cy="189306"/>
          </a:xfrm>
          <a:custGeom>
            <a:avLst/>
            <a:gdLst>
              <a:gd name="connsiteX0" fmla="*/ 116476 w 231648"/>
              <a:gd name="connsiteY0" fmla="*/ 5429 h 231648"/>
              <a:gd name="connsiteX1" fmla="*/ 5429 w 231648"/>
              <a:gd name="connsiteY1" fmla="*/ 116548 h 231648"/>
              <a:gd name="connsiteX2" fmla="*/ 116476 w 231648"/>
              <a:gd name="connsiteY2" fmla="*/ 227594 h 231648"/>
              <a:gd name="connsiteX3" fmla="*/ 227522 w 231648"/>
              <a:gd name="connsiteY3" fmla="*/ 116548 h 231648"/>
              <a:gd name="connsiteX4" fmla="*/ 116476 w 231648"/>
              <a:gd name="connsiteY4" fmla="*/ 5429 h 231648"/>
              <a:gd name="connsiteX5" fmla="*/ 175691 w 231648"/>
              <a:gd name="connsiteY5" fmla="*/ 86217 h 231648"/>
              <a:gd name="connsiteX6" fmla="*/ 173446 w 231648"/>
              <a:gd name="connsiteY6" fmla="*/ 108368 h 231648"/>
              <a:gd name="connsiteX7" fmla="*/ 144346 w 231648"/>
              <a:gd name="connsiteY7" fmla="*/ 157159 h 231648"/>
              <a:gd name="connsiteX8" fmla="*/ 85275 w 231648"/>
              <a:gd name="connsiteY8" fmla="*/ 176487 h 231648"/>
              <a:gd name="connsiteX9" fmla="*/ 43000 w 231648"/>
              <a:gd name="connsiteY9" fmla="*/ 163312 h 231648"/>
              <a:gd name="connsiteX10" fmla="*/ 87158 w 231648"/>
              <a:gd name="connsiteY10" fmla="*/ 150572 h 231648"/>
              <a:gd name="connsiteX11" fmla="*/ 59215 w 231648"/>
              <a:gd name="connsiteY11" fmla="*/ 129651 h 231648"/>
              <a:gd name="connsiteX12" fmla="*/ 72680 w 231648"/>
              <a:gd name="connsiteY12" fmla="*/ 128855 h 231648"/>
              <a:gd name="connsiteX13" fmla="*/ 48501 w 231648"/>
              <a:gd name="connsiteY13" fmla="*/ 98812 h 231648"/>
              <a:gd name="connsiteX14" fmla="*/ 62111 w 231648"/>
              <a:gd name="connsiteY14" fmla="*/ 102287 h 231648"/>
              <a:gd name="connsiteX15" fmla="*/ 53207 w 231648"/>
              <a:gd name="connsiteY15" fmla="*/ 62328 h 231648"/>
              <a:gd name="connsiteX16" fmla="*/ 115679 w 231648"/>
              <a:gd name="connsiteY16" fmla="*/ 93745 h 231648"/>
              <a:gd name="connsiteX17" fmla="*/ 166931 w 231648"/>
              <a:gd name="connsiteY17" fmla="*/ 66164 h 231648"/>
              <a:gd name="connsiteX18" fmla="*/ 186404 w 231648"/>
              <a:gd name="connsiteY18" fmla="*/ 59143 h 231648"/>
              <a:gd name="connsiteX19" fmla="*/ 173736 w 231648"/>
              <a:gd name="connsiteY19" fmla="*/ 75068 h 231648"/>
              <a:gd name="connsiteX20" fmla="*/ 189879 w 231648"/>
              <a:gd name="connsiteY20" fmla="*/ 71159 h 231648"/>
              <a:gd name="connsiteX21" fmla="*/ 175691 w 231648"/>
              <a:gd name="connsiteY21" fmla="*/ 86217 h 23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1648" h="231648">
                <a:moveTo>
                  <a:pt x="116476" y="5429"/>
                </a:moveTo>
                <a:cubicBezTo>
                  <a:pt x="55161" y="5429"/>
                  <a:pt x="5429" y="55161"/>
                  <a:pt x="5429" y="116548"/>
                </a:cubicBezTo>
                <a:cubicBezTo>
                  <a:pt x="5429" y="177862"/>
                  <a:pt x="55161" y="227594"/>
                  <a:pt x="116476" y="227594"/>
                </a:cubicBezTo>
                <a:cubicBezTo>
                  <a:pt x="177790" y="227594"/>
                  <a:pt x="227522" y="177862"/>
                  <a:pt x="227522" y="116548"/>
                </a:cubicBezTo>
                <a:cubicBezTo>
                  <a:pt x="227522" y="55161"/>
                  <a:pt x="177790" y="5429"/>
                  <a:pt x="116476" y="5429"/>
                </a:cubicBezTo>
                <a:close/>
                <a:moveTo>
                  <a:pt x="175691" y="86217"/>
                </a:moveTo>
                <a:cubicBezTo>
                  <a:pt x="175691" y="86217"/>
                  <a:pt x="175473" y="99826"/>
                  <a:pt x="173446" y="108368"/>
                </a:cubicBezTo>
                <a:cubicBezTo>
                  <a:pt x="171420" y="116837"/>
                  <a:pt x="164615" y="140510"/>
                  <a:pt x="144346" y="157159"/>
                </a:cubicBezTo>
                <a:cubicBezTo>
                  <a:pt x="124076" y="173808"/>
                  <a:pt x="99319" y="177428"/>
                  <a:pt x="85275" y="176487"/>
                </a:cubicBezTo>
                <a:cubicBezTo>
                  <a:pt x="71304" y="175546"/>
                  <a:pt x="54075" y="170189"/>
                  <a:pt x="43000" y="163312"/>
                </a:cubicBezTo>
                <a:cubicBezTo>
                  <a:pt x="43000" y="163312"/>
                  <a:pt x="68409" y="166063"/>
                  <a:pt x="87158" y="150572"/>
                </a:cubicBezTo>
                <a:cubicBezTo>
                  <a:pt x="87158" y="150572"/>
                  <a:pt x="68191" y="151440"/>
                  <a:pt x="59215" y="129651"/>
                </a:cubicBezTo>
                <a:cubicBezTo>
                  <a:pt x="59215" y="129651"/>
                  <a:pt x="65658" y="130809"/>
                  <a:pt x="72680" y="128855"/>
                </a:cubicBezTo>
                <a:cubicBezTo>
                  <a:pt x="72680" y="128855"/>
                  <a:pt x="48791" y="124511"/>
                  <a:pt x="48501" y="98812"/>
                </a:cubicBezTo>
                <a:cubicBezTo>
                  <a:pt x="48501" y="98812"/>
                  <a:pt x="56319" y="102649"/>
                  <a:pt x="62111" y="102287"/>
                </a:cubicBezTo>
                <a:cubicBezTo>
                  <a:pt x="62111" y="102287"/>
                  <a:pt x="39308" y="84842"/>
                  <a:pt x="53207" y="62328"/>
                </a:cubicBezTo>
                <a:cubicBezTo>
                  <a:pt x="53207" y="62328"/>
                  <a:pt x="76010" y="92587"/>
                  <a:pt x="115679" y="93745"/>
                </a:cubicBezTo>
                <a:cubicBezTo>
                  <a:pt x="106051" y="67179"/>
                  <a:pt x="149196" y="41987"/>
                  <a:pt x="166931" y="66164"/>
                </a:cubicBezTo>
                <a:cubicBezTo>
                  <a:pt x="166931" y="66164"/>
                  <a:pt x="173808" y="65948"/>
                  <a:pt x="186404" y="59143"/>
                </a:cubicBezTo>
                <a:cubicBezTo>
                  <a:pt x="186404" y="59143"/>
                  <a:pt x="183364" y="68698"/>
                  <a:pt x="173736" y="75068"/>
                </a:cubicBezTo>
                <a:cubicBezTo>
                  <a:pt x="173736" y="75068"/>
                  <a:pt x="180975" y="74997"/>
                  <a:pt x="189879" y="71159"/>
                </a:cubicBezTo>
                <a:cubicBezTo>
                  <a:pt x="189227" y="72173"/>
                  <a:pt x="183798" y="80498"/>
                  <a:pt x="175691" y="86217"/>
                </a:cubicBezTo>
                <a:close/>
              </a:path>
            </a:pathLst>
          </a:custGeom>
          <a:solidFill>
            <a:srgbClr val="BDB6B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7" name="!!Introduction Icon" descr="Lightbulb">
            <a:hlinkClick r:id="rId15" action="ppaction://hlinksldjump" tooltip="Go to Introduction"/>
            <a:extLst>
              <a:ext uri="{FF2B5EF4-FFF2-40B4-BE49-F238E27FC236}">
                <a16:creationId xmlns:a16="http://schemas.microsoft.com/office/drawing/2014/main" id="{A9E4C6A5-3329-F12C-77EA-0E1D2CB5F45A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3381" y="1312345"/>
            <a:ext cx="341216" cy="341216"/>
          </a:xfrm>
          <a:prstGeom prst="rect">
            <a:avLst/>
          </a:prstGeom>
        </p:spPr>
      </p:pic>
      <p:pic>
        <p:nvPicPr>
          <p:cNvPr id="8" name="!!Literature Review Icon">
            <a:hlinkClick r:id="" action="ppaction://noaction"/>
            <a:extLst>
              <a:ext uri="{FF2B5EF4-FFF2-40B4-BE49-F238E27FC236}">
                <a16:creationId xmlns:a16="http://schemas.microsoft.com/office/drawing/2014/main" id="{CAF9065E-DD8C-E479-CA40-FAC23D2C0112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193381" y="2243503"/>
            <a:ext cx="341216" cy="341216"/>
          </a:xfrm>
          <a:prstGeom prst="rect">
            <a:avLst/>
          </a:prstGeom>
        </p:spPr>
      </p:pic>
      <p:pic>
        <p:nvPicPr>
          <p:cNvPr id="25" name="!!Data Analysis Icon">
            <a:hlinkClick r:id="" action="ppaction://noaction"/>
            <a:extLst>
              <a:ext uri="{FF2B5EF4-FFF2-40B4-BE49-F238E27FC236}">
                <a16:creationId xmlns:a16="http://schemas.microsoft.com/office/drawing/2014/main" id="{C846D9B7-DBCD-F4B1-A98D-86EC044FE7D5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193381" y="4105819"/>
            <a:ext cx="341216" cy="34121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25A8545-FD6F-DB0D-2893-9BAB920FCF39}"/>
              </a:ext>
            </a:extLst>
          </p:cNvPr>
          <p:cNvGrpSpPr/>
          <p:nvPr/>
        </p:nvGrpSpPr>
        <p:grpSpPr>
          <a:xfrm>
            <a:off x="11140587" y="6543831"/>
            <a:ext cx="233761" cy="233762"/>
            <a:chOff x="10997595" y="6413205"/>
            <a:chExt cx="233761" cy="233762"/>
          </a:xfrm>
          <a:effectLst/>
        </p:grpSpPr>
        <p:sp>
          <p:nvSpPr>
            <p:cNvPr id="11" name="Oval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453D550-78FD-2DA2-D5ED-4F413BEF4DC9}"/>
                </a:ext>
              </a:extLst>
            </p:cNvPr>
            <p:cNvSpPr/>
            <p:nvPr/>
          </p:nvSpPr>
          <p:spPr>
            <a:xfrm rot="10800000">
              <a:off x="10997595" y="6413205"/>
              <a:ext cx="233761" cy="233762"/>
            </a:xfrm>
            <a:prstGeom prst="ellipse">
              <a:avLst/>
            </a:prstGeom>
            <a:solidFill>
              <a:schemeClr val="bg1"/>
            </a:solidFill>
            <a:effectLst/>
          </p:spPr>
          <p:txBody>
            <a:bodyPr vert="horz" wrap="none" lIns="91440" tIns="45720" rIns="91440" bIns="45720" rtlCol="0" anchor="ctr"/>
            <a:lstStyle/>
            <a:p>
              <a:pPr algn="ctr" defTabSz="457200"/>
              <a:endParaRPr lang="en-US" sz="1400" b="1">
                <a:solidFill>
                  <a:srgbClr val="008000"/>
                </a:solidFill>
                <a:latin typeface="Lato"/>
              </a:endParaRPr>
            </a:p>
          </p:txBody>
        </p:sp>
        <p:sp>
          <p:nvSpPr>
            <p:cNvPr id="13" name="Arrow: Chevron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FB959C2-4218-50C8-2302-486865B1F390}"/>
                </a:ext>
              </a:extLst>
            </p:cNvPr>
            <p:cNvSpPr/>
            <p:nvPr/>
          </p:nvSpPr>
          <p:spPr>
            <a:xfrm>
              <a:off x="11086565" y="6463854"/>
              <a:ext cx="67902" cy="132465"/>
            </a:xfrm>
            <a:prstGeom prst="chevron">
              <a:avLst>
                <a:gd name="adj" fmla="val 77048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671386C-B186-FDBE-1541-DCCBAFF278F8}"/>
              </a:ext>
            </a:extLst>
          </p:cNvPr>
          <p:cNvGrpSpPr/>
          <p:nvPr/>
        </p:nvGrpSpPr>
        <p:grpSpPr>
          <a:xfrm>
            <a:off x="10819808" y="6543831"/>
            <a:ext cx="233761" cy="233762"/>
            <a:chOff x="10685679" y="6413205"/>
            <a:chExt cx="233761" cy="233762"/>
          </a:xfrm>
          <a:effectLst/>
        </p:grpSpPr>
        <p:sp>
          <p:nvSpPr>
            <p:cNvPr id="19" name="Oval 18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733E945C-011F-AEBF-F7BB-4D690638ADBB}"/>
                </a:ext>
              </a:extLst>
            </p:cNvPr>
            <p:cNvSpPr/>
            <p:nvPr/>
          </p:nvSpPr>
          <p:spPr>
            <a:xfrm>
              <a:off x="10685679" y="6413205"/>
              <a:ext cx="233761" cy="233762"/>
            </a:xfrm>
            <a:prstGeom prst="ellipse">
              <a:avLst/>
            </a:prstGeom>
            <a:solidFill>
              <a:schemeClr val="bg1"/>
            </a:solidFill>
            <a:effectLst/>
          </p:spPr>
          <p:txBody>
            <a:bodyPr vert="horz" wrap="none" lIns="91440" tIns="45720" rIns="91440" bIns="45720" rtlCol="0" anchor="ctr"/>
            <a:lstStyle/>
            <a:p>
              <a:pPr algn="ctr" defTabSz="457200"/>
              <a:endParaRPr lang="en-US" sz="1400" b="1">
                <a:solidFill>
                  <a:srgbClr val="008000"/>
                </a:solidFill>
                <a:latin typeface="Lato"/>
              </a:endParaRPr>
            </a:p>
          </p:txBody>
        </p:sp>
        <p:sp>
          <p:nvSpPr>
            <p:cNvPr id="20" name="Arrow: Chevron 1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D474D2FA-D5F7-D577-ACE5-EA410963A706}"/>
                </a:ext>
              </a:extLst>
            </p:cNvPr>
            <p:cNvSpPr/>
            <p:nvPr/>
          </p:nvSpPr>
          <p:spPr>
            <a:xfrm rot="10800000">
              <a:off x="10750793" y="6463853"/>
              <a:ext cx="67902" cy="132465"/>
            </a:xfrm>
            <a:prstGeom prst="chevron">
              <a:avLst>
                <a:gd name="adj" fmla="val 77048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DB0EB94-4699-9FFA-3F16-97C062A92475}"/>
              </a:ext>
            </a:extLst>
          </p:cNvPr>
          <p:cNvGrpSpPr/>
          <p:nvPr/>
        </p:nvGrpSpPr>
        <p:grpSpPr>
          <a:xfrm>
            <a:off x="11461366" y="6543145"/>
            <a:ext cx="235134" cy="235134"/>
            <a:chOff x="11302784" y="6412519"/>
            <a:chExt cx="235134" cy="235134"/>
          </a:xfrm>
          <a:effectLst/>
        </p:grpSpPr>
        <p:sp>
          <p:nvSpPr>
            <p:cNvPr id="26" name="Oval 25">
              <a:hlinkClick r:id="" action="ppaction://hlinkshowjump?jump=lastslideviewed"/>
              <a:extLst>
                <a:ext uri="{FF2B5EF4-FFF2-40B4-BE49-F238E27FC236}">
                  <a16:creationId xmlns:a16="http://schemas.microsoft.com/office/drawing/2014/main" id="{8F7F79D7-B23A-F863-2AD6-2593781020FB}"/>
                </a:ext>
              </a:extLst>
            </p:cNvPr>
            <p:cNvSpPr/>
            <p:nvPr/>
          </p:nvSpPr>
          <p:spPr>
            <a:xfrm>
              <a:off x="11302784" y="6412519"/>
              <a:ext cx="235134" cy="235134"/>
            </a:xfrm>
            <a:prstGeom prst="ellipse">
              <a:avLst/>
            </a:prstGeom>
            <a:solidFill>
              <a:schemeClr val="accent1"/>
            </a:solidFill>
            <a:effectLst/>
          </p:spPr>
          <p:txBody>
            <a:bodyPr vert="horz" wrap="none" lIns="91440" tIns="45720" rIns="91440" bIns="4572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pic>
          <p:nvPicPr>
            <p:cNvPr id="28" name="Graphic 27" descr="Line Arrow: Rotate left">
              <a:hlinkClick r:id="" action="ppaction://hlinkshowjump?jump=lastslideviewed"/>
              <a:extLst>
                <a:ext uri="{FF2B5EF4-FFF2-40B4-BE49-F238E27FC236}">
                  <a16:creationId xmlns:a16="http://schemas.microsoft.com/office/drawing/2014/main" id="{2A6BB08F-393D-E072-72ED-D4969E518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1338139" y="6447874"/>
              <a:ext cx="164424" cy="164424"/>
            </a:xfrm>
            <a:prstGeom prst="rect">
              <a:avLst/>
            </a:prstGeom>
          </p:spPr>
        </p:pic>
      </p:grpSp>
      <p:pic>
        <p:nvPicPr>
          <p:cNvPr id="70" name="!!Publications Icon">
            <a:hlinkClick r:id="" action="ppaction://noaction"/>
            <a:extLst>
              <a:ext uri="{FF2B5EF4-FFF2-40B4-BE49-F238E27FC236}">
                <a16:creationId xmlns:a16="http://schemas.microsoft.com/office/drawing/2014/main" id="{2499C020-B36B-9623-7E93-D7DCA331F15C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204413" y="4997809"/>
            <a:ext cx="341216" cy="341216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69E97C6D-595A-6116-387D-07B839AE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CF0F-FE6C-4A75-A731-07AA55CF4E25}" type="datetime1">
              <a:rPr lang="en-US" smtClean="0"/>
              <a:t>12/2/2025</a:t>
            </a:fld>
            <a:endParaRPr lang="x-none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C67F90F8-0720-190E-D144-7407DCEC4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E55D-16C1-42A5-A368-6D42075957BC}" type="slidenum">
              <a:rPr lang="x-none" smtClean="0"/>
              <a:t>11</a:t>
            </a:fld>
            <a:endParaRPr lang="x-none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121B916-18E2-4432-9B9D-3EF15971D56E}"/>
              </a:ext>
            </a:extLst>
          </p:cNvPr>
          <p:cNvSpPr/>
          <p:nvPr/>
        </p:nvSpPr>
        <p:spPr>
          <a:xfrm>
            <a:off x="838200" y="717239"/>
            <a:ext cx="11118619" cy="4595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028A5C-AF40-44D4-AAA3-9502184740E8}"/>
              </a:ext>
            </a:extLst>
          </p:cNvPr>
          <p:cNvSpPr txBox="1"/>
          <p:nvPr/>
        </p:nvSpPr>
        <p:spPr>
          <a:xfrm>
            <a:off x="990600" y="753897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CHALLENGES IN AQI REPORTING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631FB4-3A40-419C-83C8-D081CBBF0E8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734358" y="1257301"/>
            <a:ext cx="2438644" cy="22991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DCF58BC-61F0-47BC-B4D7-52089172C92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358" y="4225743"/>
            <a:ext cx="2932328" cy="16677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51D2D3D-8D39-4495-82C5-E1DC76C4BE7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611" y="1257301"/>
            <a:ext cx="2735040" cy="22991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920E6D9-6E4E-4BBA-B41B-776FA80C3401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611" y="4220628"/>
            <a:ext cx="2735040" cy="182849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60BDC3E-F8C8-496D-B5BA-E34616D90E0A}"/>
              </a:ext>
            </a:extLst>
          </p:cNvPr>
          <p:cNvSpPr txBox="1"/>
          <p:nvPr/>
        </p:nvSpPr>
        <p:spPr>
          <a:xfrm>
            <a:off x="990600" y="3648629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 data coverage in some regions</a:t>
            </a:r>
          </a:p>
          <a:p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E6B83A3-8951-4285-9F4B-21CAF2BD7A0A}"/>
              </a:ext>
            </a:extLst>
          </p:cNvPr>
          <p:cNvSpPr txBox="1"/>
          <p:nvPr/>
        </p:nvSpPr>
        <p:spPr>
          <a:xfrm>
            <a:off x="6211926" y="3689678"/>
            <a:ext cx="5028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misunderstanding of technical terms</a:t>
            </a:r>
          </a:p>
          <a:p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5A8673F-D9FA-45B4-962A-AFCC501D411F}"/>
              </a:ext>
            </a:extLst>
          </p:cNvPr>
          <p:cNvSpPr txBox="1"/>
          <p:nvPr/>
        </p:nvSpPr>
        <p:spPr>
          <a:xfrm>
            <a:off x="6752991" y="5872176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Variability in standards across countries</a:t>
            </a:r>
          </a:p>
          <a:p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439B788-BA29-4740-A1A3-248B69EE7B21}"/>
              </a:ext>
            </a:extLst>
          </p:cNvPr>
          <p:cNvSpPr txBox="1"/>
          <p:nvPr/>
        </p:nvSpPr>
        <p:spPr>
          <a:xfrm>
            <a:off x="1143000" y="5919833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Sensor Calibration and accuracy issues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" name="Graphic 29" descr="Robot with solid fill">
            <a:extLst>
              <a:ext uri="{FF2B5EF4-FFF2-40B4-BE49-F238E27FC236}">
                <a16:creationId xmlns:a16="http://schemas.microsoft.com/office/drawing/2014/main" id="{F131F58C-E266-4AAC-B53A-1B367569A89D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48523" y="649665"/>
            <a:ext cx="566256" cy="56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95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DE610-492E-13FD-D3DD-005993613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3E27E16C-E421-5DDA-1B39-E70BBEE0D742}"/>
              </a:ext>
            </a:extLst>
          </p:cNvPr>
          <p:cNvSpPr/>
          <p:nvPr/>
        </p:nvSpPr>
        <p:spPr>
          <a:xfrm>
            <a:off x="863302" y="598327"/>
            <a:ext cx="11270641" cy="1022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!!Arrow 1">
            <a:extLst>
              <a:ext uri="{FF2B5EF4-FFF2-40B4-BE49-F238E27FC236}">
                <a16:creationId xmlns:a16="http://schemas.microsoft.com/office/drawing/2014/main" id="{3DA065AF-A0FC-E46C-219C-35EA095A6428}"/>
              </a:ext>
            </a:extLst>
          </p:cNvPr>
          <p:cNvSpPr/>
          <p:nvPr/>
        </p:nvSpPr>
        <p:spPr>
          <a:xfrm rot="5400000">
            <a:off x="8739789" y="-1025369"/>
            <a:ext cx="92809" cy="190477"/>
          </a:xfrm>
          <a:prstGeom prst="chevron">
            <a:avLst>
              <a:gd name="adj" fmla="val 100000"/>
            </a:avLst>
          </a:prstGeom>
          <a:solidFill>
            <a:schemeClr val="bg1">
              <a:lumMod val="50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90000"/>
                </a:srgb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04" name="!!Arrow 3">
            <a:extLst>
              <a:ext uri="{FF2B5EF4-FFF2-40B4-BE49-F238E27FC236}">
                <a16:creationId xmlns:a16="http://schemas.microsoft.com/office/drawing/2014/main" id="{6A25DA97-B659-DDD1-B51D-C5586CF8EBB5}"/>
              </a:ext>
            </a:extLst>
          </p:cNvPr>
          <p:cNvSpPr/>
          <p:nvPr/>
        </p:nvSpPr>
        <p:spPr>
          <a:xfrm rot="5400000">
            <a:off x="8767633" y="-55278"/>
            <a:ext cx="92809" cy="190477"/>
          </a:xfrm>
          <a:prstGeom prst="chevron">
            <a:avLst>
              <a:gd name="adj" fmla="val 100000"/>
            </a:avLst>
          </a:prstGeom>
          <a:solidFill>
            <a:schemeClr val="bg1">
              <a:lumMod val="50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90000"/>
                </a:srgb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14" name="!!Menu bg">
            <a:extLst>
              <a:ext uri="{FF2B5EF4-FFF2-40B4-BE49-F238E27FC236}">
                <a16:creationId xmlns:a16="http://schemas.microsoft.com/office/drawing/2014/main" id="{D2795B8D-B3AE-B646-330B-538ED67FEAE6}"/>
              </a:ext>
            </a:extLst>
          </p:cNvPr>
          <p:cNvSpPr/>
          <p:nvPr/>
        </p:nvSpPr>
        <p:spPr>
          <a:xfrm>
            <a:off x="0" y="0"/>
            <a:ext cx="12192000" cy="6259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" dir="5400000" algn="t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5" name="!!Close button" descr="close button">
            <a:hlinkClick r:id="" action="ppaction://hlinkshowjump?jump=endshow"/>
            <a:extLst>
              <a:ext uri="{FF2B5EF4-FFF2-40B4-BE49-F238E27FC236}">
                <a16:creationId xmlns:a16="http://schemas.microsoft.com/office/drawing/2014/main" id="{6249A1E2-8A15-BC37-F54F-28D14C77FE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77311" y="173235"/>
            <a:ext cx="279508" cy="279508"/>
          </a:xfrm>
          <a:prstGeom prst="rect">
            <a:avLst/>
          </a:prstGeom>
          <a:effectLst/>
        </p:spPr>
      </p:pic>
      <p:pic>
        <p:nvPicPr>
          <p:cNvPr id="79" name="!!Instagram Icon">
            <a:hlinkClick r:id="rId5" tooltip="Follow us on Instagram"/>
            <a:extLst>
              <a:ext uri="{FF2B5EF4-FFF2-40B4-BE49-F238E27FC236}">
                <a16:creationId xmlns:a16="http://schemas.microsoft.com/office/drawing/2014/main" id="{8CBD7405-99E1-5D6D-2F1F-AD37787B0F1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3422" y="227203"/>
            <a:ext cx="171572" cy="171572"/>
          </a:xfrm>
          <a:prstGeom prst="rect">
            <a:avLst/>
          </a:prstGeom>
        </p:spPr>
      </p:pic>
      <p:grpSp>
        <p:nvGrpSpPr>
          <p:cNvPr id="80" name="!!KNUST Website">
            <a:extLst>
              <a:ext uri="{FF2B5EF4-FFF2-40B4-BE49-F238E27FC236}">
                <a16:creationId xmlns:a16="http://schemas.microsoft.com/office/drawing/2014/main" id="{70862B01-F600-ABE6-BB7F-481A639CF403}"/>
              </a:ext>
            </a:extLst>
          </p:cNvPr>
          <p:cNvGrpSpPr/>
          <p:nvPr/>
        </p:nvGrpSpPr>
        <p:grpSpPr>
          <a:xfrm>
            <a:off x="8493131" y="217629"/>
            <a:ext cx="190721" cy="190721"/>
            <a:chOff x="9835244" y="150395"/>
            <a:chExt cx="187438" cy="187438"/>
          </a:xfrm>
          <a:solidFill>
            <a:srgbClr val="BDB6B2"/>
          </a:solidFill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CC80922-6EB6-3F0C-080C-B5F10C5DA1EC}"/>
                </a:ext>
              </a:extLst>
            </p:cNvPr>
            <p:cNvSpPr/>
            <p:nvPr/>
          </p:nvSpPr>
          <p:spPr>
            <a:xfrm>
              <a:off x="9835244" y="150395"/>
              <a:ext cx="187438" cy="1874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pic>
          <p:nvPicPr>
            <p:cNvPr id="82" name="Picture 81" descr="KNUST_logo Vector.png">
              <a:hlinkClick r:id="rId8" tooltip="Visit our Website"/>
              <a:extLst>
                <a:ext uri="{FF2B5EF4-FFF2-40B4-BE49-F238E27FC236}">
                  <a16:creationId xmlns:a16="http://schemas.microsoft.com/office/drawing/2014/main" id="{BC8CD086-4C41-5ABB-382D-D6E657DDC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1543" y="176747"/>
              <a:ext cx="94840" cy="130862"/>
            </a:xfrm>
            <a:prstGeom prst="rect">
              <a:avLst/>
            </a:prstGeom>
            <a:grpFill/>
          </p:spPr>
        </p:pic>
      </p:grpSp>
      <p:grpSp>
        <p:nvGrpSpPr>
          <p:cNvPr id="83" name="!!Youtube Icon">
            <a:extLst>
              <a:ext uri="{FF2B5EF4-FFF2-40B4-BE49-F238E27FC236}">
                <a16:creationId xmlns:a16="http://schemas.microsoft.com/office/drawing/2014/main" id="{4291B1C9-FEBC-A147-844E-2DFB70F89BDE}"/>
              </a:ext>
            </a:extLst>
          </p:cNvPr>
          <p:cNvGrpSpPr/>
          <p:nvPr/>
        </p:nvGrpSpPr>
        <p:grpSpPr>
          <a:xfrm>
            <a:off x="9636489" y="218336"/>
            <a:ext cx="189306" cy="189306"/>
            <a:chOff x="10330042" y="133387"/>
            <a:chExt cx="237744" cy="237744"/>
          </a:xfrm>
          <a:solidFill>
            <a:srgbClr val="BDB6B2"/>
          </a:solidFill>
        </p:grpSpPr>
        <p:pic>
          <p:nvPicPr>
            <p:cNvPr id="84" name="Picture 64">
              <a:hlinkClick r:id="rId10" tooltip="Follow us on Youtube"/>
              <a:extLst>
                <a:ext uri="{FF2B5EF4-FFF2-40B4-BE49-F238E27FC236}">
                  <a16:creationId xmlns:a16="http://schemas.microsoft.com/office/drawing/2014/main" id="{5F246AE8-832D-6ACC-7CAA-D34D0FA3E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388228" y="191573"/>
              <a:ext cx="121372" cy="121372"/>
            </a:xfrm>
            <a:prstGeom prst="rect">
              <a:avLst/>
            </a:prstGeom>
          </p:spPr>
        </p:pic>
        <p:sp>
          <p:nvSpPr>
            <p:cNvPr id="86" name="Circle: Hollow 85">
              <a:extLst>
                <a:ext uri="{FF2B5EF4-FFF2-40B4-BE49-F238E27FC236}">
                  <a16:creationId xmlns:a16="http://schemas.microsoft.com/office/drawing/2014/main" id="{B77B1FCD-5BAE-0826-6D12-2F24BAECA59D}"/>
                </a:ext>
              </a:extLst>
            </p:cNvPr>
            <p:cNvSpPr/>
            <p:nvPr/>
          </p:nvSpPr>
          <p:spPr>
            <a:xfrm>
              <a:off x="10330042" y="133387"/>
              <a:ext cx="237744" cy="237744"/>
            </a:xfrm>
            <a:prstGeom prst="donut">
              <a:avLst>
                <a:gd name="adj" fmla="val 72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87" name="!!Facebook icon">
            <a:hlinkClick r:id="rId13" tooltip="Follow us on Facebook"/>
            <a:extLst>
              <a:ext uri="{FF2B5EF4-FFF2-40B4-BE49-F238E27FC236}">
                <a16:creationId xmlns:a16="http://schemas.microsoft.com/office/drawing/2014/main" id="{63BD8758-C219-76E5-DAB5-B7BFA894DB3A}"/>
              </a:ext>
            </a:extLst>
          </p:cNvPr>
          <p:cNvSpPr/>
          <p:nvPr/>
        </p:nvSpPr>
        <p:spPr>
          <a:xfrm>
            <a:off x="8785347" y="220100"/>
            <a:ext cx="185779" cy="185779"/>
          </a:xfrm>
          <a:custGeom>
            <a:avLst/>
            <a:gdLst>
              <a:gd name="connsiteX0" fmla="*/ 117388 w 233314"/>
              <a:gd name="connsiteY0" fmla="*/ 5468 h 233314"/>
              <a:gd name="connsiteX1" fmla="*/ 5468 w 233314"/>
              <a:gd name="connsiteY1" fmla="*/ 117313 h 233314"/>
              <a:gd name="connsiteX2" fmla="*/ 117388 w 233314"/>
              <a:gd name="connsiteY2" fmla="*/ 229232 h 233314"/>
              <a:gd name="connsiteX3" fmla="*/ 229233 w 233314"/>
              <a:gd name="connsiteY3" fmla="*/ 117313 h 233314"/>
              <a:gd name="connsiteX4" fmla="*/ 117388 w 233314"/>
              <a:gd name="connsiteY4" fmla="*/ 5468 h 233314"/>
              <a:gd name="connsiteX5" fmla="*/ 159820 w 233314"/>
              <a:gd name="connsiteY5" fmla="*/ 68463 h 233314"/>
              <a:gd name="connsiteX6" fmla="*/ 143635 w 233314"/>
              <a:gd name="connsiteY6" fmla="*/ 68463 h 233314"/>
              <a:gd name="connsiteX7" fmla="*/ 131239 w 233314"/>
              <a:gd name="connsiteY7" fmla="*/ 78233 h 233314"/>
              <a:gd name="connsiteX8" fmla="*/ 131094 w 233314"/>
              <a:gd name="connsiteY8" fmla="*/ 101492 h 233314"/>
              <a:gd name="connsiteX9" fmla="*/ 159820 w 233314"/>
              <a:gd name="connsiteY9" fmla="*/ 102075 h 233314"/>
              <a:gd name="connsiteX10" fmla="*/ 155593 w 233314"/>
              <a:gd name="connsiteY10" fmla="*/ 131750 h 233314"/>
              <a:gd name="connsiteX11" fmla="*/ 131239 w 233314"/>
              <a:gd name="connsiteY11" fmla="*/ 131750 h 233314"/>
              <a:gd name="connsiteX12" fmla="*/ 130511 w 233314"/>
              <a:gd name="connsiteY12" fmla="*/ 194526 h 233314"/>
              <a:gd name="connsiteX13" fmla="*/ 100983 w 233314"/>
              <a:gd name="connsiteY13" fmla="*/ 194526 h 233314"/>
              <a:gd name="connsiteX14" fmla="*/ 100107 w 233314"/>
              <a:gd name="connsiteY14" fmla="*/ 131896 h 233314"/>
              <a:gd name="connsiteX15" fmla="*/ 74223 w 233314"/>
              <a:gd name="connsiteY15" fmla="*/ 131750 h 233314"/>
              <a:gd name="connsiteX16" fmla="*/ 74881 w 233314"/>
              <a:gd name="connsiteY16" fmla="*/ 101492 h 233314"/>
              <a:gd name="connsiteX17" fmla="*/ 100399 w 233314"/>
              <a:gd name="connsiteY17" fmla="*/ 101492 h 233314"/>
              <a:gd name="connsiteX18" fmla="*/ 100399 w 233314"/>
              <a:gd name="connsiteY18" fmla="*/ 79618 h 233314"/>
              <a:gd name="connsiteX19" fmla="*/ 100983 w 233314"/>
              <a:gd name="connsiteY19" fmla="*/ 72619 h 233314"/>
              <a:gd name="connsiteX20" fmla="*/ 105429 w 233314"/>
              <a:gd name="connsiteY20" fmla="*/ 57818 h 233314"/>
              <a:gd name="connsiteX21" fmla="*/ 114033 w 233314"/>
              <a:gd name="connsiteY21" fmla="*/ 47684 h 233314"/>
              <a:gd name="connsiteX22" fmla="*/ 126428 w 233314"/>
              <a:gd name="connsiteY22" fmla="*/ 41851 h 233314"/>
              <a:gd name="connsiteX23" fmla="*/ 135979 w 233314"/>
              <a:gd name="connsiteY23" fmla="*/ 40320 h 233314"/>
              <a:gd name="connsiteX24" fmla="*/ 160551 w 233314"/>
              <a:gd name="connsiteY24" fmla="*/ 40757 h 233314"/>
              <a:gd name="connsiteX25" fmla="*/ 159820 w 233314"/>
              <a:gd name="connsiteY25" fmla="*/ 68463 h 23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3314" h="233314">
                <a:moveTo>
                  <a:pt x="117388" y="5468"/>
                </a:moveTo>
                <a:cubicBezTo>
                  <a:pt x="55558" y="5468"/>
                  <a:pt x="5468" y="55558"/>
                  <a:pt x="5468" y="117313"/>
                </a:cubicBezTo>
                <a:cubicBezTo>
                  <a:pt x="5468" y="179142"/>
                  <a:pt x="55558" y="229232"/>
                  <a:pt x="117388" y="229232"/>
                </a:cubicBezTo>
                <a:cubicBezTo>
                  <a:pt x="179143" y="229232"/>
                  <a:pt x="229233" y="179142"/>
                  <a:pt x="229233" y="117313"/>
                </a:cubicBezTo>
                <a:cubicBezTo>
                  <a:pt x="229232" y="55558"/>
                  <a:pt x="179143" y="5468"/>
                  <a:pt x="117388" y="5468"/>
                </a:cubicBezTo>
                <a:close/>
                <a:moveTo>
                  <a:pt x="159820" y="68463"/>
                </a:moveTo>
                <a:cubicBezTo>
                  <a:pt x="159820" y="68463"/>
                  <a:pt x="156175" y="68317"/>
                  <a:pt x="143635" y="68463"/>
                </a:cubicBezTo>
                <a:cubicBezTo>
                  <a:pt x="131386" y="68609"/>
                  <a:pt x="131239" y="77796"/>
                  <a:pt x="131239" y="78233"/>
                </a:cubicBezTo>
                <a:lnTo>
                  <a:pt x="131094" y="101492"/>
                </a:lnTo>
                <a:lnTo>
                  <a:pt x="159820" y="102075"/>
                </a:lnTo>
                <a:lnTo>
                  <a:pt x="155593" y="131750"/>
                </a:lnTo>
                <a:lnTo>
                  <a:pt x="131239" y="131750"/>
                </a:lnTo>
                <a:lnTo>
                  <a:pt x="130511" y="194526"/>
                </a:lnTo>
                <a:lnTo>
                  <a:pt x="100983" y="194526"/>
                </a:lnTo>
                <a:lnTo>
                  <a:pt x="100107" y="131896"/>
                </a:lnTo>
                <a:lnTo>
                  <a:pt x="74223" y="131750"/>
                </a:lnTo>
                <a:lnTo>
                  <a:pt x="74881" y="101492"/>
                </a:lnTo>
                <a:lnTo>
                  <a:pt x="100399" y="101492"/>
                </a:lnTo>
                <a:lnTo>
                  <a:pt x="100399" y="79618"/>
                </a:lnTo>
                <a:cubicBezTo>
                  <a:pt x="100471" y="77285"/>
                  <a:pt x="100690" y="74952"/>
                  <a:pt x="100983" y="72619"/>
                </a:cubicBezTo>
                <a:cubicBezTo>
                  <a:pt x="101637" y="67515"/>
                  <a:pt x="103023" y="62412"/>
                  <a:pt x="105429" y="57818"/>
                </a:cubicBezTo>
                <a:cubicBezTo>
                  <a:pt x="107543" y="53881"/>
                  <a:pt x="110460" y="50381"/>
                  <a:pt x="114033" y="47684"/>
                </a:cubicBezTo>
                <a:cubicBezTo>
                  <a:pt x="117678" y="44913"/>
                  <a:pt x="121980" y="43017"/>
                  <a:pt x="126428" y="41851"/>
                </a:cubicBezTo>
                <a:cubicBezTo>
                  <a:pt x="129564" y="40976"/>
                  <a:pt x="132771" y="40392"/>
                  <a:pt x="135979" y="40320"/>
                </a:cubicBezTo>
                <a:cubicBezTo>
                  <a:pt x="140135" y="40174"/>
                  <a:pt x="156467" y="40684"/>
                  <a:pt x="160551" y="40757"/>
                </a:cubicBezTo>
                <a:lnTo>
                  <a:pt x="159820" y="68463"/>
                </a:lnTo>
                <a:close/>
              </a:path>
            </a:pathLst>
          </a:custGeom>
          <a:solidFill>
            <a:srgbClr val="BDB6B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8" name="!!Twitter Icon">
            <a:hlinkClick r:id="rId14" tooltip="Follow us on Twitter"/>
            <a:extLst>
              <a:ext uri="{FF2B5EF4-FFF2-40B4-BE49-F238E27FC236}">
                <a16:creationId xmlns:a16="http://schemas.microsoft.com/office/drawing/2014/main" id="{2093FEB6-6586-2E79-B412-7358F7232541}"/>
              </a:ext>
            </a:extLst>
          </p:cNvPr>
          <p:cNvSpPr/>
          <p:nvPr/>
        </p:nvSpPr>
        <p:spPr>
          <a:xfrm>
            <a:off x="9072621" y="218336"/>
            <a:ext cx="189306" cy="189306"/>
          </a:xfrm>
          <a:custGeom>
            <a:avLst/>
            <a:gdLst>
              <a:gd name="connsiteX0" fmla="*/ 116476 w 231648"/>
              <a:gd name="connsiteY0" fmla="*/ 5429 h 231648"/>
              <a:gd name="connsiteX1" fmla="*/ 5429 w 231648"/>
              <a:gd name="connsiteY1" fmla="*/ 116548 h 231648"/>
              <a:gd name="connsiteX2" fmla="*/ 116476 w 231648"/>
              <a:gd name="connsiteY2" fmla="*/ 227594 h 231648"/>
              <a:gd name="connsiteX3" fmla="*/ 227522 w 231648"/>
              <a:gd name="connsiteY3" fmla="*/ 116548 h 231648"/>
              <a:gd name="connsiteX4" fmla="*/ 116476 w 231648"/>
              <a:gd name="connsiteY4" fmla="*/ 5429 h 231648"/>
              <a:gd name="connsiteX5" fmla="*/ 175691 w 231648"/>
              <a:gd name="connsiteY5" fmla="*/ 86217 h 231648"/>
              <a:gd name="connsiteX6" fmla="*/ 173446 w 231648"/>
              <a:gd name="connsiteY6" fmla="*/ 108368 h 231648"/>
              <a:gd name="connsiteX7" fmla="*/ 144346 w 231648"/>
              <a:gd name="connsiteY7" fmla="*/ 157159 h 231648"/>
              <a:gd name="connsiteX8" fmla="*/ 85275 w 231648"/>
              <a:gd name="connsiteY8" fmla="*/ 176487 h 231648"/>
              <a:gd name="connsiteX9" fmla="*/ 43000 w 231648"/>
              <a:gd name="connsiteY9" fmla="*/ 163312 h 231648"/>
              <a:gd name="connsiteX10" fmla="*/ 87158 w 231648"/>
              <a:gd name="connsiteY10" fmla="*/ 150572 h 231648"/>
              <a:gd name="connsiteX11" fmla="*/ 59215 w 231648"/>
              <a:gd name="connsiteY11" fmla="*/ 129651 h 231648"/>
              <a:gd name="connsiteX12" fmla="*/ 72680 w 231648"/>
              <a:gd name="connsiteY12" fmla="*/ 128855 h 231648"/>
              <a:gd name="connsiteX13" fmla="*/ 48501 w 231648"/>
              <a:gd name="connsiteY13" fmla="*/ 98812 h 231648"/>
              <a:gd name="connsiteX14" fmla="*/ 62111 w 231648"/>
              <a:gd name="connsiteY14" fmla="*/ 102287 h 231648"/>
              <a:gd name="connsiteX15" fmla="*/ 53207 w 231648"/>
              <a:gd name="connsiteY15" fmla="*/ 62328 h 231648"/>
              <a:gd name="connsiteX16" fmla="*/ 115679 w 231648"/>
              <a:gd name="connsiteY16" fmla="*/ 93745 h 231648"/>
              <a:gd name="connsiteX17" fmla="*/ 166931 w 231648"/>
              <a:gd name="connsiteY17" fmla="*/ 66164 h 231648"/>
              <a:gd name="connsiteX18" fmla="*/ 186404 w 231648"/>
              <a:gd name="connsiteY18" fmla="*/ 59143 h 231648"/>
              <a:gd name="connsiteX19" fmla="*/ 173736 w 231648"/>
              <a:gd name="connsiteY19" fmla="*/ 75068 h 231648"/>
              <a:gd name="connsiteX20" fmla="*/ 189879 w 231648"/>
              <a:gd name="connsiteY20" fmla="*/ 71159 h 231648"/>
              <a:gd name="connsiteX21" fmla="*/ 175691 w 231648"/>
              <a:gd name="connsiteY21" fmla="*/ 86217 h 23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1648" h="231648">
                <a:moveTo>
                  <a:pt x="116476" y="5429"/>
                </a:moveTo>
                <a:cubicBezTo>
                  <a:pt x="55161" y="5429"/>
                  <a:pt x="5429" y="55161"/>
                  <a:pt x="5429" y="116548"/>
                </a:cubicBezTo>
                <a:cubicBezTo>
                  <a:pt x="5429" y="177862"/>
                  <a:pt x="55161" y="227594"/>
                  <a:pt x="116476" y="227594"/>
                </a:cubicBezTo>
                <a:cubicBezTo>
                  <a:pt x="177790" y="227594"/>
                  <a:pt x="227522" y="177862"/>
                  <a:pt x="227522" y="116548"/>
                </a:cubicBezTo>
                <a:cubicBezTo>
                  <a:pt x="227522" y="55161"/>
                  <a:pt x="177790" y="5429"/>
                  <a:pt x="116476" y="5429"/>
                </a:cubicBezTo>
                <a:close/>
                <a:moveTo>
                  <a:pt x="175691" y="86217"/>
                </a:moveTo>
                <a:cubicBezTo>
                  <a:pt x="175691" y="86217"/>
                  <a:pt x="175473" y="99826"/>
                  <a:pt x="173446" y="108368"/>
                </a:cubicBezTo>
                <a:cubicBezTo>
                  <a:pt x="171420" y="116837"/>
                  <a:pt x="164615" y="140510"/>
                  <a:pt x="144346" y="157159"/>
                </a:cubicBezTo>
                <a:cubicBezTo>
                  <a:pt x="124076" y="173808"/>
                  <a:pt x="99319" y="177428"/>
                  <a:pt x="85275" y="176487"/>
                </a:cubicBezTo>
                <a:cubicBezTo>
                  <a:pt x="71304" y="175546"/>
                  <a:pt x="54075" y="170189"/>
                  <a:pt x="43000" y="163312"/>
                </a:cubicBezTo>
                <a:cubicBezTo>
                  <a:pt x="43000" y="163312"/>
                  <a:pt x="68409" y="166063"/>
                  <a:pt x="87158" y="150572"/>
                </a:cubicBezTo>
                <a:cubicBezTo>
                  <a:pt x="87158" y="150572"/>
                  <a:pt x="68191" y="151440"/>
                  <a:pt x="59215" y="129651"/>
                </a:cubicBezTo>
                <a:cubicBezTo>
                  <a:pt x="59215" y="129651"/>
                  <a:pt x="65658" y="130809"/>
                  <a:pt x="72680" y="128855"/>
                </a:cubicBezTo>
                <a:cubicBezTo>
                  <a:pt x="72680" y="128855"/>
                  <a:pt x="48791" y="124511"/>
                  <a:pt x="48501" y="98812"/>
                </a:cubicBezTo>
                <a:cubicBezTo>
                  <a:pt x="48501" y="98812"/>
                  <a:pt x="56319" y="102649"/>
                  <a:pt x="62111" y="102287"/>
                </a:cubicBezTo>
                <a:cubicBezTo>
                  <a:pt x="62111" y="102287"/>
                  <a:pt x="39308" y="84842"/>
                  <a:pt x="53207" y="62328"/>
                </a:cubicBezTo>
                <a:cubicBezTo>
                  <a:pt x="53207" y="62328"/>
                  <a:pt x="76010" y="92587"/>
                  <a:pt x="115679" y="93745"/>
                </a:cubicBezTo>
                <a:cubicBezTo>
                  <a:pt x="106051" y="67179"/>
                  <a:pt x="149196" y="41987"/>
                  <a:pt x="166931" y="66164"/>
                </a:cubicBezTo>
                <a:cubicBezTo>
                  <a:pt x="166931" y="66164"/>
                  <a:pt x="173808" y="65948"/>
                  <a:pt x="186404" y="59143"/>
                </a:cubicBezTo>
                <a:cubicBezTo>
                  <a:pt x="186404" y="59143"/>
                  <a:pt x="183364" y="68698"/>
                  <a:pt x="173736" y="75068"/>
                </a:cubicBezTo>
                <a:cubicBezTo>
                  <a:pt x="173736" y="75068"/>
                  <a:pt x="180975" y="74997"/>
                  <a:pt x="189879" y="71159"/>
                </a:cubicBezTo>
                <a:cubicBezTo>
                  <a:pt x="189227" y="72173"/>
                  <a:pt x="183798" y="80498"/>
                  <a:pt x="175691" y="86217"/>
                </a:cubicBezTo>
                <a:close/>
              </a:path>
            </a:pathLst>
          </a:custGeom>
          <a:solidFill>
            <a:srgbClr val="BDB6B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7" name="!!Introduction Icon" descr="Lightbulb">
            <a:hlinkClick r:id="rId15" action="ppaction://hlinksldjump" tooltip="Go to Introduction"/>
            <a:extLst>
              <a:ext uri="{FF2B5EF4-FFF2-40B4-BE49-F238E27FC236}">
                <a16:creationId xmlns:a16="http://schemas.microsoft.com/office/drawing/2014/main" id="{A9E4C6A5-3329-F12C-77EA-0E1D2CB5F45A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3381" y="1312345"/>
            <a:ext cx="341216" cy="341216"/>
          </a:xfrm>
          <a:prstGeom prst="rect">
            <a:avLst/>
          </a:prstGeom>
        </p:spPr>
      </p:pic>
      <p:pic>
        <p:nvPicPr>
          <p:cNvPr id="8" name="!!Literature Review Icon">
            <a:hlinkClick r:id="" action="ppaction://noaction"/>
            <a:extLst>
              <a:ext uri="{FF2B5EF4-FFF2-40B4-BE49-F238E27FC236}">
                <a16:creationId xmlns:a16="http://schemas.microsoft.com/office/drawing/2014/main" id="{CAF9065E-DD8C-E479-CA40-FAC23D2C0112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193381" y="2243503"/>
            <a:ext cx="341216" cy="341216"/>
          </a:xfrm>
          <a:prstGeom prst="rect">
            <a:avLst/>
          </a:prstGeom>
        </p:spPr>
      </p:pic>
      <p:pic>
        <p:nvPicPr>
          <p:cNvPr id="25" name="!!Data Analysis Icon">
            <a:hlinkClick r:id="" action="ppaction://noaction"/>
            <a:extLst>
              <a:ext uri="{FF2B5EF4-FFF2-40B4-BE49-F238E27FC236}">
                <a16:creationId xmlns:a16="http://schemas.microsoft.com/office/drawing/2014/main" id="{C846D9B7-DBCD-F4B1-A98D-86EC044FE7D5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193381" y="4105819"/>
            <a:ext cx="341216" cy="34121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25A8545-FD6F-DB0D-2893-9BAB920FCF39}"/>
              </a:ext>
            </a:extLst>
          </p:cNvPr>
          <p:cNvGrpSpPr/>
          <p:nvPr/>
        </p:nvGrpSpPr>
        <p:grpSpPr>
          <a:xfrm>
            <a:off x="11140587" y="6543831"/>
            <a:ext cx="233761" cy="233762"/>
            <a:chOff x="10997595" y="6413205"/>
            <a:chExt cx="233761" cy="233762"/>
          </a:xfrm>
          <a:effectLst/>
        </p:grpSpPr>
        <p:sp>
          <p:nvSpPr>
            <p:cNvPr id="11" name="Oval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453D550-78FD-2DA2-D5ED-4F413BEF4DC9}"/>
                </a:ext>
              </a:extLst>
            </p:cNvPr>
            <p:cNvSpPr/>
            <p:nvPr/>
          </p:nvSpPr>
          <p:spPr>
            <a:xfrm rot="10800000">
              <a:off x="10997595" y="6413205"/>
              <a:ext cx="233761" cy="233762"/>
            </a:xfrm>
            <a:prstGeom prst="ellipse">
              <a:avLst/>
            </a:prstGeom>
            <a:solidFill>
              <a:schemeClr val="bg1"/>
            </a:solidFill>
            <a:effectLst/>
          </p:spPr>
          <p:txBody>
            <a:bodyPr vert="horz" wrap="none" lIns="91440" tIns="45720" rIns="91440" bIns="45720" rtlCol="0" anchor="ctr"/>
            <a:lstStyle/>
            <a:p>
              <a:pPr algn="ctr" defTabSz="457200"/>
              <a:endParaRPr lang="en-US" sz="1400" b="1">
                <a:solidFill>
                  <a:srgbClr val="008000"/>
                </a:solidFill>
                <a:latin typeface="Lato"/>
              </a:endParaRPr>
            </a:p>
          </p:txBody>
        </p:sp>
        <p:sp>
          <p:nvSpPr>
            <p:cNvPr id="13" name="Arrow: Chevron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FB959C2-4218-50C8-2302-486865B1F390}"/>
                </a:ext>
              </a:extLst>
            </p:cNvPr>
            <p:cNvSpPr/>
            <p:nvPr/>
          </p:nvSpPr>
          <p:spPr>
            <a:xfrm>
              <a:off x="11086565" y="6463854"/>
              <a:ext cx="67902" cy="132465"/>
            </a:xfrm>
            <a:prstGeom prst="chevron">
              <a:avLst>
                <a:gd name="adj" fmla="val 77048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671386C-B186-FDBE-1541-DCCBAFF278F8}"/>
              </a:ext>
            </a:extLst>
          </p:cNvPr>
          <p:cNvGrpSpPr/>
          <p:nvPr/>
        </p:nvGrpSpPr>
        <p:grpSpPr>
          <a:xfrm>
            <a:off x="10819808" y="6543831"/>
            <a:ext cx="233761" cy="233762"/>
            <a:chOff x="10685679" y="6413205"/>
            <a:chExt cx="233761" cy="233762"/>
          </a:xfrm>
          <a:effectLst/>
        </p:grpSpPr>
        <p:sp>
          <p:nvSpPr>
            <p:cNvPr id="19" name="Oval 18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733E945C-011F-AEBF-F7BB-4D690638ADBB}"/>
                </a:ext>
              </a:extLst>
            </p:cNvPr>
            <p:cNvSpPr/>
            <p:nvPr/>
          </p:nvSpPr>
          <p:spPr>
            <a:xfrm>
              <a:off x="10685679" y="6413205"/>
              <a:ext cx="233761" cy="233762"/>
            </a:xfrm>
            <a:prstGeom prst="ellipse">
              <a:avLst/>
            </a:prstGeom>
            <a:solidFill>
              <a:schemeClr val="bg1"/>
            </a:solidFill>
            <a:effectLst/>
          </p:spPr>
          <p:txBody>
            <a:bodyPr vert="horz" wrap="none" lIns="91440" tIns="45720" rIns="91440" bIns="45720" rtlCol="0" anchor="ctr"/>
            <a:lstStyle/>
            <a:p>
              <a:pPr algn="ctr" defTabSz="457200"/>
              <a:endParaRPr lang="en-US" sz="1400" b="1">
                <a:solidFill>
                  <a:srgbClr val="008000"/>
                </a:solidFill>
                <a:latin typeface="Lato"/>
              </a:endParaRPr>
            </a:p>
          </p:txBody>
        </p:sp>
        <p:sp>
          <p:nvSpPr>
            <p:cNvPr id="20" name="Arrow: Chevron 1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D474D2FA-D5F7-D577-ACE5-EA410963A706}"/>
                </a:ext>
              </a:extLst>
            </p:cNvPr>
            <p:cNvSpPr/>
            <p:nvPr/>
          </p:nvSpPr>
          <p:spPr>
            <a:xfrm rot="10800000">
              <a:off x="10750793" y="6463853"/>
              <a:ext cx="67902" cy="132465"/>
            </a:xfrm>
            <a:prstGeom prst="chevron">
              <a:avLst>
                <a:gd name="adj" fmla="val 77048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DB0EB94-4699-9FFA-3F16-97C062A92475}"/>
              </a:ext>
            </a:extLst>
          </p:cNvPr>
          <p:cNvGrpSpPr/>
          <p:nvPr/>
        </p:nvGrpSpPr>
        <p:grpSpPr>
          <a:xfrm>
            <a:off x="11461366" y="6543145"/>
            <a:ext cx="235134" cy="235134"/>
            <a:chOff x="11302784" y="6412519"/>
            <a:chExt cx="235134" cy="235134"/>
          </a:xfrm>
          <a:effectLst/>
        </p:grpSpPr>
        <p:sp>
          <p:nvSpPr>
            <p:cNvPr id="26" name="Oval 25">
              <a:hlinkClick r:id="" action="ppaction://hlinkshowjump?jump=lastslideviewed"/>
              <a:extLst>
                <a:ext uri="{FF2B5EF4-FFF2-40B4-BE49-F238E27FC236}">
                  <a16:creationId xmlns:a16="http://schemas.microsoft.com/office/drawing/2014/main" id="{8F7F79D7-B23A-F863-2AD6-2593781020FB}"/>
                </a:ext>
              </a:extLst>
            </p:cNvPr>
            <p:cNvSpPr/>
            <p:nvPr/>
          </p:nvSpPr>
          <p:spPr>
            <a:xfrm>
              <a:off x="11302784" y="6412519"/>
              <a:ext cx="235134" cy="235134"/>
            </a:xfrm>
            <a:prstGeom prst="ellipse">
              <a:avLst/>
            </a:prstGeom>
            <a:solidFill>
              <a:schemeClr val="accent1"/>
            </a:solidFill>
            <a:effectLst/>
          </p:spPr>
          <p:txBody>
            <a:bodyPr vert="horz" wrap="none" lIns="91440" tIns="45720" rIns="91440" bIns="4572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pic>
          <p:nvPicPr>
            <p:cNvPr id="28" name="Graphic 27" descr="Line Arrow: Rotate left">
              <a:hlinkClick r:id="" action="ppaction://hlinkshowjump?jump=lastslideviewed"/>
              <a:extLst>
                <a:ext uri="{FF2B5EF4-FFF2-40B4-BE49-F238E27FC236}">
                  <a16:creationId xmlns:a16="http://schemas.microsoft.com/office/drawing/2014/main" id="{2A6BB08F-393D-E072-72ED-D4969E518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1338139" y="6447874"/>
              <a:ext cx="164424" cy="164424"/>
            </a:xfrm>
            <a:prstGeom prst="rect">
              <a:avLst/>
            </a:prstGeom>
          </p:spPr>
        </p:pic>
      </p:grpSp>
      <p:pic>
        <p:nvPicPr>
          <p:cNvPr id="70" name="!!Publications Icon">
            <a:hlinkClick r:id="" action="ppaction://noaction"/>
            <a:extLst>
              <a:ext uri="{FF2B5EF4-FFF2-40B4-BE49-F238E27FC236}">
                <a16:creationId xmlns:a16="http://schemas.microsoft.com/office/drawing/2014/main" id="{2499C020-B36B-9623-7E93-D7DCA331F15C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204413" y="4997809"/>
            <a:ext cx="341216" cy="341216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69E97C6D-595A-6116-387D-07B839AE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CF0F-FE6C-4A75-A731-07AA55CF4E25}" type="datetime1">
              <a:rPr lang="en-US" smtClean="0"/>
              <a:t>12/2/2025</a:t>
            </a:fld>
            <a:endParaRPr lang="x-none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C67F90F8-0720-190E-D144-7407DCEC4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E55D-16C1-42A5-A368-6D42075957BC}" type="slidenum">
              <a:rPr lang="x-none" smtClean="0"/>
              <a:t>12</a:t>
            </a:fld>
            <a:endParaRPr lang="x-none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121B916-18E2-4432-9B9D-3EF15971D56E}"/>
              </a:ext>
            </a:extLst>
          </p:cNvPr>
          <p:cNvSpPr/>
          <p:nvPr/>
        </p:nvSpPr>
        <p:spPr>
          <a:xfrm>
            <a:off x="838200" y="717239"/>
            <a:ext cx="11118619" cy="4595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028A5C-AF40-44D4-AAA3-9502184740E8}"/>
              </a:ext>
            </a:extLst>
          </p:cNvPr>
          <p:cNvSpPr txBox="1"/>
          <p:nvPr/>
        </p:nvSpPr>
        <p:spPr>
          <a:xfrm>
            <a:off x="990600" y="753897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IMPORTANCE OF AQI REPORTING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0BDC3E-F8C8-496D-B5BA-E34616D90E0A}"/>
              </a:ext>
            </a:extLst>
          </p:cNvPr>
          <p:cNvSpPr txBox="1"/>
          <p:nvPr/>
        </p:nvSpPr>
        <p:spPr>
          <a:xfrm>
            <a:off x="1132738" y="3518037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Supports public health protection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E6B83A3-8951-4285-9F4B-21CAF2BD7A0A}"/>
              </a:ext>
            </a:extLst>
          </p:cNvPr>
          <p:cNvSpPr txBox="1"/>
          <p:nvPr/>
        </p:nvSpPr>
        <p:spPr>
          <a:xfrm>
            <a:off x="6204484" y="3464743"/>
            <a:ext cx="5028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Helps city planners and policymakers</a:t>
            </a:r>
          </a:p>
          <a:p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5A8673F-D9FA-45B4-962A-AFCC501D411F}"/>
              </a:ext>
            </a:extLst>
          </p:cNvPr>
          <p:cNvSpPr txBox="1"/>
          <p:nvPr/>
        </p:nvSpPr>
        <p:spPr>
          <a:xfrm>
            <a:off x="6752991" y="5872176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Builds environmental awareness</a:t>
            </a:r>
          </a:p>
          <a:p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439B788-BA29-4740-A1A3-248B69EE7B21}"/>
              </a:ext>
            </a:extLst>
          </p:cNvPr>
          <p:cNvSpPr txBox="1"/>
          <p:nvPr/>
        </p:nvSpPr>
        <p:spPr>
          <a:xfrm>
            <a:off x="1152305" y="6075007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Essential for early-warning systems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F9EC06-917B-48F5-85CF-26415B9C053A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065" y="4105819"/>
            <a:ext cx="2728586" cy="18563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EF4FA9-3228-41E3-B5B3-CF2D843F6F56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900" y="1257301"/>
            <a:ext cx="2728586" cy="21071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AF05F8C-EF4D-4891-9E43-6D9D92299146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99" y="3913681"/>
            <a:ext cx="2728586" cy="224646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8FA0A37-AF91-475C-9811-71A248B7A72D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395" y="1309316"/>
            <a:ext cx="2467638" cy="2012288"/>
          </a:xfrm>
          <a:prstGeom prst="rect">
            <a:avLst/>
          </a:prstGeom>
        </p:spPr>
      </p:pic>
      <p:pic>
        <p:nvPicPr>
          <p:cNvPr id="31" name="Graphic 30" descr="Venn diagram with solid fill">
            <a:extLst>
              <a:ext uri="{FF2B5EF4-FFF2-40B4-BE49-F238E27FC236}">
                <a16:creationId xmlns:a16="http://schemas.microsoft.com/office/drawing/2014/main" id="{B8FAF0F0-27C7-4BB4-B172-967DC3E489A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74069" y="774199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53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DE610-492E-13FD-D3DD-005993613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3E27E16C-E421-5DDA-1B39-E70BBEE0D742}"/>
              </a:ext>
            </a:extLst>
          </p:cNvPr>
          <p:cNvSpPr/>
          <p:nvPr/>
        </p:nvSpPr>
        <p:spPr>
          <a:xfrm>
            <a:off x="863302" y="598327"/>
            <a:ext cx="11270641" cy="1022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!!Arrow 1">
            <a:extLst>
              <a:ext uri="{FF2B5EF4-FFF2-40B4-BE49-F238E27FC236}">
                <a16:creationId xmlns:a16="http://schemas.microsoft.com/office/drawing/2014/main" id="{3DA065AF-A0FC-E46C-219C-35EA095A6428}"/>
              </a:ext>
            </a:extLst>
          </p:cNvPr>
          <p:cNvSpPr/>
          <p:nvPr/>
        </p:nvSpPr>
        <p:spPr>
          <a:xfrm rot="5400000">
            <a:off x="8739789" y="-1025369"/>
            <a:ext cx="92809" cy="190477"/>
          </a:xfrm>
          <a:prstGeom prst="chevron">
            <a:avLst>
              <a:gd name="adj" fmla="val 100000"/>
            </a:avLst>
          </a:prstGeom>
          <a:solidFill>
            <a:schemeClr val="bg1">
              <a:lumMod val="50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90000"/>
                </a:srgb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04" name="!!Arrow 3">
            <a:extLst>
              <a:ext uri="{FF2B5EF4-FFF2-40B4-BE49-F238E27FC236}">
                <a16:creationId xmlns:a16="http://schemas.microsoft.com/office/drawing/2014/main" id="{6A25DA97-B659-DDD1-B51D-C5586CF8EBB5}"/>
              </a:ext>
            </a:extLst>
          </p:cNvPr>
          <p:cNvSpPr/>
          <p:nvPr/>
        </p:nvSpPr>
        <p:spPr>
          <a:xfrm rot="5400000">
            <a:off x="8767633" y="-55278"/>
            <a:ext cx="92809" cy="190477"/>
          </a:xfrm>
          <a:prstGeom prst="chevron">
            <a:avLst>
              <a:gd name="adj" fmla="val 100000"/>
            </a:avLst>
          </a:prstGeom>
          <a:solidFill>
            <a:schemeClr val="bg1">
              <a:lumMod val="50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90000"/>
                </a:srgb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14" name="!!Menu bg">
            <a:extLst>
              <a:ext uri="{FF2B5EF4-FFF2-40B4-BE49-F238E27FC236}">
                <a16:creationId xmlns:a16="http://schemas.microsoft.com/office/drawing/2014/main" id="{D2795B8D-B3AE-B646-330B-538ED67FEAE6}"/>
              </a:ext>
            </a:extLst>
          </p:cNvPr>
          <p:cNvSpPr/>
          <p:nvPr/>
        </p:nvSpPr>
        <p:spPr>
          <a:xfrm>
            <a:off x="0" y="0"/>
            <a:ext cx="12192000" cy="6259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" dir="5400000" algn="t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5" name="!!Close button" descr="close button">
            <a:hlinkClick r:id="" action="ppaction://hlinkshowjump?jump=endshow"/>
            <a:extLst>
              <a:ext uri="{FF2B5EF4-FFF2-40B4-BE49-F238E27FC236}">
                <a16:creationId xmlns:a16="http://schemas.microsoft.com/office/drawing/2014/main" id="{6249A1E2-8A15-BC37-F54F-28D14C77FE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77311" y="173235"/>
            <a:ext cx="279508" cy="279508"/>
          </a:xfrm>
          <a:prstGeom prst="rect">
            <a:avLst/>
          </a:prstGeom>
          <a:effectLst/>
        </p:spPr>
      </p:pic>
      <p:pic>
        <p:nvPicPr>
          <p:cNvPr id="79" name="!!Instagram Icon">
            <a:hlinkClick r:id="rId5" tooltip="Follow us on Instagram"/>
            <a:extLst>
              <a:ext uri="{FF2B5EF4-FFF2-40B4-BE49-F238E27FC236}">
                <a16:creationId xmlns:a16="http://schemas.microsoft.com/office/drawing/2014/main" id="{8CBD7405-99E1-5D6D-2F1F-AD37787B0F1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3422" y="227203"/>
            <a:ext cx="171572" cy="171572"/>
          </a:xfrm>
          <a:prstGeom prst="rect">
            <a:avLst/>
          </a:prstGeom>
        </p:spPr>
      </p:pic>
      <p:grpSp>
        <p:nvGrpSpPr>
          <p:cNvPr id="80" name="!!KNUST Website">
            <a:extLst>
              <a:ext uri="{FF2B5EF4-FFF2-40B4-BE49-F238E27FC236}">
                <a16:creationId xmlns:a16="http://schemas.microsoft.com/office/drawing/2014/main" id="{70862B01-F600-ABE6-BB7F-481A639CF403}"/>
              </a:ext>
            </a:extLst>
          </p:cNvPr>
          <p:cNvGrpSpPr/>
          <p:nvPr/>
        </p:nvGrpSpPr>
        <p:grpSpPr>
          <a:xfrm>
            <a:off x="8493131" y="217629"/>
            <a:ext cx="190721" cy="190721"/>
            <a:chOff x="9835244" y="150395"/>
            <a:chExt cx="187438" cy="187438"/>
          </a:xfrm>
          <a:solidFill>
            <a:srgbClr val="BDB6B2"/>
          </a:solidFill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CC80922-6EB6-3F0C-080C-B5F10C5DA1EC}"/>
                </a:ext>
              </a:extLst>
            </p:cNvPr>
            <p:cNvSpPr/>
            <p:nvPr/>
          </p:nvSpPr>
          <p:spPr>
            <a:xfrm>
              <a:off x="9835244" y="150395"/>
              <a:ext cx="187438" cy="1874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pic>
          <p:nvPicPr>
            <p:cNvPr id="82" name="Picture 81" descr="KNUST_logo Vector.png">
              <a:hlinkClick r:id="rId8" tooltip="Visit our Website"/>
              <a:extLst>
                <a:ext uri="{FF2B5EF4-FFF2-40B4-BE49-F238E27FC236}">
                  <a16:creationId xmlns:a16="http://schemas.microsoft.com/office/drawing/2014/main" id="{BC8CD086-4C41-5ABB-382D-D6E657DDC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1543" y="176747"/>
              <a:ext cx="94840" cy="130862"/>
            </a:xfrm>
            <a:prstGeom prst="rect">
              <a:avLst/>
            </a:prstGeom>
            <a:grpFill/>
          </p:spPr>
        </p:pic>
      </p:grpSp>
      <p:grpSp>
        <p:nvGrpSpPr>
          <p:cNvPr id="83" name="!!Youtube Icon">
            <a:extLst>
              <a:ext uri="{FF2B5EF4-FFF2-40B4-BE49-F238E27FC236}">
                <a16:creationId xmlns:a16="http://schemas.microsoft.com/office/drawing/2014/main" id="{4291B1C9-FEBC-A147-844E-2DFB70F89BDE}"/>
              </a:ext>
            </a:extLst>
          </p:cNvPr>
          <p:cNvGrpSpPr/>
          <p:nvPr/>
        </p:nvGrpSpPr>
        <p:grpSpPr>
          <a:xfrm>
            <a:off x="9636489" y="218336"/>
            <a:ext cx="189306" cy="189306"/>
            <a:chOff x="10330042" y="133387"/>
            <a:chExt cx="237744" cy="237744"/>
          </a:xfrm>
          <a:solidFill>
            <a:srgbClr val="BDB6B2"/>
          </a:solidFill>
        </p:grpSpPr>
        <p:pic>
          <p:nvPicPr>
            <p:cNvPr id="84" name="Picture 64">
              <a:hlinkClick r:id="rId10" tooltip="Follow us on Youtube"/>
              <a:extLst>
                <a:ext uri="{FF2B5EF4-FFF2-40B4-BE49-F238E27FC236}">
                  <a16:creationId xmlns:a16="http://schemas.microsoft.com/office/drawing/2014/main" id="{5F246AE8-832D-6ACC-7CAA-D34D0FA3E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388228" y="191573"/>
              <a:ext cx="121372" cy="121372"/>
            </a:xfrm>
            <a:prstGeom prst="rect">
              <a:avLst/>
            </a:prstGeom>
          </p:spPr>
        </p:pic>
        <p:sp>
          <p:nvSpPr>
            <p:cNvPr id="86" name="Circle: Hollow 85">
              <a:extLst>
                <a:ext uri="{FF2B5EF4-FFF2-40B4-BE49-F238E27FC236}">
                  <a16:creationId xmlns:a16="http://schemas.microsoft.com/office/drawing/2014/main" id="{B77B1FCD-5BAE-0826-6D12-2F24BAECA59D}"/>
                </a:ext>
              </a:extLst>
            </p:cNvPr>
            <p:cNvSpPr/>
            <p:nvPr/>
          </p:nvSpPr>
          <p:spPr>
            <a:xfrm>
              <a:off x="10330042" y="133387"/>
              <a:ext cx="237744" cy="237744"/>
            </a:xfrm>
            <a:prstGeom prst="donut">
              <a:avLst>
                <a:gd name="adj" fmla="val 72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87" name="!!Facebook icon">
            <a:hlinkClick r:id="rId13" tooltip="Follow us on Facebook"/>
            <a:extLst>
              <a:ext uri="{FF2B5EF4-FFF2-40B4-BE49-F238E27FC236}">
                <a16:creationId xmlns:a16="http://schemas.microsoft.com/office/drawing/2014/main" id="{63BD8758-C219-76E5-DAB5-B7BFA894DB3A}"/>
              </a:ext>
            </a:extLst>
          </p:cNvPr>
          <p:cNvSpPr/>
          <p:nvPr/>
        </p:nvSpPr>
        <p:spPr>
          <a:xfrm>
            <a:off x="8785347" y="220100"/>
            <a:ext cx="185779" cy="185779"/>
          </a:xfrm>
          <a:custGeom>
            <a:avLst/>
            <a:gdLst>
              <a:gd name="connsiteX0" fmla="*/ 117388 w 233314"/>
              <a:gd name="connsiteY0" fmla="*/ 5468 h 233314"/>
              <a:gd name="connsiteX1" fmla="*/ 5468 w 233314"/>
              <a:gd name="connsiteY1" fmla="*/ 117313 h 233314"/>
              <a:gd name="connsiteX2" fmla="*/ 117388 w 233314"/>
              <a:gd name="connsiteY2" fmla="*/ 229232 h 233314"/>
              <a:gd name="connsiteX3" fmla="*/ 229233 w 233314"/>
              <a:gd name="connsiteY3" fmla="*/ 117313 h 233314"/>
              <a:gd name="connsiteX4" fmla="*/ 117388 w 233314"/>
              <a:gd name="connsiteY4" fmla="*/ 5468 h 233314"/>
              <a:gd name="connsiteX5" fmla="*/ 159820 w 233314"/>
              <a:gd name="connsiteY5" fmla="*/ 68463 h 233314"/>
              <a:gd name="connsiteX6" fmla="*/ 143635 w 233314"/>
              <a:gd name="connsiteY6" fmla="*/ 68463 h 233314"/>
              <a:gd name="connsiteX7" fmla="*/ 131239 w 233314"/>
              <a:gd name="connsiteY7" fmla="*/ 78233 h 233314"/>
              <a:gd name="connsiteX8" fmla="*/ 131094 w 233314"/>
              <a:gd name="connsiteY8" fmla="*/ 101492 h 233314"/>
              <a:gd name="connsiteX9" fmla="*/ 159820 w 233314"/>
              <a:gd name="connsiteY9" fmla="*/ 102075 h 233314"/>
              <a:gd name="connsiteX10" fmla="*/ 155593 w 233314"/>
              <a:gd name="connsiteY10" fmla="*/ 131750 h 233314"/>
              <a:gd name="connsiteX11" fmla="*/ 131239 w 233314"/>
              <a:gd name="connsiteY11" fmla="*/ 131750 h 233314"/>
              <a:gd name="connsiteX12" fmla="*/ 130511 w 233314"/>
              <a:gd name="connsiteY12" fmla="*/ 194526 h 233314"/>
              <a:gd name="connsiteX13" fmla="*/ 100983 w 233314"/>
              <a:gd name="connsiteY13" fmla="*/ 194526 h 233314"/>
              <a:gd name="connsiteX14" fmla="*/ 100107 w 233314"/>
              <a:gd name="connsiteY14" fmla="*/ 131896 h 233314"/>
              <a:gd name="connsiteX15" fmla="*/ 74223 w 233314"/>
              <a:gd name="connsiteY15" fmla="*/ 131750 h 233314"/>
              <a:gd name="connsiteX16" fmla="*/ 74881 w 233314"/>
              <a:gd name="connsiteY16" fmla="*/ 101492 h 233314"/>
              <a:gd name="connsiteX17" fmla="*/ 100399 w 233314"/>
              <a:gd name="connsiteY17" fmla="*/ 101492 h 233314"/>
              <a:gd name="connsiteX18" fmla="*/ 100399 w 233314"/>
              <a:gd name="connsiteY18" fmla="*/ 79618 h 233314"/>
              <a:gd name="connsiteX19" fmla="*/ 100983 w 233314"/>
              <a:gd name="connsiteY19" fmla="*/ 72619 h 233314"/>
              <a:gd name="connsiteX20" fmla="*/ 105429 w 233314"/>
              <a:gd name="connsiteY20" fmla="*/ 57818 h 233314"/>
              <a:gd name="connsiteX21" fmla="*/ 114033 w 233314"/>
              <a:gd name="connsiteY21" fmla="*/ 47684 h 233314"/>
              <a:gd name="connsiteX22" fmla="*/ 126428 w 233314"/>
              <a:gd name="connsiteY22" fmla="*/ 41851 h 233314"/>
              <a:gd name="connsiteX23" fmla="*/ 135979 w 233314"/>
              <a:gd name="connsiteY23" fmla="*/ 40320 h 233314"/>
              <a:gd name="connsiteX24" fmla="*/ 160551 w 233314"/>
              <a:gd name="connsiteY24" fmla="*/ 40757 h 233314"/>
              <a:gd name="connsiteX25" fmla="*/ 159820 w 233314"/>
              <a:gd name="connsiteY25" fmla="*/ 68463 h 23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3314" h="233314">
                <a:moveTo>
                  <a:pt x="117388" y="5468"/>
                </a:moveTo>
                <a:cubicBezTo>
                  <a:pt x="55558" y="5468"/>
                  <a:pt x="5468" y="55558"/>
                  <a:pt x="5468" y="117313"/>
                </a:cubicBezTo>
                <a:cubicBezTo>
                  <a:pt x="5468" y="179142"/>
                  <a:pt x="55558" y="229232"/>
                  <a:pt x="117388" y="229232"/>
                </a:cubicBezTo>
                <a:cubicBezTo>
                  <a:pt x="179143" y="229232"/>
                  <a:pt x="229233" y="179142"/>
                  <a:pt x="229233" y="117313"/>
                </a:cubicBezTo>
                <a:cubicBezTo>
                  <a:pt x="229232" y="55558"/>
                  <a:pt x="179143" y="5468"/>
                  <a:pt x="117388" y="5468"/>
                </a:cubicBezTo>
                <a:close/>
                <a:moveTo>
                  <a:pt x="159820" y="68463"/>
                </a:moveTo>
                <a:cubicBezTo>
                  <a:pt x="159820" y="68463"/>
                  <a:pt x="156175" y="68317"/>
                  <a:pt x="143635" y="68463"/>
                </a:cubicBezTo>
                <a:cubicBezTo>
                  <a:pt x="131386" y="68609"/>
                  <a:pt x="131239" y="77796"/>
                  <a:pt x="131239" y="78233"/>
                </a:cubicBezTo>
                <a:lnTo>
                  <a:pt x="131094" y="101492"/>
                </a:lnTo>
                <a:lnTo>
                  <a:pt x="159820" y="102075"/>
                </a:lnTo>
                <a:lnTo>
                  <a:pt x="155593" y="131750"/>
                </a:lnTo>
                <a:lnTo>
                  <a:pt x="131239" y="131750"/>
                </a:lnTo>
                <a:lnTo>
                  <a:pt x="130511" y="194526"/>
                </a:lnTo>
                <a:lnTo>
                  <a:pt x="100983" y="194526"/>
                </a:lnTo>
                <a:lnTo>
                  <a:pt x="100107" y="131896"/>
                </a:lnTo>
                <a:lnTo>
                  <a:pt x="74223" y="131750"/>
                </a:lnTo>
                <a:lnTo>
                  <a:pt x="74881" y="101492"/>
                </a:lnTo>
                <a:lnTo>
                  <a:pt x="100399" y="101492"/>
                </a:lnTo>
                <a:lnTo>
                  <a:pt x="100399" y="79618"/>
                </a:lnTo>
                <a:cubicBezTo>
                  <a:pt x="100471" y="77285"/>
                  <a:pt x="100690" y="74952"/>
                  <a:pt x="100983" y="72619"/>
                </a:cubicBezTo>
                <a:cubicBezTo>
                  <a:pt x="101637" y="67515"/>
                  <a:pt x="103023" y="62412"/>
                  <a:pt x="105429" y="57818"/>
                </a:cubicBezTo>
                <a:cubicBezTo>
                  <a:pt x="107543" y="53881"/>
                  <a:pt x="110460" y="50381"/>
                  <a:pt x="114033" y="47684"/>
                </a:cubicBezTo>
                <a:cubicBezTo>
                  <a:pt x="117678" y="44913"/>
                  <a:pt x="121980" y="43017"/>
                  <a:pt x="126428" y="41851"/>
                </a:cubicBezTo>
                <a:cubicBezTo>
                  <a:pt x="129564" y="40976"/>
                  <a:pt x="132771" y="40392"/>
                  <a:pt x="135979" y="40320"/>
                </a:cubicBezTo>
                <a:cubicBezTo>
                  <a:pt x="140135" y="40174"/>
                  <a:pt x="156467" y="40684"/>
                  <a:pt x="160551" y="40757"/>
                </a:cubicBezTo>
                <a:lnTo>
                  <a:pt x="159820" y="68463"/>
                </a:lnTo>
                <a:close/>
              </a:path>
            </a:pathLst>
          </a:custGeom>
          <a:solidFill>
            <a:srgbClr val="BDB6B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8" name="!!Twitter Icon">
            <a:hlinkClick r:id="rId14" tooltip="Follow us on Twitter"/>
            <a:extLst>
              <a:ext uri="{FF2B5EF4-FFF2-40B4-BE49-F238E27FC236}">
                <a16:creationId xmlns:a16="http://schemas.microsoft.com/office/drawing/2014/main" id="{2093FEB6-6586-2E79-B412-7358F7232541}"/>
              </a:ext>
            </a:extLst>
          </p:cNvPr>
          <p:cNvSpPr/>
          <p:nvPr/>
        </p:nvSpPr>
        <p:spPr>
          <a:xfrm>
            <a:off x="9072621" y="218336"/>
            <a:ext cx="189306" cy="189306"/>
          </a:xfrm>
          <a:custGeom>
            <a:avLst/>
            <a:gdLst>
              <a:gd name="connsiteX0" fmla="*/ 116476 w 231648"/>
              <a:gd name="connsiteY0" fmla="*/ 5429 h 231648"/>
              <a:gd name="connsiteX1" fmla="*/ 5429 w 231648"/>
              <a:gd name="connsiteY1" fmla="*/ 116548 h 231648"/>
              <a:gd name="connsiteX2" fmla="*/ 116476 w 231648"/>
              <a:gd name="connsiteY2" fmla="*/ 227594 h 231648"/>
              <a:gd name="connsiteX3" fmla="*/ 227522 w 231648"/>
              <a:gd name="connsiteY3" fmla="*/ 116548 h 231648"/>
              <a:gd name="connsiteX4" fmla="*/ 116476 w 231648"/>
              <a:gd name="connsiteY4" fmla="*/ 5429 h 231648"/>
              <a:gd name="connsiteX5" fmla="*/ 175691 w 231648"/>
              <a:gd name="connsiteY5" fmla="*/ 86217 h 231648"/>
              <a:gd name="connsiteX6" fmla="*/ 173446 w 231648"/>
              <a:gd name="connsiteY6" fmla="*/ 108368 h 231648"/>
              <a:gd name="connsiteX7" fmla="*/ 144346 w 231648"/>
              <a:gd name="connsiteY7" fmla="*/ 157159 h 231648"/>
              <a:gd name="connsiteX8" fmla="*/ 85275 w 231648"/>
              <a:gd name="connsiteY8" fmla="*/ 176487 h 231648"/>
              <a:gd name="connsiteX9" fmla="*/ 43000 w 231648"/>
              <a:gd name="connsiteY9" fmla="*/ 163312 h 231648"/>
              <a:gd name="connsiteX10" fmla="*/ 87158 w 231648"/>
              <a:gd name="connsiteY10" fmla="*/ 150572 h 231648"/>
              <a:gd name="connsiteX11" fmla="*/ 59215 w 231648"/>
              <a:gd name="connsiteY11" fmla="*/ 129651 h 231648"/>
              <a:gd name="connsiteX12" fmla="*/ 72680 w 231648"/>
              <a:gd name="connsiteY12" fmla="*/ 128855 h 231648"/>
              <a:gd name="connsiteX13" fmla="*/ 48501 w 231648"/>
              <a:gd name="connsiteY13" fmla="*/ 98812 h 231648"/>
              <a:gd name="connsiteX14" fmla="*/ 62111 w 231648"/>
              <a:gd name="connsiteY14" fmla="*/ 102287 h 231648"/>
              <a:gd name="connsiteX15" fmla="*/ 53207 w 231648"/>
              <a:gd name="connsiteY15" fmla="*/ 62328 h 231648"/>
              <a:gd name="connsiteX16" fmla="*/ 115679 w 231648"/>
              <a:gd name="connsiteY16" fmla="*/ 93745 h 231648"/>
              <a:gd name="connsiteX17" fmla="*/ 166931 w 231648"/>
              <a:gd name="connsiteY17" fmla="*/ 66164 h 231648"/>
              <a:gd name="connsiteX18" fmla="*/ 186404 w 231648"/>
              <a:gd name="connsiteY18" fmla="*/ 59143 h 231648"/>
              <a:gd name="connsiteX19" fmla="*/ 173736 w 231648"/>
              <a:gd name="connsiteY19" fmla="*/ 75068 h 231648"/>
              <a:gd name="connsiteX20" fmla="*/ 189879 w 231648"/>
              <a:gd name="connsiteY20" fmla="*/ 71159 h 231648"/>
              <a:gd name="connsiteX21" fmla="*/ 175691 w 231648"/>
              <a:gd name="connsiteY21" fmla="*/ 86217 h 23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1648" h="231648">
                <a:moveTo>
                  <a:pt x="116476" y="5429"/>
                </a:moveTo>
                <a:cubicBezTo>
                  <a:pt x="55161" y="5429"/>
                  <a:pt x="5429" y="55161"/>
                  <a:pt x="5429" y="116548"/>
                </a:cubicBezTo>
                <a:cubicBezTo>
                  <a:pt x="5429" y="177862"/>
                  <a:pt x="55161" y="227594"/>
                  <a:pt x="116476" y="227594"/>
                </a:cubicBezTo>
                <a:cubicBezTo>
                  <a:pt x="177790" y="227594"/>
                  <a:pt x="227522" y="177862"/>
                  <a:pt x="227522" y="116548"/>
                </a:cubicBezTo>
                <a:cubicBezTo>
                  <a:pt x="227522" y="55161"/>
                  <a:pt x="177790" y="5429"/>
                  <a:pt x="116476" y="5429"/>
                </a:cubicBezTo>
                <a:close/>
                <a:moveTo>
                  <a:pt x="175691" y="86217"/>
                </a:moveTo>
                <a:cubicBezTo>
                  <a:pt x="175691" y="86217"/>
                  <a:pt x="175473" y="99826"/>
                  <a:pt x="173446" y="108368"/>
                </a:cubicBezTo>
                <a:cubicBezTo>
                  <a:pt x="171420" y="116837"/>
                  <a:pt x="164615" y="140510"/>
                  <a:pt x="144346" y="157159"/>
                </a:cubicBezTo>
                <a:cubicBezTo>
                  <a:pt x="124076" y="173808"/>
                  <a:pt x="99319" y="177428"/>
                  <a:pt x="85275" y="176487"/>
                </a:cubicBezTo>
                <a:cubicBezTo>
                  <a:pt x="71304" y="175546"/>
                  <a:pt x="54075" y="170189"/>
                  <a:pt x="43000" y="163312"/>
                </a:cubicBezTo>
                <a:cubicBezTo>
                  <a:pt x="43000" y="163312"/>
                  <a:pt x="68409" y="166063"/>
                  <a:pt x="87158" y="150572"/>
                </a:cubicBezTo>
                <a:cubicBezTo>
                  <a:pt x="87158" y="150572"/>
                  <a:pt x="68191" y="151440"/>
                  <a:pt x="59215" y="129651"/>
                </a:cubicBezTo>
                <a:cubicBezTo>
                  <a:pt x="59215" y="129651"/>
                  <a:pt x="65658" y="130809"/>
                  <a:pt x="72680" y="128855"/>
                </a:cubicBezTo>
                <a:cubicBezTo>
                  <a:pt x="72680" y="128855"/>
                  <a:pt x="48791" y="124511"/>
                  <a:pt x="48501" y="98812"/>
                </a:cubicBezTo>
                <a:cubicBezTo>
                  <a:pt x="48501" y="98812"/>
                  <a:pt x="56319" y="102649"/>
                  <a:pt x="62111" y="102287"/>
                </a:cubicBezTo>
                <a:cubicBezTo>
                  <a:pt x="62111" y="102287"/>
                  <a:pt x="39308" y="84842"/>
                  <a:pt x="53207" y="62328"/>
                </a:cubicBezTo>
                <a:cubicBezTo>
                  <a:pt x="53207" y="62328"/>
                  <a:pt x="76010" y="92587"/>
                  <a:pt x="115679" y="93745"/>
                </a:cubicBezTo>
                <a:cubicBezTo>
                  <a:pt x="106051" y="67179"/>
                  <a:pt x="149196" y="41987"/>
                  <a:pt x="166931" y="66164"/>
                </a:cubicBezTo>
                <a:cubicBezTo>
                  <a:pt x="166931" y="66164"/>
                  <a:pt x="173808" y="65948"/>
                  <a:pt x="186404" y="59143"/>
                </a:cubicBezTo>
                <a:cubicBezTo>
                  <a:pt x="186404" y="59143"/>
                  <a:pt x="183364" y="68698"/>
                  <a:pt x="173736" y="75068"/>
                </a:cubicBezTo>
                <a:cubicBezTo>
                  <a:pt x="173736" y="75068"/>
                  <a:pt x="180975" y="74997"/>
                  <a:pt x="189879" y="71159"/>
                </a:cubicBezTo>
                <a:cubicBezTo>
                  <a:pt x="189227" y="72173"/>
                  <a:pt x="183798" y="80498"/>
                  <a:pt x="175691" y="86217"/>
                </a:cubicBezTo>
                <a:close/>
              </a:path>
            </a:pathLst>
          </a:custGeom>
          <a:solidFill>
            <a:srgbClr val="BDB6B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7" name="!!Introduction Icon" descr="Lightbulb">
            <a:hlinkClick r:id="rId15" action="ppaction://hlinksldjump" tooltip="Go to Introduction"/>
            <a:extLst>
              <a:ext uri="{FF2B5EF4-FFF2-40B4-BE49-F238E27FC236}">
                <a16:creationId xmlns:a16="http://schemas.microsoft.com/office/drawing/2014/main" id="{A9E4C6A5-3329-F12C-77EA-0E1D2CB5F45A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3381" y="1312345"/>
            <a:ext cx="341216" cy="341216"/>
          </a:xfrm>
          <a:prstGeom prst="rect">
            <a:avLst/>
          </a:prstGeom>
        </p:spPr>
      </p:pic>
      <p:pic>
        <p:nvPicPr>
          <p:cNvPr id="8" name="!!Literature Review Icon">
            <a:hlinkClick r:id="" action="ppaction://noaction"/>
            <a:extLst>
              <a:ext uri="{FF2B5EF4-FFF2-40B4-BE49-F238E27FC236}">
                <a16:creationId xmlns:a16="http://schemas.microsoft.com/office/drawing/2014/main" id="{CAF9065E-DD8C-E479-CA40-FAC23D2C0112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193381" y="2243503"/>
            <a:ext cx="341216" cy="341216"/>
          </a:xfrm>
          <a:prstGeom prst="rect">
            <a:avLst/>
          </a:prstGeom>
        </p:spPr>
      </p:pic>
      <p:pic>
        <p:nvPicPr>
          <p:cNvPr id="25" name="!!Data Analysis Icon">
            <a:hlinkClick r:id="" action="ppaction://noaction"/>
            <a:extLst>
              <a:ext uri="{FF2B5EF4-FFF2-40B4-BE49-F238E27FC236}">
                <a16:creationId xmlns:a16="http://schemas.microsoft.com/office/drawing/2014/main" id="{C846D9B7-DBCD-F4B1-A98D-86EC044FE7D5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193381" y="4105819"/>
            <a:ext cx="341216" cy="34121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25A8545-FD6F-DB0D-2893-9BAB920FCF39}"/>
              </a:ext>
            </a:extLst>
          </p:cNvPr>
          <p:cNvGrpSpPr/>
          <p:nvPr/>
        </p:nvGrpSpPr>
        <p:grpSpPr>
          <a:xfrm>
            <a:off x="11140587" y="6543831"/>
            <a:ext cx="233761" cy="233762"/>
            <a:chOff x="10997595" y="6413205"/>
            <a:chExt cx="233761" cy="233762"/>
          </a:xfrm>
          <a:effectLst/>
        </p:grpSpPr>
        <p:sp>
          <p:nvSpPr>
            <p:cNvPr id="11" name="Oval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453D550-78FD-2DA2-D5ED-4F413BEF4DC9}"/>
                </a:ext>
              </a:extLst>
            </p:cNvPr>
            <p:cNvSpPr/>
            <p:nvPr/>
          </p:nvSpPr>
          <p:spPr>
            <a:xfrm rot="10800000">
              <a:off x="10997595" y="6413205"/>
              <a:ext cx="233761" cy="233762"/>
            </a:xfrm>
            <a:prstGeom prst="ellipse">
              <a:avLst/>
            </a:prstGeom>
            <a:solidFill>
              <a:schemeClr val="bg1"/>
            </a:solidFill>
            <a:effectLst/>
          </p:spPr>
          <p:txBody>
            <a:bodyPr vert="horz" wrap="none" lIns="91440" tIns="45720" rIns="91440" bIns="45720" rtlCol="0" anchor="ctr"/>
            <a:lstStyle/>
            <a:p>
              <a:pPr algn="ctr" defTabSz="457200"/>
              <a:endParaRPr lang="en-US" sz="1400" b="1">
                <a:solidFill>
                  <a:srgbClr val="008000"/>
                </a:solidFill>
                <a:latin typeface="Lato"/>
              </a:endParaRPr>
            </a:p>
          </p:txBody>
        </p:sp>
        <p:sp>
          <p:nvSpPr>
            <p:cNvPr id="13" name="Arrow: Chevron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FB959C2-4218-50C8-2302-486865B1F390}"/>
                </a:ext>
              </a:extLst>
            </p:cNvPr>
            <p:cNvSpPr/>
            <p:nvPr/>
          </p:nvSpPr>
          <p:spPr>
            <a:xfrm>
              <a:off x="11086565" y="6463854"/>
              <a:ext cx="67902" cy="132465"/>
            </a:xfrm>
            <a:prstGeom prst="chevron">
              <a:avLst>
                <a:gd name="adj" fmla="val 77048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671386C-B186-FDBE-1541-DCCBAFF278F8}"/>
              </a:ext>
            </a:extLst>
          </p:cNvPr>
          <p:cNvGrpSpPr/>
          <p:nvPr/>
        </p:nvGrpSpPr>
        <p:grpSpPr>
          <a:xfrm>
            <a:off x="10819808" y="6543831"/>
            <a:ext cx="233761" cy="233762"/>
            <a:chOff x="10685679" y="6413205"/>
            <a:chExt cx="233761" cy="233762"/>
          </a:xfrm>
          <a:effectLst/>
        </p:grpSpPr>
        <p:sp>
          <p:nvSpPr>
            <p:cNvPr id="19" name="Oval 18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733E945C-011F-AEBF-F7BB-4D690638ADBB}"/>
                </a:ext>
              </a:extLst>
            </p:cNvPr>
            <p:cNvSpPr/>
            <p:nvPr/>
          </p:nvSpPr>
          <p:spPr>
            <a:xfrm>
              <a:off x="10685679" y="6413205"/>
              <a:ext cx="233761" cy="233762"/>
            </a:xfrm>
            <a:prstGeom prst="ellipse">
              <a:avLst/>
            </a:prstGeom>
            <a:solidFill>
              <a:schemeClr val="bg1"/>
            </a:solidFill>
            <a:effectLst/>
          </p:spPr>
          <p:txBody>
            <a:bodyPr vert="horz" wrap="none" lIns="91440" tIns="45720" rIns="91440" bIns="45720" rtlCol="0" anchor="ctr"/>
            <a:lstStyle/>
            <a:p>
              <a:pPr algn="ctr" defTabSz="457200"/>
              <a:endParaRPr lang="en-US" sz="1400" b="1">
                <a:solidFill>
                  <a:srgbClr val="008000"/>
                </a:solidFill>
                <a:latin typeface="Lato"/>
              </a:endParaRPr>
            </a:p>
          </p:txBody>
        </p:sp>
        <p:sp>
          <p:nvSpPr>
            <p:cNvPr id="20" name="Arrow: Chevron 1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D474D2FA-D5F7-D577-ACE5-EA410963A706}"/>
                </a:ext>
              </a:extLst>
            </p:cNvPr>
            <p:cNvSpPr/>
            <p:nvPr/>
          </p:nvSpPr>
          <p:spPr>
            <a:xfrm rot="10800000">
              <a:off x="10750793" y="6463853"/>
              <a:ext cx="67902" cy="132465"/>
            </a:xfrm>
            <a:prstGeom prst="chevron">
              <a:avLst>
                <a:gd name="adj" fmla="val 77048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DB0EB94-4699-9FFA-3F16-97C062A92475}"/>
              </a:ext>
            </a:extLst>
          </p:cNvPr>
          <p:cNvGrpSpPr/>
          <p:nvPr/>
        </p:nvGrpSpPr>
        <p:grpSpPr>
          <a:xfrm>
            <a:off x="11461366" y="6543145"/>
            <a:ext cx="235134" cy="235134"/>
            <a:chOff x="11302784" y="6412519"/>
            <a:chExt cx="235134" cy="235134"/>
          </a:xfrm>
          <a:effectLst/>
        </p:grpSpPr>
        <p:sp>
          <p:nvSpPr>
            <p:cNvPr id="26" name="Oval 25">
              <a:hlinkClick r:id="" action="ppaction://hlinkshowjump?jump=lastslideviewed"/>
              <a:extLst>
                <a:ext uri="{FF2B5EF4-FFF2-40B4-BE49-F238E27FC236}">
                  <a16:creationId xmlns:a16="http://schemas.microsoft.com/office/drawing/2014/main" id="{8F7F79D7-B23A-F863-2AD6-2593781020FB}"/>
                </a:ext>
              </a:extLst>
            </p:cNvPr>
            <p:cNvSpPr/>
            <p:nvPr/>
          </p:nvSpPr>
          <p:spPr>
            <a:xfrm>
              <a:off x="11302784" y="6412519"/>
              <a:ext cx="235134" cy="235134"/>
            </a:xfrm>
            <a:prstGeom prst="ellipse">
              <a:avLst/>
            </a:prstGeom>
            <a:solidFill>
              <a:schemeClr val="accent1"/>
            </a:solidFill>
            <a:effectLst/>
          </p:spPr>
          <p:txBody>
            <a:bodyPr vert="horz" wrap="none" lIns="91440" tIns="45720" rIns="91440" bIns="4572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pic>
          <p:nvPicPr>
            <p:cNvPr id="28" name="Graphic 27" descr="Line Arrow: Rotate left">
              <a:hlinkClick r:id="" action="ppaction://hlinkshowjump?jump=lastslideviewed"/>
              <a:extLst>
                <a:ext uri="{FF2B5EF4-FFF2-40B4-BE49-F238E27FC236}">
                  <a16:creationId xmlns:a16="http://schemas.microsoft.com/office/drawing/2014/main" id="{2A6BB08F-393D-E072-72ED-D4969E518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1338139" y="6447874"/>
              <a:ext cx="164424" cy="164424"/>
            </a:xfrm>
            <a:prstGeom prst="rect">
              <a:avLst/>
            </a:prstGeom>
          </p:spPr>
        </p:pic>
      </p:grpSp>
      <p:pic>
        <p:nvPicPr>
          <p:cNvPr id="70" name="!!Publications Icon">
            <a:hlinkClick r:id="" action="ppaction://noaction"/>
            <a:extLst>
              <a:ext uri="{FF2B5EF4-FFF2-40B4-BE49-F238E27FC236}">
                <a16:creationId xmlns:a16="http://schemas.microsoft.com/office/drawing/2014/main" id="{2499C020-B36B-9623-7E93-D7DCA331F15C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204413" y="4997809"/>
            <a:ext cx="341216" cy="341216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69E97C6D-595A-6116-387D-07B839AE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CF0F-FE6C-4A75-A731-07AA55CF4E25}" type="datetime1">
              <a:rPr lang="en-US" smtClean="0"/>
              <a:t>12/2/2025</a:t>
            </a:fld>
            <a:endParaRPr lang="x-none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C67F90F8-0720-190E-D144-7407DCEC4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E55D-16C1-42A5-A368-6D42075957BC}" type="slidenum">
              <a:rPr lang="x-none" smtClean="0"/>
              <a:t>13</a:t>
            </a:fld>
            <a:endParaRPr lang="x-none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121B916-18E2-4432-9B9D-3EF15971D56E}"/>
              </a:ext>
            </a:extLst>
          </p:cNvPr>
          <p:cNvSpPr/>
          <p:nvPr/>
        </p:nvSpPr>
        <p:spPr>
          <a:xfrm>
            <a:off x="838200" y="717239"/>
            <a:ext cx="11118619" cy="4595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028A5C-AF40-44D4-AAA3-9502184740E8}"/>
              </a:ext>
            </a:extLst>
          </p:cNvPr>
          <p:cNvSpPr txBox="1"/>
          <p:nvPr/>
        </p:nvSpPr>
        <p:spPr>
          <a:xfrm>
            <a:off x="990600" y="753897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CONCLUSION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6927F5-2909-40D6-A13B-27FDF9B35D8F}"/>
              </a:ext>
            </a:extLst>
          </p:cNvPr>
          <p:cNvSpPr txBox="1"/>
          <p:nvPr/>
        </p:nvSpPr>
        <p:spPr>
          <a:xfrm>
            <a:off x="1040524" y="2013664"/>
            <a:ext cx="9296400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AQI is a powerful tool that converts complex air-quality measurements into simple, actionable information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Effective interpretation and reporting help safeguard health and guide community decisions.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Accurate communication = stronger environmental risk management.</a:t>
            </a:r>
          </a:p>
          <a:p>
            <a:endParaRPr lang="en-US" dirty="0"/>
          </a:p>
        </p:txBody>
      </p:sp>
      <p:pic>
        <p:nvPicPr>
          <p:cNvPr id="10" name="Graphic 9" descr="Puzzle pieces with solid fill">
            <a:extLst>
              <a:ext uri="{FF2B5EF4-FFF2-40B4-BE49-F238E27FC236}">
                <a16:creationId xmlns:a16="http://schemas.microsoft.com/office/drawing/2014/main" id="{C278FBFF-734B-4F29-B4A0-997CBDCD168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16049" y="6063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86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E5CEA-2522-F1D0-BEB1-8BCC40D52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56BC4001-9D63-9001-1CFB-6281A5DD2C65}"/>
              </a:ext>
            </a:extLst>
          </p:cNvPr>
          <p:cNvSpPr/>
          <p:nvPr/>
        </p:nvSpPr>
        <p:spPr>
          <a:xfrm>
            <a:off x="863302" y="598327"/>
            <a:ext cx="11270641" cy="1022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!!Arrow 1">
            <a:extLst>
              <a:ext uri="{FF2B5EF4-FFF2-40B4-BE49-F238E27FC236}">
                <a16:creationId xmlns:a16="http://schemas.microsoft.com/office/drawing/2014/main" id="{236EAE77-B775-2F7E-43FF-A9D866E52FAA}"/>
              </a:ext>
            </a:extLst>
          </p:cNvPr>
          <p:cNvSpPr/>
          <p:nvPr/>
        </p:nvSpPr>
        <p:spPr>
          <a:xfrm rot="5400000">
            <a:off x="8739789" y="-1025369"/>
            <a:ext cx="92809" cy="190477"/>
          </a:xfrm>
          <a:prstGeom prst="chevron">
            <a:avLst>
              <a:gd name="adj" fmla="val 100000"/>
            </a:avLst>
          </a:prstGeom>
          <a:solidFill>
            <a:schemeClr val="bg1">
              <a:lumMod val="50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90000"/>
                </a:srgb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04" name="!!Arrow 3">
            <a:extLst>
              <a:ext uri="{FF2B5EF4-FFF2-40B4-BE49-F238E27FC236}">
                <a16:creationId xmlns:a16="http://schemas.microsoft.com/office/drawing/2014/main" id="{849D9C78-25FD-3F9F-F0C4-4CD1D0D005A6}"/>
              </a:ext>
            </a:extLst>
          </p:cNvPr>
          <p:cNvSpPr/>
          <p:nvPr/>
        </p:nvSpPr>
        <p:spPr>
          <a:xfrm rot="5400000">
            <a:off x="8767633" y="-55278"/>
            <a:ext cx="92809" cy="190477"/>
          </a:xfrm>
          <a:prstGeom prst="chevron">
            <a:avLst>
              <a:gd name="adj" fmla="val 100000"/>
            </a:avLst>
          </a:prstGeom>
          <a:solidFill>
            <a:schemeClr val="bg1">
              <a:lumMod val="50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90000"/>
                </a:srgb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14" name="!!Menu bg">
            <a:extLst>
              <a:ext uri="{FF2B5EF4-FFF2-40B4-BE49-F238E27FC236}">
                <a16:creationId xmlns:a16="http://schemas.microsoft.com/office/drawing/2014/main" id="{02360113-1E19-DA67-BAA3-65D9B4939176}"/>
              </a:ext>
            </a:extLst>
          </p:cNvPr>
          <p:cNvSpPr/>
          <p:nvPr/>
        </p:nvSpPr>
        <p:spPr>
          <a:xfrm>
            <a:off x="0" y="0"/>
            <a:ext cx="12192000" cy="6259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" dir="5400000" algn="t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5" name="!!Close button" descr="close button">
            <a:hlinkClick r:id="" action="ppaction://hlinkshowjump?jump=endshow"/>
            <a:extLst>
              <a:ext uri="{FF2B5EF4-FFF2-40B4-BE49-F238E27FC236}">
                <a16:creationId xmlns:a16="http://schemas.microsoft.com/office/drawing/2014/main" id="{65C32F99-EEA4-7350-09DF-C88EF5F141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77311" y="173235"/>
            <a:ext cx="279508" cy="279508"/>
          </a:xfrm>
          <a:prstGeom prst="rect">
            <a:avLst/>
          </a:prstGeom>
          <a:effectLst/>
        </p:spPr>
      </p:pic>
      <p:pic>
        <p:nvPicPr>
          <p:cNvPr id="79" name="!!Instagram Icon">
            <a:hlinkClick r:id="rId5" tooltip="Follow us on Instagram"/>
            <a:extLst>
              <a:ext uri="{FF2B5EF4-FFF2-40B4-BE49-F238E27FC236}">
                <a16:creationId xmlns:a16="http://schemas.microsoft.com/office/drawing/2014/main" id="{683B1DC6-B9AE-C85E-3D88-679D0DF4483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3422" y="227203"/>
            <a:ext cx="171572" cy="171572"/>
          </a:xfrm>
          <a:prstGeom prst="rect">
            <a:avLst/>
          </a:prstGeom>
        </p:spPr>
      </p:pic>
      <p:grpSp>
        <p:nvGrpSpPr>
          <p:cNvPr id="80" name="!!KNUST Website">
            <a:extLst>
              <a:ext uri="{FF2B5EF4-FFF2-40B4-BE49-F238E27FC236}">
                <a16:creationId xmlns:a16="http://schemas.microsoft.com/office/drawing/2014/main" id="{1A8F3AA0-206A-5F5E-BF38-AE900BC4DDEB}"/>
              </a:ext>
            </a:extLst>
          </p:cNvPr>
          <p:cNvGrpSpPr/>
          <p:nvPr/>
        </p:nvGrpSpPr>
        <p:grpSpPr>
          <a:xfrm>
            <a:off x="8493131" y="217629"/>
            <a:ext cx="190721" cy="190721"/>
            <a:chOff x="9835244" y="150395"/>
            <a:chExt cx="187438" cy="187438"/>
          </a:xfrm>
          <a:solidFill>
            <a:srgbClr val="BDB6B2"/>
          </a:solidFill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264809A1-CA19-E8DA-A9D1-6B342D67FAD6}"/>
                </a:ext>
              </a:extLst>
            </p:cNvPr>
            <p:cNvSpPr/>
            <p:nvPr/>
          </p:nvSpPr>
          <p:spPr>
            <a:xfrm>
              <a:off x="9835244" y="150395"/>
              <a:ext cx="187438" cy="1874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pic>
          <p:nvPicPr>
            <p:cNvPr id="82" name="Picture 81" descr="KNUST_logo Vector.png">
              <a:hlinkClick r:id="rId8" tooltip="Visit our Website"/>
              <a:extLst>
                <a:ext uri="{FF2B5EF4-FFF2-40B4-BE49-F238E27FC236}">
                  <a16:creationId xmlns:a16="http://schemas.microsoft.com/office/drawing/2014/main" id="{03F43D7B-73AF-E379-FD1F-AAB3F1E64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1543" y="176747"/>
              <a:ext cx="94840" cy="130862"/>
            </a:xfrm>
            <a:prstGeom prst="rect">
              <a:avLst/>
            </a:prstGeom>
            <a:grpFill/>
          </p:spPr>
        </p:pic>
      </p:grpSp>
      <p:grpSp>
        <p:nvGrpSpPr>
          <p:cNvPr id="83" name="!!Youtube Icon">
            <a:extLst>
              <a:ext uri="{FF2B5EF4-FFF2-40B4-BE49-F238E27FC236}">
                <a16:creationId xmlns:a16="http://schemas.microsoft.com/office/drawing/2014/main" id="{3687A772-5E2A-0D45-46EC-549378D6A5EA}"/>
              </a:ext>
            </a:extLst>
          </p:cNvPr>
          <p:cNvGrpSpPr/>
          <p:nvPr/>
        </p:nvGrpSpPr>
        <p:grpSpPr>
          <a:xfrm>
            <a:off x="9636489" y="218336"/>
            <a:ext cx="189306" cy="189306"/>
            <a:chOff x="10330042" y="133387"/>
            <a:chExt cx="237744" cy="237744"/>
          </a:xfrm>
          <a:solidFill>
            <a:srgbClr val="BDB6B2"/>
          </a:solidFill>
        </p:grpSpPr>
        <p:pic>
          <p:nvPicPr>
            <p:cNvPr id="84" name="Picture 64">
              <a:hlinkClick r:id="rId10" tooltip="Follow us on Youtube"/>
              <a:extLst>
                <a:ext uri="{FF2B5EF4-FFF2-40B4-BE49-F238E27FC236}">
                  <a16:creationId xmlns:a16="http://schemas.microsoft.com/office/drawing/2014/main" id="{22B59F5A-07C7-36EC-E0DC-81335311B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388228" y="191573"/>
              <a:ext cx="121372" cy="121372"/>
            </a:xfrm>
            <a:prstGeom prst="rect">
              <a:avLst/>
            </a:prstGeom>
          </p:spPr>
        </p:pic>
        <p:sp>
          <p:nvSpPr>
            <p:cNvPr id="86" name="Circle: Hollow 85">
              <a:extLst>
                <a:ext uri="{FF2B5EF4-FFF2-40B4-BE49-F238E27FC236}">
                  <a16:creationId xmlns:a16="http://schemas.microsoft.com/office/drawing/2014/main" id="{A75BD177-E754-2D1D-53DF-7EB2D6A785C2}"/>
                </a:ext>
              </a:extLst>
            </p:cNvPr>
            <p:cNvSpPr/>
            <p:nvPr/>
          </p:nvSpPr>
          <p:spPr>
            <a:xfrm>
              <a:off x="10330042" y="133387"/>
              <a:ext cx="237744" cy="237744"/>
            </a:xfrm>
            <a:prstGeom prst="donut">
              <a:avLst>
                <a:gd name="adj" fmla="val 72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87" name="!!Facebook icon">
            <a:hlinkClick r:id="rId13" tooltip="Follow us on Facebook"/>
            <a:extLst>
              <a:ext uri="{FF2B5EF4-FFF2-40B4-BE49-F238E27FC236}">
                <a16:creationId xmlns:a16="http://schemas.microsoft.com/office/drawing/2014/main" id="{CEF598C4-89BC-B9E5-669B-C88988A93CDD}"/>
              </a:ext>
            </a:extLst>
          </p:cNvPr>
          <p:cNvSpPr/>
          <p:nvPr/>
        </p:nvSpPr>
        <p:spPr>
          <a:xfrm>
            <a:off x="8785347" y="220100"/>
            <a:ext cx="185779" cy="185779"/>
          </a:xfrm>
          <a:custGeom>
            <a:avLst/>
            <a:gdLst>
              <a:gd name="connsiteX0" fmla="*/ 117388 w 233314"/>
              <a:gd name="connsiteY0" fmla="*/ 5468 h 233314"/>
              <a:gd name="connsiteX1" fmla="*/ 5468 w 233314"/>
              <a:gd name="connsiteY1" fmla="*/ 117313 h 233314"/>
              <a:gd name="connsiteX2" fmla="*/ 117388 w 233314"/>
              <a:gd name="connsiteY2" fmla="*/ 229232 h 233314"/>
              <a:gd name="connsiteX3" fmla="*/ 229233 w 233314"/>
              <a:gd name="connsiteY3" fmla="*/ 117313 h 233314"/>
              <a:gd name="connsiteX4" fmla="*/ 117388 w 233314"/>
              <a:gd name="connsiteY4" fmla="*/ 5468 h 233314"/>
              <a:gd name="connsiteX5" fmla="*/ 159820 w 233314"/>
              <a:gd name="connsiteY5" fmla="*/ 68463 h 233314"/>
              <a:gd name="connsiteX6" fmla="*/ 143635 w 233314"/>
              <a:gd name="connsiteY6" fmla="*/ 68463 h 233314"/>
              <a:gd name="connsiteX7" fmla="*/ 131239 w 233314"/>
              <a:gd name="connsiteY7" fmla="*/ 78233 h 233314"/>
              <a:gd name="connsiteX8" fmla="*/ 131094 w 233314"/>
              <a:gd name="connsiteY8" fmla="*/ 101492 h 233314"/>
              <a:gd name="connsiteX9" fmla="*/ 159820 w 233314"/>
              <a:gd name="connsiteY9" fmla="*/ 102075 h 233314"/>
              <a:gd name="connsiteX10" fmla="*/ 155593 w 233314"/>
              <a:gd name="connsiteY10" fmla="*/ 131750 h 233314"/>
              <a:gd name="connsiteX11" fmla="*/ 131239 w 233314"/>
              <a:gd name="connsiteY11" fmla="*/ 131750 h 233314"/>
              <a:gd name="connsiteX12" fmla="*/ 130511 w 233314"/>
              <a:gd name="connsiteY12" fmla="*/ 194526 h 233314"/>
              <a:gd name="connsiteX13" fmla="*/ 100983 w 233314"/>
              <a:gd name="connsiteY13" fmla="*/ 194526 h 233314"/>
              <a:gd name="connsiteX14" fmla="*/ 100107 w 233314"/>
              <a:gd name="connsiteY14" fmla="*/ 131896 h 233314"/>
              <a:gd name="connsiteX15" fmla="*/ 74223 w 233314"/>
              <a:gd name="connsiteY15" fmla="*/ 131750 h 233314"/>
              <a:gd name="connsiteX16" fmla="*/ 74881 w 233314"/>
              <a:gd name="connsiteY16" fmla="*/ 101492 h 233314"/>
              <a:gd name="connsiteX17" fmla="*/ 100399 w 233314"/>
              <a:gd name="connsiteY17" fmla="*/ 101492 h 233314"/>
              <a:gd name="connsiteX18" fmla="*/ 100399 w 233314"/>
              <a:gd name="connsiteY18" fmla="*/ 79618 h 233314"/>
              <a:gd name="connsiteX19" fmla="*/ 100983 w 233314"/>
              <a:gd name="connsiteY19" fmla="*/ 72619 h 233314"/>
              <a:gd name="connsiteX20" fmla="*/ 105429 w 233314"/>
              <a:gd name="connsiteY20" fmla="*/ 57818 h 233314"/>
              <a:gd name="connsiteX21" fmla="*/ 114033 w 233314"/>
              <a:gd name="connsiteY21" fmla="*/ 47684 h 233314"/>
              <a:gd name="connsiteX22" fmla="*/ 126428 w 233314"/>
              <a:gd name="connsiteY22" fmla="*/ 41851 h 233314"/>
              <a:gd name="connsiteX23" fmla="*/ 135979 w 233314"/>
              <a:gd name="connsiteY23" fmla="*/ 40320 h 233314"/>
              <a:gd name="connsiteX24" fmla="*/ 160551 w 233314"/>
              <a:gd name="connsiteY24" fmla="*/ 40757 h 233314"/>
              <a:gd name="connsiteX25" fmla="*/ 159820 w 233314"/>
              <a:gd name="connsiteY25" fmla="*/ 68463 h 23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3314" h="233314">
                <a:moveTo>
                  <a:pt x="117388" y="5468"/>
                </a:moveTo>
                <a:cubicBezTo>
                  <a:pt x="55558" y="5468"/>
                  <a:pt x="5468" y="55558"/>
                  <a:pt x="5468" y="117313"/>
                </a:cubicBezTo>
                <a:cubicBezTo>
                  <a:pt x="5468" y="179142"/>
                  <a:pt x="55558" y="229232"/>
                  <a:pt x="117388" y="229232"/>
                </a:cubicBezTo>
                <a:cubicBezTo>
                  <a:pt x="179143" y="229232"/>
                  <a:pt x="229233" y="179142"/>
                  <a:pt x="229233" y="117313"/>
                </a:cubicBezTo>
                <a:cubicBezTo>
                  <a:pt x="229232" y="55558"/>
                  <a:pt x="179143" y="5468"/>
                  <a:pt x="117388" y="5468"/>
                </a:cubicBezTo>
                <a:close/>
                <a:moveTo>
                  <a:pt x="159820" y="68463"/>
                </a:moveTo>
                <a:cubicBezTo>
                  <a:pt x="159820" y="68463"/>
                  <a:pt x="156175" y="68317"/>
                  <a:pt x="143635" y="68463"/>
                </a:cubicBezTo>
                <a:cubicBezTo>
                  <a:pt x="131386" y="68609"/>
                  <a:pt x="131239" y="77796"/>
                  <a:pt x="131239" y="78233"/>
                </a:cubicBezTo>
                <a:lnTo>
                  <a:pt x="131094" y="101492"/>
                </a:lnTo>
                <a:lnTo>
                  <a:pt x="159820" y="102075"/>
                </a:lnTo>
                <a:lnTo>
                  <a:pt x="155593" y="131750"/>
                </a:lnTo>
                <a:lnTo>
                  <a:pt x="131239" y="131750"/>
                </a:lnTo>
                <a:lnTo>
                  <a:pt x="130511" y="194526"/>
                </a:lnTo>
                <a:lnTo>
                  <a:pt x="100983" y="194526"/>
                </a:lnTo>
                <a:lnTo>
                  <a:pt x="100107" y="131896"/>
                </a:lnTo>
                <a:lnTo>
                  <a:pt x="74223" y="131750"/>
                </a:lnTo>
                <a:lnTo>
                  <a:pt x="74881" y="101492"/>
                </a:lnTo>
                <a:lnTo>
                  <a:pt x="100399" y="101492"/>
                </a:lnTo>
                <a:lnTo>
                  <a:pt x="100399" y="79618"/>
                </a:lnTo>
                <a:cubicBezTo>
                  <a:pt x="100471" y="77285"/>
                  <a:pt x="100690" y="74952"/>
                  <a:pt x="100983" y="72619"/>
                </a:cubicBezTo>
                <a:cubicBezTo>
                  <a:pt x="101637" y="67515"/>
                  <a:pt x="103023" y="62412"/>
                  <a:pt x="105429" y="57818"/>
                </a:cubicBezTo>
                <a:cubicBezTo>
                  <a:pt x="107543" y="53881"/>
                  <a:pt x="110460" y="50381"/>
                  <a:pt x="114033" y="47684"/>
                </a:cubicBezTo>
                <a:cubicBezTo>
                  <a:pt x="117678" y="44913"/>
                  <a:pt x="121980" y="43017"/>
                  <a:pt x="126428" y="41851"/>
                </a:cubicBezTo>
                <a:cubicBezTo>
                  <a:pt x="129564" y="40976"/>
                  <a:pt x="132771" y="40392"/>
                  <a:pt x="135979" y="40320"/>
                </a:cubicBezTo>
                <a:cubicBezTo>
                  <a:pt x="140135" y="40174"/>
                  <a:pt x="156467" y="40684"/>
                  <a:pt x="160551" y="40757"/>
                </a:cubicBezTo>
                <a:lnTo>
                  <a:pt x="159820" y="68463"/>
                </a:lnTo>
                <a:close/>
              </a:path>
            </a:pathLst>
          </a:custGeom>
          <a:solidFill>
            <a:srgbClr val="BDB6B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8" name="!!Twitter Icon">
            <a:hlinkClick r:id="rId14" tooltip="Follow us on Twitter"/>
            <a:extLst>
              <a:ext uri="{FF2B5EF4-FFF2-40B4-BE49-F238E27FC236}">
                <a16:creationId xmlns:a16="http://schemas.microsoft.com/office/drawing/2014/main" id="{1F6BFC81-939C-234C-5A1F-82B38D28AB4B}"/>
              </a:ext>
            </a:extLst>
          </p:cNvPr>
          <p:cNvSpPr/>
          <p:nvPr/>
        </p:nvSpPr>
        <p:spPr>
          <a:xfrm>
            <a:off x="9072621" y="218336"/>
            <a:ext cx="189306" cy="189306"/>
          </a:xfrm>
          <a:custGeom>
            <a:avLst/>
            <a:gdLst>
              <a:gd name="connsiteX0" fmla="*/ 116476 w 231648"/>
              <a:gd name="connsiteY0" fmla="*/ 5429 h 231648"/>
              <a:gd name="connsiteX1" fmla="*/ 5429 w 231648"/>
              <a:gd name="connsiteY1" fmla="*/ 116548 h 231648"/>
              <a:gd name="connsiteX2" fmla="*/ 116476 w 231648"/>
              <a:gd name="connsiteY2" fmla="*/ 227594 h 231648"/>
              <a:gd name="connsiteX3" fmla="*/ 227522 w 231648"/>
              <a:gd name="connsiteY3" fmla="*/ 116548 h 231648"/>
              <a:gd name="connsiteX4" fmla="*/ 116476 w 231648"/>
              <a:gd name="connsiteY4" fmla="*/ 5429 h 231648"/>
              <a:gd name="connsiteX5" fmla="*/ 175691 w 231648"/>
              <a:gd name="connsiteY5" fmla="*/ 86217 h 231648"/>
              <a:gd name="connsiteX6" fmla="*/ 173446 w 231648"/>
              <a:gd name="connsiteY6" fmla="*/ 108368 h 231648"/>
              <a:gd name="connsiteX7" fmla="*/ 144346 w 231648"/>
              <a:gd name="connsiteY7" fmla="*/ 157159 h 231648"/>
              <a:gd name="connsiteX8" fmla="*/ 85275 w 231648"/>
              <a:gd name="connsiteY8" fmla="*/ 176487 h 231648"/>
              <a:gd name="connsiteX9" fmla="*/ 43000 w 231648"/>
              <a:gd name="connsiteY9" fmla="*/ 163312 h 231648"/>
              <a:gd name="connsiteX10" fmla="*/ 87158 w 231648"/>
              <a:gd name="connsiteY10" fmla="*/ 150572 h 231648"/>
              <a:gd name="connsiteX11" fmla="*/ 59215 w 231648"/>
              <a:gd name="connsiteY11" fmla="*/ 129651 h 231648"/>
              <a:gd name="connsiteX12" fmla="*/ 72680 w 231648"/>
              <a:gd name="connsiteY12" fmla="*/ 128855 h 231648"/>
              <a:gd name="connsiteX13" fmla="*/ 48501 w 231648"/>
              <a:gd name="connsiteY13" fmla="*/ 98812 h 231648"/>
              <a:gd name="connsiteX14" fmla="*/ 62111 w 231648"/>
              <a:gd name="connsiteY14" fmla="*/ 102287 h 231648"/>
              <a:gd name="connsiteX15" fmla="*/ 53207 w 231648"/>
              <a:gd name="connsiteY15" fmla="*/ 62328 h 231648"/>
              <a:gd name="connsiteX16" fmla="*/ 115679 w 231648"/>
              <a:gd name="connsiteY16" fmla="*/ 93745 h 231648"/>
              <a:gd name="connsiteX17" fmla="*/ 166931 w 231648"/>
              <a:gd name="connsiteY17" fmla="*/ 66164 h 231648"/>
              <a:gd name="connsiteX18" fmla="*/ 186404 w 231648"/>
              <a:gd name="connsiteY18" fmla="*/ 59143 h 231648"/>
              <a:gd name="connsiteX19" fmla="*/ 173736 w 231648"/>
              <a:gd name="connsiteY19" fmla="*/ 75068 h 231648"/>
              <a:gd name="connsiteX20" fmla="*/ 189879 w 231648"/>
              <a:gd name="connsiteY20" fmla="*/ 71159 h 231648"/>
              <a:gd name="connsiteX21" fmla="*/ 175691 w 231648"/>
              <a:gd name="connsiteY21" fmla="*/ 86217 h 23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1648" h="231648">
                <a:moveTo>
                  <a:pt x="116476" y="5429"/>
                </a:moveTo>
                <a:cubicBezTo>
                  <a:pt x="55161" y="5429"/>
                  <a:pt x="5429" y="55161"/>
                  <a:pt x="5429" y="116548"/>
                </a:cubicBezTo>
                <a:cubicBezTo>
                  <a:pt x="5429" y="177862"/>
                  <a:pt x="55161" y="227594"/>
                  <a:pt x="116476" y="227594"/>
                </a:cubicBezTo>
                <a:cubicBezTo>
                  <a:pt x="177790" y="227594"/>
                  <a:pt x="227522" y="177862"/>
                  <a:pt x="227522" y="116548"/>
                </a:cubicBezTo>
                <a:cubicBezTo>
                  <a:pt x="227522" y="55161"/>
                  <a:pt x="177790" y="5429"/>
                  <a:pt x="116476" y="5429"/>
                </a:cubicBezTo>
                <a:close/>
                <a:moveTo>
                  <a:pt x="175691" y="86217"/>
                </a:moveTo>
                <a:cubicBezTo>
                  <a:pt x="175691" y="86217"/>
                  <a:pt x="175473" y="99826"/>
                  <a:pt x="173446" y="108368"/>
                </a:cubicBezTo>
                <a:cubicBezTo>
                  <a:pt x="171420" y="116837"/>
                  <a:pt x="164615" y="140510"/>
                  <a:pt x="144346" y="157159"/>
                </a:cubicBezTo>
                <a:cubicBezTo>
                  <a:pt x="124076" y="173808"/>
                  <a:pt x="99319" y="177428"/>
                  <a:pt x="85275" y="176487"/>
                </a:cubicBezTo>
                <a:cubicBezTo>
                  <a:pt x="71304" y="175546"/>
                  <a:pt x="54075" y="170189"/>
                  <a:pt x="43000" y="163312"/>
                </a:cubicBezTo>
                <a:cubicBezTo>
                  <a:pt x="43000" y="163312"/>
                  <a:pt x="68409" y="166063"/>
                  <a:pt x="87158" y="150572"/>
                </a:cubicBezTo>
                <a:cubicBezTo>
                  <a:pt x="87158" y="150572"/>
                  <a:pt x="68191" y="151440"/>
                  <a:pt x="59215" y="129651"/>
                </a:cubicBezTo>
                <a:cubicBezTo>
                  <a:pt x="59215" y="129651"/>
                  <a:pt x="65658" y="130809"/>
                  <a:pt x="72680" y="128855"/>
                </a:cubicBezTo>
                <a:cubicBezTo>
                  <a:pt x="72680" y="128855"/>
                  <a:pt x="48791" y="124511"/>
                  <a:pt x="48501" y="98812"/>
                </a:cubicBezTo>
                <a:cubicBezTo>
                  <a:pt x="48501" y="98812"/>
                  <a:pt x="56319" y="102649"/>
                  <a:pt x="62111" y="102287"/>
                </a:cubicBezTo>
                <a:cubicBezTo>
                  <a:pt x="62111" y="102287"/>
                  <a:pt x="39308" y="84842"/>
                  <a:pt x="53207" y="62328"/>
                </a:cubicBezTo>
                <a:cubicBezTo>
                  <a:pt x="53207" y="62328"/>
                  <a:pt x="76010" y="92587"/>
                  <a:pt x="115679" y="93745"/>
                </a:cubicBezTo>
                <a:cubicBezTo>
                  <a:pt x="106051" y="67179"/>
                  <a:pt x="149196" y="41987"/>
                  <a:pt x="166931" y="66164"/>
                </a:cubicBezTo>
                <a:cubicBezTo>
                  <a:pt x="166931" y="66164"/>
                  <a:pt x="173808" y="65948"/>
                  <a:pt x="186404" y="59143"/>
                </a:cubicBezTo>
                <a:cubicBezTo>
                  <a:pt x="186404" y="59143"/>
                  <a:pt x="183364" y="68698"/>
                  <a:pt x="173736" y="75068"/>
                </a:cubicBezTo>
                <a:cubicBezTo>
                  <a:pt x="173736" y="75068"/>
                  <a:pt x="180975" y="74997"/>
                  <a:pt x="189879" y="71159"/>
                </a:cubicBezTo>
                <a:cubicBezTo>
                  <a:pt x="189227" y="72173"/>
                  <a:pt x="183798" y="80498"/>
                  <a:pt x="175691" y="86217"/>
                </a:cubicBezTo>
                <a:close/>
              </a:path>
            </a:pathLst>
          </a:custGeom>
          <a:solidFill>
            <a:srgbClr val="BDB6B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7" name="!!Introduction Icon" descr="Lightbulb">
            <a:hlinkClick r:id="rId15" action="ppaction://hlinksldjump" tooltip="Go to Introduction"/>
            <a:extLst>
              <a:ext uri="{FF2B5EF4-FFF2-40B4-BE49-F238E27FC236}">
                <a16:creationId xmlns:a16="http://schemas.microsoft.com/office/drawing/2014/main" id="{D50CAA06-E78E-888C-A756-819E02D97BDD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3381" y="1312345"/>
            <a:ext cx="341216" cy="341216"/>
          </a:xfrm>
          <a:prstGeom prst="rect">
            <a:avLst/>
          </a:prstGeom>
        </p:spPr>
      </p:pic>
      <p:pic>
        <p:nvPicPr>
          <p:cNvPr id="8" name="!!Literature Review Icon">
            <a:hlinkClick r:id="" action="ppaction://noaction"/>
            <a:extLst>
              <a:ext uri="{FF2B5EF4-FFF2-40B4-BE49-F238E27FC236}">
                <a16:creationId xmlns:a16="http://schemas.microsoft.com/office/drawing/2014/main" id="{5B927F97-DA03-1C08-CE8C-0BE67A440B69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193381" y="2243503"/>
            <a:ext cx="341216" cy="341216"/>
          </a:xfrm>
          <a:prstGeom prst="rect">
            <a:avLst/>
          </a:prstGeom>
        </p:spPr>
      </p:pic>
      <p:pic>
        <p:nvPicPr>
          <p:cNvPr id="25" name="!!Data Analysis Icon">
            <a:hlinkClick r:id="" action="ppaction://noaction"/>
            <a:extLst>
              <a:ext uri="{FF2B5EF4-FFF2-40B4-BE49-F238E27FC236}">
                <a16:creationId xmlns:a16="http://schemas.microsoft.com/office/drawing/2014/main" id="{639EBA66-114B-273D-263F-EC85C13D214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193381" y="4105819"/>
            <a:ext cx="341216" cy="34121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16D3641-AD02-C3B1-D866-87A4151B4762}"/>
              </a:ext>
            </a:extLst>
          </p:cNvPr>
          <p:cNvGrpSpPr/>
          <p:nvPr/>
        </p:nvGrpSpPr>
        <p:grpSpPr>
          <a:xfrm>
            <a:off x="11140587" y="6543831"/>
            <a:ext cx="233761" cy="233762"/>
            <a:chOff x="10997595" y="6413205"/>
            <a:chExt cx="233761" cy="233762"/>
          </a:xfrm>
          <a:effectLst/>
        </p:grpSpPr>
        <p:sp>
          <p:nvSpPr>
            <p:cNvPr id="11" name="Oval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1FDA9504-37E2-C724-4494-B4D7B1F13352}"/>
                </a:ext>
              </a:extLst>
            </p:cNvPr>
            <p:cNvSpPr/>
            <p:nvPr/>
          </p:nvSpPr>
          <p:spPr>
            <a:xfrm rot="10800000">
              <a:off x="10997595" y="6413205"/>
              <a:ext cx="233761" cy="233762"/>
            </a:xfrm>
            <a:prstGeom prst="ellipse">
              <a:avLst/>
            </a:prstGeom>
            <a:solidFill>
              <a:schemeClr val="bg1"/>
            </a:solidFill>
            <a:effectLst/>
          </p:spPr>
          <p:txBody>
            <a:bodyPr vert="horz" wrap="none" lIns="91440" tIns="45720" rIns="91440" bIns="45720" rtlCol="0" anchor="ctr"/>
            <a:lstStyle/>
            <a:p>
              <a:pPr algn="ctr" defTabSz="457200"/>
              <a:endParaRPr lang="en-US" sz="1400" b="1">
                <a:solidFill>
                  <a:srgbClr val="008000"/>
                </a:solidFill>
                <a:latin typeface="Lato"/>
              </a:endParaRPr>
            </a:p>
          </p:txBody>
        </p:sp>
        <p:sp>
          <p:nvSpPr>
            <p:cNvPr id="13" name="Arrow: Chevron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7634BA74-FC57-2083-90BE-19F3699A01C2}"/>
                </a:ext>
              </a:extLst>
            </p:cNvPr>
            <p:cNvSpPr/>
            <p:nvPr/>
          </p:nvSpPr>
          <p:spPr>
            <a:xfrm>
              <a:off x="11086565" y="6463854"/>
              <a:ext cx="67902" cy="132465"/>
            </a:xfrm>
            <a:prstGeom prst="chevron">
              <a:avLst>
                <a:gd name="adj" fmla="val 77048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E0BE27B-CC3D-3563-255B-BFAE8123DAFA}"/>
              </a:ext>
            </a:extLst>
          </p:cNvPr>
          <p:cNvGrpSpPr/>
          <p:nvPr/>
        </p:nvGrpSpPr>
        <p:grpSpPr>
          <a:xfrm>
            <a:off x="10819808" y="6543831"/>
            <a:ext cx="233761" cy="233762"/>
            <a:chOff x="10685679" y="6413205"/>
            <a:chExt cx="233761" cy="233762"/>
          </a:xfrm>
          <a:effectLst/>
        </p:grpSpPr>
        <p:sp>
          <p:nvSpPr>
            <p:cNvPr id="19" name="Oval 18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4D128BB4-9AA2-BBE2-204A-BE90486F836D}"/>
                </a:ext>
              </a:extLst>
            </p:cNvPr>
            <p:cNvSpPr/>
            <p:nvPr/>
          </p:nvSpPr>
          <p:spPr>
            <a:xfrm>
              <a:off x="10685679" y="6413205"/>
              <a:ext cx="233761" cy="233762"/>
            </a:xfrm>
            <a:prstGeom prst="ellipse">
              <a:avLst/>
            </a:prstGeom>
            <a:solidFill>
              <a:schemeClr val="bg1"/>
            </a:solidFill>
            <a:effectLst/>
          </p:spPr>
          <p:txBody>
            <a:bodyPr vert="horz" wrap="none" lIns="91440" tIns="45720" rIns="91440" bIns="45720" rtlCol="0" anchor="ctr"/>
            <a:lstStyle/>
            <a:p>
              <a:pPr algn="ctr" defTabSz="457200"/>
              <a:endParaRPr lang="en-US" sz="1400" b="1">
                <a:solidFill>
                  <a:srgbClr val="008000"/>
                </a:solidFill>
                <a:latin typeface="Lato"/>
              </a:endParaRPr>
            </a:p>
          </p:txBody>
        </p:sp>
        <p:sp>
          <p:nvSpPr>
            <p:cNvPr id="20" name="Arrow: Chevron 1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D2F7DE53-3BDB-5041-B725-9740055A9E38}"/>
                </a:ext>
              </a:extLst>
            </p:cNvPr>
            <p:cNvSpPr/>
            <p:nvPr/>
          </p:nvSpPr>
          <p:spPr>
            <a:xfrm rot="10800000">
              <a:off x="10750793" y="6463853"/>
              <a:ext cx="67902" cy="132465"/>
            </a:xfrm>
            <a:prstGeom prst="chevron">
              <a:avLst>
                <a:gd name="adj" fmla="val 77048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72AC7D2-28E4-93BD-F8C3-65C12CEF7F53}"/>
              </a:ext>
            </a:extLst>
          </p:cNvPr>
          <p:cNvGrpSpPr/>
          <p:nvPr/>
        </p:nvGrpSpPr>
        <p:grpSpPr>
          <a:xfrm>
            <a:off x="11461366" y="6543145"/>
            <a:ext cx="235134" cy="235134"/>
            <a:chOff x="11302784" y="6412519"/>
            <a:chExt cx="235134" cy="235134"/>
          </a:xfrm>
          <a:effectLst/>
        </p:grpSpPr>
        <p:sp>
          <p:nvSpPr>
            <p:cNvPr id="26" name="Oval 25">
              <a:hlinkClick r:id="" action="ppaction://hlinkshowjump?jump=lastslideviewed"/>
              <a:extLst>
                <a:ext uri="{FF2B5EF4-FFF2-40B4-BE49-F238E27FC236}">
                  <a16:creationId xmlns:a16="http://schemas.microsoft.com/office/drawing/2014/main" id="{F6D3EBBF-7E74-808B-8C3E-07C0792092DA}"/>
                </a:ext>
              </a:extLst>
            </p:cNvPr>
            <p:cNvSpPr/>
            <p:nvPr/>
          </p:nvSpPr>
          <p:spPr>
            <a:xfrm>
              <a:off x="11302784" y="6412519"/>
              <a:ext cx="235134" cy="235134"/>
            </a:xfrm>
            <a:prstGeom prst="ellipse">
              <a:avLst/>
            </a:prstGeom>
            <a:solidFill>
              <a:schemeClr val="accent1"/>
            </a:solidFill>
            <a:effectLst/>
          </p:spPr>
          <p:txBody>
            <a:bodyPr vert="horz" wrap="none" lIns="91440" tIns="45720" rIns="91440" bIns="4572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pic>
          <p:nvPicPr>
            <p:cNvPr id="28" name="Graphic 27" descr="Line Arrow: Rotate left">
              <a:hlinkClick r:id="" action="ppaction://hlinkshowjump?jump=lastslideviewed"/>
              <a:extLst>
                <a:ext uri="{FF2B5EF4-FFF2-40B4-BE49-F238E27FC236}">
                  <a16:creationId xmlns:a16="http://schemas.microsoft.com/office/drawing/2014/main" id="{D80F45B6-E5C3-5D00-7778-D577B1405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1338139" y="6447874"/>
              <a:ext cx="164424" cy="164424"/>
            </a:xfrm>
            <a:prstGeom prst="rect">
              <a:avLst/>
            </a:prstGeom>
          </p:spPr>
        </p:pic>
      </p:grpSp>
      <p:pic>
        <p:nvPicPr>
          <p:cNvPr id="70" name="!!Publications Icon">
            <a:hlinkClick r:id="" action="ppaction://noaction"/>
            <a:extLst>
              <a:ext uri="{FF2B5EF4-FFF2-40B4-BE49-F238E27FC236}">
                <a16:creationId xmlns:a16="http://schemas.microsoft.com/office/drawing/2014/main" id="{E6BAECB8-CF35-191F-56D3-83A834B8DA99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204413" y="4997809"/>
            <a:ext cx="341216" cy="341216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2F70C4B8-44BA-5827-30C4-CD5E0FB67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CF0F-FE6C-4A75-A731-07AA55CF4E25}" type="datetime1">
              <a:rPr lang="en-US" smtClean="0"/>
              <a:t>12/2/2025</a:t>
            </a:fld>
            <a:endParaRPr lang="x-none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03445789-9C80-E17F-B1C1-7A720CEB7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E55D-16C1-42A5-A368-6D42075957BC}" type="slidenum">
              <a:rPr lang="x-none" smtClean="0"/>
              <a:t>14</a:t>
            </a:fld>
            <a:endParaRPr lang="x-none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CE84EB6-04D7-D18F-0FCE-1DF8B120EF6B}"/>
              </a:ext>
            </a:extLst>
          </p:cNvPr>
          <p:cNvSpPr/>
          <p:nvPr/>
        </p:nvSpPr>
        <p:spPr>
          <a:xfrm>
            <a:off x="838200" y="717239"/>
            <a:ext cx="11118619" cy="4595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8705D6-01E5-2EA7-2847-86057599321A}"/>
              </a:ext>
            </a:extLst>
          </p:cNvPr>
          <p:cNvSpPr txBox="1"/>
          <p:nvPr/>
        </p:nvSpPr>
        <p:spPr>
          <a:xfrm>
            <a:off x="990600" y="753897"/>
            <a:ext cx="7646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Assessment of PM₂.₅  exposure risk levels Using AQI</a:t>
            </a:r>
          </a:p>
        </p:txBody>
      </p:sp>
      <p:pic>
        <p:nvPicPr>
          <p:cNvPr id="10" name="Graphic 9" descr="Puzzle pieces with solid fill">
            <a:extLst>
              <a:ext uri="{FF2B5EF4-FFF2-40B4-BE49-F238E27FC236}">
                <a16:creationId xmlns:a16="http://schemas.microsoft.com/office/drawing/2014/main" id="{828DF52D-D897-2304-6A54-639A9E7E1D1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16049" y="606321"/>
            <a:ext cx="609600" cy="609600"/>
          </a:xfrm>
          <a:prstGeom prst="rect">
            <a:avLst/>
          </a:prstGeom>
        </p:spPr>
      </p:pic>
      <p:pic>
        <p:nvPicPr>
          <p:cNvPr id="4" name="Picture 3" descr="A group of graphs showing different colored dots&#10;&#10;AI-generated content may be incorrect.">
            <a:extLst>
              <a:ext uri="{FF2B5EF4-FFF2-40B4-BE49-F238E27FC236}">
                <a16:creationId xmlns:a16="http://schemas.microsoft.com/office/drawing/2014/main" id="{FA8DA2D8-4DAB-9207-3CD5-60B1561CFBA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54044"/>
            <a:ext cx="9034401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362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AA555-2AA4-9913-C4E0-7042E977E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5753BB29-EA2D-E0EF-46F2-C171C86322DC}"/>
              </a:ext>
            </a:extLst>
          </p:cNvPr>
          <p:cNvSpPr/>
          <p:nvPr/>
        </p:nvSpPr>
        <p:spPr>
          <a:xfrm>
            <a:off x="863302" y="598327"/>
            <a:ext cx="11270641" cy="1022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!!Arrow 1">
            <a:extLst>
              <a:ext uri="{FF2B5EF4-FFF2-40B4-BE49-F238E27FC236}">
                <a16:creationId xmlns:a16="http://schemas.microsoft.com/office/drawing/2014/main" id="{51D95EE6-D9EB-2C5A-27F9-2F95F23611E1}"/>
              </a:ext>
            </a:extLst>
          </p:cNvPr>
          <p:cNvSpPr/>
          <p:nvPr/>
        </p:nvSpPr>
        <p:spPr>
          <a:xfrm rot="5400000">
            <a:off x="8739789" y="-1025369"/>
            <a:ext cx="92809" cy="190477"/>
          </a:xfrm>
          <a:prstGeom prst="chevron">
            <a:avLst>
              <a:gd name="adj" fmla="val 100000"/>
            </a:avLst>
          </a:prstGeom>
          <a:solidFill>
            <a:schemeClr val="bg1">
              <a:lumMod val="50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90000"/>
                </a:srgb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04" name="!!Arrow 3">
            <a:extLst>
              <a:ext uri="{FF2B5EF4-FFF2-40B4-BE49-F238E27FC236}">
                <a16:creationId xmlns:a16="http://schemas.microsoft.com/office/drawing/2014/main" id="{81247670-FB3D-464C-E640-AB6D7314EBE7}"/>
              </a:ext>
            </a:extLst>
          </p:cNvPr>
          <p:cNvSpPr/>
          <p:nvPr/>
        </p:nvSpPr>
        <p:spPr>
          <a:xfrm rot="5400000">
            <a:off x="8767633" y="-55278"/>
            <a:ext cx="92809" cy="190477"/>
          </a:xfrm>
          <a:prstGeom prst="chevron">
            <a:avLst>
              <a:gd name="adj" fmla="val 100000"/>
            </a:avLst>
          </a:prstGeom>
          <a:solidFill>
            <a:schemeClr val="bg1">
              <a:lumMod val="50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90000"/>
                </a:srgb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14" name="!!Menu bg">
            <a:extLst>
              <a:ext uri="{FF2B5EF4-FFF2-40B4-BE49-F238E27FC236}">
                <a16:creationId xmlns:a16="http://schemas.microsoft.com/office/drawing/2014/main" id="{9E79A600-DFEC-93D1-BDA8-3C735EEBC81E}"/>
              </a:ext>
            </a:extLst>
          </p:cNvPr>
          <p:cNvSpPr/>
          <p:nvPr/>
        </p:nvSpPr>
        <p:spPr>
          <a:xfrm>
            <a:off x="0" y="0"/>
            <a:ext cx="12192000" cy="6259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" dir="5400000" algn="t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5" name="!!Close button" descr="close button">
            <a:hlinkClick r:id="" action="ppaction://hlinkshowjump?jump=endshow"/>
            <a:extLst>
              <a:ext uri="{FF2B5EF4-FFF2-40B4-BE49-F238E27FC236}">
                <a16:creationId xmlns:a16="http://schemas.microsoft.com/office/drawing/2014/main" id="{680498AF-DECE-A90A-FB49-F4B7DE66FA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77311" y="173235"/>
            <a:ext cx="279508" cy="279508"/>
          </a:xfrm>
          <a:prstGeom prst="rect">
            <a:avLst/>
          </a:prstGeom>
          <a:effectLst/>
        </p:spPr>
      </p:pic>
      <p:pic>
        <p:nvPicPr>
          <p:cNvPr id="79" name="!!Instagram Icon">
            <a:hlinkClick r:id="rId5" tooltip="Follow us on Instagram"/>
            <a:extLst>
              <a:ext uri="{FF2B5EF4-FFF2-40B4-BE49-F238E27FC236}">
                <a16:creationId xmlns:a16="http://schemas.microsoft.com/office/drawing/2014/main" id="{8CFC2FCF-F480-6B1F-6406-96A55E0FA9A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3422" y="227203"/>
            <a:ext cx="171572" cy="171572"/>
          </a:xfrm>
          <a:prstGeom prst="rect">
            <a:avLst/>
          </a:prstGeom>
        </p:spPr>
      </p:pic>
      <p:grpSp>
        <p:nvGrpSpPr>
          <p:cNvPr id="80" name="!!KNUST Website">
            <a:extLst>
              <a:ext uri="{FF2B5EF4-FFF2-40B4-BE49-F238E27FC236}">
                <a16:creationId xmlns:a16="http://schemas.microsoft.com/office/drawing/2014/main" id="{D7707DDD-4C0F-41AE-317B-83D096F6EB26}"/>
              </a:ext>
            </a:extLst>
          </p:cNvPr>
          <p:cNvGrpSpPr/>
          <p:nvPr/>
        </p:nvGrpSpPr>
        <p:grpSpPr>
          <a:xfrm>
            <a:off x="8493131" y="217629"/>
            <a:ext cx="190721" cy="190721"/>
            <a:chOff x="9835244" y="150395"/>
            <a:chExt cx="187438" cy="187438"/>
          </a:xfrm>
          <a:solidFill>
            <a:srgbClr val="BDB6B2"/>
          </a:solidFill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D6BD993-1758-4FCE-0182-EAE0334BB7AA}"/>
                </a:ext>
              </a:extLst>
            </p:cNvPr>
            <p:cNvSpPr/>
            <p:nvPr/>
          </p:nvSpPr>
          <p:spPr>
            <a:xfrm>
              <a:off x="9835244" y="150395"/>
              <a:ext cx="187438" cy="1874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pic>
          <p:nvPicPr>
            <p:cNvPr id="82" name="Picture 81" descr="KNUST_logo Vector.png">
              <a:hlinkClick r:id="rId8" tooltip="Visit our Website"/>
              <a:extLst>
                <a:ext uri="{FF2B5EF4-FFF2-40B4-BE49-F238E27FC236}">
                  <a16:creationId xmlns:a16="http://schemas.microsoft.com/office/drawing/2014/main" id="{869EAB71-D5A0-3E78-D501-EA3B37F28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1543" y="176747"/>
              <a:ext cx="94840" cy="130862"/>
            </a:xfrm>
            <a:prstGeom prst="rect">
              <a:avLst/>
            </a:prstGeom>
            <a:grpFill/>
          </p:spPr>
        </p:pic>
      </p:grpSp>
      <p:grpSp>
        <p:nvGrpSpPr>
          <p:cNvPr id="83" name="!!Youtube Icon">
            <a:extLst>
              <a:ext uri="{FF2B5EF4-FFF2-40B4-BE49-F238E27FC236}">
                <a16:creationId xmlns:a16="http://schemas.microsoft.com/office/drawing/2014/main" id="{EF8E9387-42FD-FDEF-2C9C-E76AF19279F2}"/>
              </a:ext>
            </a:extLst>
          </p:cNvPr>
          <p:cNvGrpSpPr/>
          <p:nvPr/>
        </p:nvGrpSpPr>
        <p:grpSpPr>
          <a:xfrm>
            <a:off x="9636489" y="218336"/>
            <a:ext cx="189306" cy="189306"/>
            <a:chOff x="10330042" y="133387"/>
            <a:chExt cx="237744" cy="237744"/>
          </a:xfrm>
          <a:solidFill>
            <a:srgbClr val="BDB6B2"/>
          </a:solidFill>
        </p:grpSpPr>
        <p:pic>
          <p:nvPicPr>
            <p:cNvPr id="84" name="Picture 64">
              <a:hlinkClick r:id="rId10" tooltip="Follow us on Youtube"/>
              <a:extLst>
                <a:ext uri="{FF2B5EF4-FFF2-40B4-BE49-F238E27FC236}">
                  <a16:creationId xmlns:a16="http://schemas.microsoft.com/office/drawing/2014/main" id="{B4F37CA7-0E44-26CD-56A9-C6F5BC0E8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388228" y="191573"/>
              <a:ext cx="121372" cy="121372"/>
            </a:xfrm>
            <a:prstGeom prst="rect">
              <a:avLst/>
            </a:prstGeom>
          </p:spPr>
        </p:pic>
        <p:sp>
          <p:nvSpPr>
            <p:cNvPr id="86" name="Circle: Hollow 85">
              <a:extLst>
                <a:ext uri="{FF2B5EF4-FFF2-40B4-BE49-F238E27FC236}">
                  <a16:creationId xmlns:a16="http://schemas.microsoft.com/office/drawing/2014/main" id="{93FF914E-6DDD-E986-76CE-BF90BFA73C37}"/>
                </a:ext>
              </a:extLst>
            </p:cNvPr>
            <p:cNvSpPr/>
            <p:nvPr/>
          </p:nvSpPr>
          <p:spPr>
            <a:xfrm>
              <a:off x="10330042" y="133387"/>
              <a:ext cx="237744" cy="237744"/>
            </a:xfrm>
            <a:prstGeom prst="donut">
              <a:avLst>
                <a:gd name="adj" fmla="val 72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87" name="!!Facebook icon">
            <a:hlinkClick r:id="rId13" tooltip="Follow us on Facebook"/>
            <a:extLst>
              <a:ext uri="{FF2B5EF4-FFF2-40B4-BE49-F238E27FC236}">
                <a16:creationId xmlns:a16="http://schemas.microsoft.com/office/drawing/2014/main" id="{F728D3B6-1279-E397-AB88-C8DAA8D8B0EB}"/>
              </a:ext>
            </a:extLst>
          </p:cNvPr>
          <p:cNvSpPr/>
          <p:nvPr/>
        </p:nvSpPr>
        <p:spPr>
          <a:xfrm>
            <a:off x="8785347" y="220100"/>
            <a:ext cx="185779" cy="185779"/>
          </a:xfrm>
          <a:custGeom>
            <a:avLst/>
            <a:gdLst>
              <a:gd name="connsiteX0" fmla="*/ 117388 w 233314"/>
              <a:gd name="connsiteY0" fmla="*/ 5468 h 233314"/>
              <a:gd name="connsiteX1" fmla="*/ 5468 w 233314"/>
              <a:gd name="connsiteY1" fmla="*/ 117313 h 233314"/>
              <a:gd name="connsiteX2" fmla="*/ 117388 w 233314"/>
              <a:gd name="connsiteY2" fmla="*/ 229232 h 233314"/>
              <a:gd name="connsiteX3" fmla="*/ 229233 w 233314"/>
              <a:gd name="connsiteY3" fmla="*/ 117313 h 233314"/>
              <a:gd name="connsiteX4" fmla="*/ 117388 w 233314"/>
              <a:gd name="connsiteY4" fmla="*/ 5468 h 233314"/>
              <a:gd name="connsiteX5" fmla="*/ 159820 w 233314"/>
              <a:gd name="connsiteY5" fmla="*/ 68463 h 233314"/>
              <a:gd name="connsiteX6" fmla="*/ 143635 w 233314"/>
              <a:gd name="connsiteY6" fmla="*/ 68463 h 233314"/>
              <a:gd name="connsiteX7" fmla="*/ 131239 w 233314"/>
              <a:gd name="connsiteY7" fmla="*/ 78233 h 233314"/>
              <a:gd name="connsiteX8" fmla="*/ 131094 w 233314"/>
              <a:gd name="connsiteY8" fmla="*/ 101492 h 233314"/>
              <a:gd name="connsiteX9" fmla="*/ 159820 w 233314"/>
              <a:gd name="connsiteY9" fmla="*/ 102075 h 233314"/>
              <a:gd name="connsiteX10" fmla="*/ 155593 w 233314"/>
              <a:gd name="connsiteY10" fmla="*/ 131750 h 233314"/>
              <a:gd name="connsiteX11" fmla="*/ 131239 w 233314"/>
              <a:gd name="connsiteY11" fmla="*/ 131750 h 233314"/>
              <a:gd name="connsiteX12" fmla="*/ 130511 w 233314"/>
              <a:gd name="connsiteY12" fmla="*/ 194526 h 233314"/>
              <a:gd name="connsiteX13" fmla="*/ 100983 w 233314"/>
              <a:gd name="connsiteY13" fmla="*/ 194526 h 233314"/>
              <a:gd name="connsiteX14" fmla="*/ 100107 w 233314"/>
              <a:gd name="connsiteY14" fmla="*/ 131896 h 233314"/>
              <a:gd name="connsiteX15" fmla="*/ 74223 w 233314"/>
              <a:gd name="connsiteY15" fmla="*/ 131750 h 233314"/>
              <a:gd name="connsiteX16" fmla="*/ 74881 w 233314"/>
              <a:gd name="connsiteY16" fmla="*/ 101492 h 233314"/>
              <a:gd name="connsiteX17" fmla="*/ 100399 w 233314"/>
              <a:gd name="connsiteY17" fmla="*/ 101492 h 233314"/>
              <a:gd name="connsiteX18" fmla="*/ 100399 w 233314"/>
              <a:gd name="connsiteY18" fmla="*/ 79618 h 233314"/>
              <a:gd name="connsiteX19" fmla="*/ 100983 w 233314"/>
              <a:gd name="connsiteY19" fmla="*/ 72619 h 233314"/>
              <a:gd name="connsiteX20" fmla="*/ 105429 w 233314"/>
              <a:gd name="connsiteY20" fmla="*/ 57818 h 233314"/>
              <a:gd name="connsiteX21" fmla="*/ 114033 w 233314"/>
              <a:gd name="connsiteY21" fmla="*/ 47684 h 233314"/>
              <a:gd name="connsiteX22" fmla="*/ 126428 w 233314"/>
              <a:gd name="connsiteY22" fmla="*/ 41851 h 233314"/>
              <a:gd name="connsiteX23" fmla="*/ 135979 w 233314"/>
              <a:gd name="connsiteY23" fmla="*/ 40320 h 233314"/>
              <a:gd name="connsiteX24" fmla="*/ 160551 w 233314"/>
              <a:gd name="connsiteY24" fmla="*/ 40757 h 233314"/>
              <a:gd name="connsiteX25" fmla="*/ 159820 w 233314"/>
              <a:gd name="connsiteY25" fmla="*/ 68463 h 23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3314" h="233314">
                <a:moveTo>
                  <a:pt x="117388" y="5468"/>
                </a:moveTo>
                <a:cubicBezTo>
                  <a:pt x="55558" y="5468"/>
                  <a:pt x="5468" y="55558"/>
                  <a:pt x="5468" y="117313"/>
                </a:cubicBezTo>
                <a:cubicBezTo>
                  <a:pt x="5468" y="179142"/>
                  <a:pt x="55558" y="229232"/>
                  <a:pt x="117388" y="229232"/>
                </a:cubicBezTo>
                <a:cubicBezTo>
                  <a:pt x="179143" y="229232"/>
                  <a:pt x="229233" y="179142"/>
                  <a:pt x="229233" y="117313"/>
                </a:cubicBezTo>
                <a:cubicBezTo>
                  <a:pt x="229232" y="55558"/>
                  <a:pt x="179143" y="5468"/>
                  <a:pt x="117388" y="5468"/>
                </a:cubicBezTo>
                <a:close/>
                <a:moveTo>
                  <a:pt x="159820" y="68463"/>
                </a:moveTo>
                <a:cubicBezTo>
                  <a:pt x="159820" y="68463"/>
                  <a:pt x="156175" y="68317"/>
                  <a:pt x="143635" y="68463"/>
                </a:cubicBezTo>
                <a:cubicBezTo>
                  <a:pt x="131386" y="68609"/>
                  <a:pt x="131239" y="77796"/>
                  <a:pt x="131239" y="78233"/>
                </a:cubicBezTo>
                <a:lnTo>
                  <a:pt x="131094" y="101492"/>
                </a:lnTo>
                <a:lnTo>
                  <a:pt x="159820" y="102075"/>
                </a:lnTo>
                <a:lnTo>
                  <a:pt x="155593" y="131750"/>
                </a:lnTo>
                <a:lnTo>
                  <a:pt x="131239" y="131750"/>
                </a:lnTo>
                <a:lnTo>
                  <a:pt x="130511" y="194526"/>
                </a:lnTo>
                <a:lnTo>
                  <a:pt x="100983" y="194526"/>
                </a:lnTo>
                <a:lnTo>
                  <a:pt x="100107" y="131896"/>
                </a:lnTo>
                <a:lnTo>
                  <a:pt x="74223" y="131750"/>
                </a:lnTo>
                <a:lnTo>
                  <a:pt x="74881" y="101492"/>
                </a:lnTo>
                <a:lnTo>
                  <a:pt x="100399" y="101492"/>
                </a:lnTo>
                <a:lnTo>
                  <a:pt x="100399" y="79618"/>
                </a:lnTo>
                <a:cubicBezTo>
                  <a:pt x="100471" y="77285"/>
                  <a:pt x="100690" y="74952"/>
                  <a:pt x="100983" y="72619"/>
                </a:cubicBezTo>
                <a:cubicBezTo>
                  <a:pt x="101637" y="67515"/>
                  <a:pt x="103023" y="62412"/>
                  <a:pt x="105429" y="57818"/>
                </a:cubicBezTo>
                <a:cubicBezTo>
                  <a:pt x="107543" y="53881"/>
                  <a:pt x="110460" y="50381"/>
                  <a:pt x="114033" y="47684"/>
                </a:cubicBezTo>
                <a:cubicBezTo>
                  <a:pt x="117678" y="44913"/>
                  <a:pt x="121980" y="43017"/>
                  <a:pt x="126428" y="41851"/>
                </a:cubicBezTo>
                <a:cubicBezTo>
                  <a:pt x="129564" y="40976"/>
                  <a:pt x="132771" y="40392"/>
                  <a:pt x="135979" y="40320"/>
                </a:cubicBezTo>
                <a:cubicBezTo>
                  <a:pt x="140135" y="40174"/>
                  <a:pt x="156467" y="40684"/>
                  <a:pt x="160551" y="40757"/>
                </a:cubicBezTo>
                <a:lnTo>
                  <a:pt x="159820" y="68463"/>
                </a:lnTo>
                <a:close/>
              </a:path>
            </a:pathLst>
          </a:custGeom>
          <a:solidFill>
            <a:srgbClr val="BDB6B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8" name="!!Twitter Icon">
            <a:hlinkClick r:id="rId14" tooltip="Follow us on Twitter"/>
            <a:extLst>
              <a:ext uri="{FF2B5EF4-FFF2-40B4-BE49-F238E27FC236}">
                <a16:creationId xmlns:a16="http://schemas.microsoft.com/office/drawing/2014/main" id="{CB711232-7315-4D19-D648-32957CE41FDC}"/>
              </a:ext>
            </a:extLst>
          </p:cNvPr>
          <p:cNvSpPr/>
          <p:nvPr/>
        </p:nvSpPr>
        <p:spPr>
          <a:xfrm>
            <a:off x="9072621" y="218336"/>
            <a:ext cx="189306" cy="189306"/>
          </a:xfrm>
          <a:custGeom>
            <a:avLst/>
            <a:gdLst>
              <a:gd name="connsiteX0" fmla="*/ 116476 w 231648"/>
              <a:gd name="connsiteY0" fmla="*/ 5429 h 231648"/>
              <a:gd name="connsiteX1" fmla="*/ 5429 w 231648"/>
              <a:gd name="connsiteY1" fmla="*/ 116548 h 231648"/>
              <a:gd name="connsiteX2" fmla="*/ 116476 w 231648"/>
              <a:gd name="connsiteY2" fmla="*/ 227594 h 231648"/>
              <a:gd name="connsiteX3" fmla="*/ 227522 w 231648"/>
              <a:gd name="connsiteY3" fmla="*/ 116548 h 231648"/>
              <a:gd name="connsiteX4" fmla="*/ 116476 w 231648"/>
              <a:gd name="connsiteY4" fmla="*/ 5429 h 231648"/>
              <a:gd name="connsiteX5" fmla="*/ 175691 w 231648"/>
              <a:gd name="connsiteY5" fmla="*/ 86217 h 231648"/>
              <a:gd name="connsiteX6" fmla="*/ 173446 w 231648"/>
              <a:gd name="connsiteY6" fmla="*/ 108368 h 231648"/>
              <a:gd name="connsiteX7" fmla="*/ 144346 w 231648"/>
              <a:gd name="connsiteY7" fmla="*/ 157159 h 231648"/>
              <a:gd name="connsiteX8" fmla="*/ 85275 w 231648"/>
              <a:gd name="connsiteY8" fmla="*/ 176487 h 231648"/>
              <a:gd name="connsiteX9" fmla="*/ 43000 w 231648"/>
              <a:gd name="connsiteY9" fmla="*/ 163312 h 231648"/>
              <a:gd name="connsiteX10" fmla="*/ 87158 w 231648"/>
              <a:gd name="connsiteY10" fmla="*/ 150572 h 231648"/>
              <a:gd name="connsiteX11" fmla="*/ 59215 w 231648"/>
              <a:gd name="connsiteY11" fmla="*/ 129651 h 231648"/>
              <a:gd name="connsiteX12" fmla="*/ 72680 w 231648"/>
              <a:gd name="connsiteY12" fmla="*/ 128855 h 231648"/>
              <a:gd name="connsiteX13" fmla="*/ 48501 w 231648"/>
              <a:gd name="connsiteY13" fmla="*/ 98812 h 231648"/>
              <a:gd name="connsiteX14" fmla="*/ 62111 w 231648"/>
              <a:gd name="connsiteY14" fmla="*/ 102287 h 231648"/>
              <a:gd name="connsiteX15" fmla="*/ 53207 w 231648"/>
              <a:gd name="connsiteY15" fmla="*/ 62328 h 231648"/>
              <a:gd name="connsiteX16" fmla="*/ 115679 w 231648"/>
              <a:gd name="connsiteY16" fmla="*/ 93745 h 231648"/>
              <a:gd name="connsiteX17" fmla="*/ 166931 w 231648"/>
              <a:gd name="connsiteY17" fmla="*/ 66164 h 231648"/>
              <a:gd name="connsiteX18" fmla="*/ 186404 w 231648"/>
              <a:gd name="connsiteY18" fmla="*/ 59143 h 231648"/>
              <a:gd name="connsiteX19" fmla="*/ 173736 w 231648"/>
              <a:gd name="connsiteY19" fmla="*/ 75068 h 231648"/>
              <a:gd name="connsiteX20" fmla="*/ 189879 w 231648"/>
              <a:gd name="connsiteY20" fmla="*/ 71159 h 231648"/>
              <a:gd name="connsiteX21" fmla="*/ 175691 w 231648"/>
              <a:gd name="connsiteY21" fmla="*/ 86217 h 23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1648" h="231648">
                <a:moveTo>
                  <a:pt x="116476" y="5429"/>
                </a:moveTo>
                <a:cubicBezTo>
                  <a:pt x="55161" y="5429"/>
                  <a:pt x="5429" y="55161"/>
                  <a:pt x="5429" y="116548"/>
                </a:cubicBezTo>
                <a:cubicBezTo>
                  <a:pt x="5429" y="177862"/>
                  <a:pt x="55161" y="227594"/>
                  <a:pt x="116476" y="227594"/>
                </a:cubicBezTo>
                <a:cubicBezTo>
                  <a:pt x="177790" y="227594"/>
                  <a:pt x="227522" y="177862"/>
                  <a:pt x="227522" y="116548"/>
                </a:cubicBezTo>
                <a:cubicBezTo>
                  <a:pt x="227522" y="55161"/>
                  <a:pt x="177790" y="5429"/>
                  <a:pt x="116476" y="5429"/>
                </a:cubicBezTo>
                <a:close/>
                <a:moveTo>
                  <a:pt x="175691" y="86217"/>
                </a:moveTo>
                <a:cubicBezTo>
                  <a:pt x="175691" y="86217"/>
                  <a:pt x="175473" y="99826"/>
                  <a:pt x="173446" y="108368"/>
                </a:cubicBezTo>
                <a:cubicBezTo>
                  <a:pt x="171420" y="116837"/>
                  <a:pt x="164615" y="140510"/>
                  <a:pt x="144346" y="157159"/>
                </a:cubicBezTo>
                <a:cubicBezTo>
                  <a:pt x="124076" y="173808"/>
                  <a:pt x="99319" y="177428"/>
                  <a:pt x="85275" y="176487"/>
                </a:cubicBezTo>
                <a:cubicBezTo>
                  <a:pt x="71304" y="175546"/>
                  <a:pt x="54075" y="170189"/>
                  <a:pt x="43000" y="163312"/>
                </a:cubicBezTo>
                <a:cubicBezTo>
                  <a:pt x="43000" y="163312"/>
                  <a:pt x="68409" y="166063"/>
                  <a:pt x="87158" y="150572"/>
                </a:cubicBezTo>
                <a:cubicBezTo>
                  <a:pt x="87158" y="150572"/>
                  <a:pt x="68191" y="151440"/>
                  <a:pt x="59215" y="129651"/>
                </a:cubicBezTo>
                <a:cubicBezTo>
                  <a:pt x="59215" y="129651"/>
                  <a:pt x="65658" y="130809"/>
                  <a:pt x="72680" y="128855"/>
                </a:cubicBezTo>
                <a:cubicBezTo>
                  <a:pt x="72680" y="128855"/>
                  <a:pt x="48791" y="124511"/>
                  <a:pt x="48501" y="98812"/>
                </a:cubicBezTo>
                <a:cubicBezTo>
                  <a:pt x="48501" y="98812"/>
                  <a:pt x="56319" y="102649"/>
                  <a:pt x="62111" y="102287"/>
                </a:cubicBezTo>
                <a:cubicBezTo>
                  <a:pt x="62111" y="102287"/>
                  <a:pt x="39308" y="84842"/>
                  <a:pt x="53207" y="62328"/>
                </a:cubicBezTo>
                <a:cubicBezTo>
                  <a:pt x="53207" y="62328"/>
                  <a:pt x="76010" y="92587"/>
                  <a:pt x="115679" y="93745"/>
                </a:cubicBezTo>
                <a:cubicBezTo>
                  <a:pt x="106051" y="67179"/>
                  <a:pt x="149196" y="41987"/>
                  <a:pt x="166931" y="66164"/>
                </a:cubicBezTo>
                <a:cubicBezTo>
                  <a:pt x="166931" y="66164"/>
                  <a:pt x="173808" y="65948"/>
                  <a:pt x="186404" y="59143"/>
                </a:cubicBezTo>
                <a:cubicBezTo>
                  <a:pt x="186404" y="59143"/>
                  <a:pt x="183364" y="68698"/>
                  <a:pt x="173736" y="75068"/>
                </a:cubicBezTo>
                <a:cubicBezTo>
                  <a:pt x="173736" y="75068"/>
                  <a:pt x="180975" y="74997"/>
                  <a:pt x="189879" y="71159"/>
                </a:cubicBezTo>
                <a:cubicBezTo>
                  <a:pt x="189227" y="72173"/>
                  <a:pt x="183798" y="80498"/>
                  <a:pt x="175691" y="86217"/>
                </a:cubicBezTo>
                <a:close/>
              </a:path>
            </a:pathLst>
          </a:custGeom>
          <a:solidFill>
            <a:srgbClr val="BDB6B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7" name="!!Introduction Icon" descr="Lightbulb">
            <a:hlinkClick r:id="rId15" action="ppaction://hlinksldjump" tooltip="Go to Introduction"/>
            <a:extLst>
              <a:ext uri="{FF2B5EF4-FFF2-40B4-BE49-F238E27FC236}">
                <a16:creationId xmlns:a16="http://schemas.microsoft.com/office/drawing/2014/main" id="{A9703B8B-41F6-01F1-2FD9-6ABEB01846ED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3381" y="1312345"/>
            <a:ext cx="341216" cy="341216"/>
          </a:xfrm>
          <a:prstGeom prst="rect">
            <a:avLst/>
          </a:prstGeom>
        </p:spPr>
      </p:pic>
      <p:pic>
        <p:nvPicPr>
          <p:cNvPr id="8" name="!!Literature Review Icon">
            <a:hlinkClick r:id="" action="ppaction://noaction"/>
            <a:extLst>
              <a:ext uri="{FF2B5EF4-FFF2-40B4-BE49-F238E27FC236}">
                <a16:creationId xmlns:a16="http://schemas.microsoft.com/office/drawing/2014/main" id="{C8B50E65-24FD-79B5-88D2-115FFDBE8A3E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193381" y="2243503"/>
            <a:ext cx="341216" cy="341216"/>
          </a:xfrm>
          <a:prstGeom prst="rect">
            <a:avLst/>
          </a:prstGeom>
        </p:spPr>
      </p:pic>
      <p:pic>
        <p:nvPicPr>
          <p:cNvPr id="25" name="!!Data Analysis Icon">
            <a:hlinkClick r:id="" action="ppaction://noaction"/>
            <a:extLst>
              <a:ext uri="{FF2B5EF4-FFF2-40B4-BE49-F238E27FC236}">
                <a16:creationId xmlns:a16="http://schemas.microsoft.com/office/drawing/2014/main" id="{2D95C317-EDA3-9F13-EDC7-13428B1200AC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193381" y="4105819"/>
            <a:ext cx="341216" cy="34121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9491CC1-200C-25A2-D59B-DB305054ACA5}"/>
              </a:ext>
            </a:extLst>
          </p:cNvPr>
          <p:cNvGrpSpPr/>
          <p:nvPr/>
        </p:nvGrpSpPr>
        <p:grpSpPr>
          <a:xfrm>
            <a:off x="11140587" y="6543831"/>
            <a:ext cx="233761" cy="233762"/>
            <a:chOff x="10997595" y="6413205"/>
            <a:chExt cx="233761" cy="233762"/>
          </a:xfrm>
          <a:effectLst/>
        </p:grpSpPr>
        <p:sp>
          <p:nvSpPr>
            <p:cNvPr id="11" name="Oval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F36B95F-DED6-20CA-4C1D-907E1B60B73B}"/>
                </a:ext>
              </a:extLst>
            </p:cNvPr>
            <p:cNvSpPr/>
            <p:nvPr/>
          </p:nvSpPr>
          <p:spPr>
            <a:xfrm rot="10800000">
              <a:off x="10997595" y="6413205"/>
              <a:ext cx="233761" cy="233762"/>
            </a:xfrm>
            <a:prstGeom prst="ellipse">
              <a:avLst/>
            </a:prstGeom>
            <a:solidFill>
              <a:schemeClr val="bg1"/>
            </a:solidFill>
            <a:effectLst/>
          </p:spPr>
          <p:txBody>
            <a:bodyPr vert="horz" wrap="none" lIns="91440" tIns="45720" rIns="91440" bIns="45720" rtlCol="0" anchor="ctr"/>
            <a:lstStyle/>
            <a:p>
              <a:pPr algn="ctr" defTabSz="457200"/>
              <a:endParaRPr lang="en-US" sz="1400" b="1">
                <a:solidFill>
                  <a:srgbClr val="008000"/>
                </a:solidFill>
                <a:latin typeface="Lato"/>
              </a:endParaRPr>
            </a:p>
          </p:txBody>
        </p:sp>
        <p:sp>
          <p:nvSpPr>
            <p:cNvPr id="13" name="Arrow: Chevron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BD9BE6A-AA72-2FD8-24ED-66F8AC02F5E9}"/>
                </a:ext>
              </a:extLst>
            </p:cNvPr>
            <p:cNvSpPr/>
            <p:nvPr/>
          </p:nvSpPr>
          <p:spPr>
            <a:xfrm>
              <a:off x="11086565" y="6463854"/>
              <a:ext cx="67902" cy="132465"/>
            </a:xfrm>
            <a:prstGeom prst="chevron">
              <a:avLst>
                <a:gd name="adj" fmla="val 77048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386903-60D4-E5DF-5972-CEA552E83A71}"/>
              </a:ext>
            </a:extLst>
          </p:cNvPr>
          <p:cNvGrpSpPr/>
          <p:nvPr/>
        </p:nvGrpSpPr>
        <p:grpSpPr>
          <a:xfrm>
            <a:off x="10819808" y="6543831"/>
            <a:ext cx="233761" cy="233762"/>
            <a:chOff x="10685679" y="6413205"/>
            <a:chExt cx="233761" cy="233762"/>
          </a:xfrm>
          <a:effectLst/>
        </p:grpSpPr>
        <p:sp>
          <p:nvSpPr>
            <p:cNvPr id="19" name="Oval 18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9660A1AB-2B5D-50A6-D361-1AD7B196B032}"/>
                </a:ext>
              </a:extLst>
            </p:cNvPr>
            <p:cNvSpPr/>
            <p:nvPr/>
          </p:nvSpPr>
          <p:spPr>
            <a:xfrm>
              <a:off x="10685679" y="6413205"/>
              <a:ext cx="233761" cy="233762"/>
            </a:xfrm>
            <a:prstGeom prst="ellipse">
              <a:avLst/>
            </a:prstGeom>
            <a:solidFill>
              <a:schemeClr val="bg1"/>
            </a:solidFill>
            <a:effectLst/>
          </p:spPr>
          <p:txBody>
            <a:bodyPr vert="horz" wrap="none" lIns="91440" tIns="45720" rIns="91440" bIns="45720" rtlCol="0" anchor="ctr"/>
            <a:lstStyle/>
            <a:p>
              <a:pPr algn="ctr" defTabSz="457200"/>
              <a:endParaRPr lang="en-US" sz="1400" b="1">
                <a:solidFill>
                  <a:srgbClr val="008000"/>
                </a:solidFill>
                <a:latin typeface="Lato"/>
              </a:endParaRPr>
            </a:p>
          </p:txBody>
        </p:sp>
        <p:sp>
          <p:nvSpPr>
            <p:cNvPr id="20" name="Arrow: Chevron 1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20ACDFCA-87DD-E599-48AB-033385D39DB6}"/>
                </a:ext>
              </a:extLst>
            </p:cNvPr>
            <p:cNvSpPr/>
            <p:nvPr/>
          </p:nvSpPr>
          <p:spPr>
            <a:xfrm rot="10800000">
              <a:off x="10750793" y="6463853"/>
              <a:ext cx="67902" cy="132465"/>
            </a:xfrm>
            <a:prstGeom prst="chevron">
              <a:avLst>
                <a:gd name="adj" fmla="val 77048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00E6E95-3A40-F503-D473-3CD3303D8FBC}"/>
              </a:ext>
            </a:extLst>
          </p:cNvPr>
          <p:cNvGrpSpPr/>
          <p:nvPr/>
        </p:nvGrpSpPr>
        <p:grpSpPr>
          <a:xfrm>
            <a:off x="11461366" y="6543145"/>
            <a:ext cx="235134" cy="235134"/>
            <a:chOff x="11302784" y="6412519"/>
            <a:chExt cx="235134" cy="235134"/>
          </a:xfrm>
          <a:effectLst/>
        </p:grpSpPr>
        <p:sp>
          <p:nvSpPr>
            <p:cNvPr id="26" name="Oval 25">
              <a:hlinkClick r:id="" action="ppaction://hlinkshowjump?jump=lastslideviewed"/>
              <a:extLst>
                <a:ext uri="{FF2B5EF4-FFF2-40B4-BE49-F238E27FC236}">
                  <a16:creationId xmlns:a16="http://schemas.microsoft.com/office/drawing/2014/main" id="{D5315790-E890-92B3-6661-C35BDE236309}"/>
                </a:ext>
              </a:extLst>
            </p:cNvPr>
            <p:cNvSpPr/>
            <p:nvPr/>
          </p:nvSpPr>
          <p:spPr>
            <a:xfrm>
              <a:off x="11302784" y="6412519"/>
              <a:ext cx="235134" cy="235134"/>
            </a:xfrm>
            <a:prstGeom prst="ellipse">
              <a:avLst/>
            </a:prstGeom>
            <a:solidFill>
              <a:schemeClr val="accent1"/>
            </a:solidFill>
            <a:effectLst/>
          </p:spPr>
          <p:txBody>
            <a:bodyPr vert="horz" wrap="none" lIns="91440" tIns="45720" rIns="91440" bIns="4572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pic>
          <p:nvPicPr>
            <p:cNvPr id="28" name="Graphic 27" descr="Line Arrow: Rotate left">
              <a:hlinkClick r:id="" action="ppaction://hlinkshowjump?jump=lastslideviewed"/>
              <a:extLst>
                <a:ext uri="{FF2B5EF4-FFF2-40B4-BE49-F238E27FC236}">
                  <a16:creationId xmlns:a16="http://schemas.microsoft.com/office/drawing/2014/main" id="{B65FAA7F-FC20-9B41-F396-78464CB5A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1338139" y="6447874"/>
              <a:ext cx="164424" cy="164424"/>
            </a:xfrm>
            <a:prstGeom prst="rect">
              <a:avLst/>
            </a:prstGeom>
          </p:spPr>
        </p:pic>
      </p:grpSp>
      <p:pic>
        <p:nvPicPr>
          <p:cNvPr id="70" name="!!Publications Icon">
            <a:hlinkClick r:id="" action="ppaction://noaction"/>
            <a:extLst>
              <a:ext uri="{FF2B5EF4-FFF2-40B4-BE49-F238E27FC236}">
                <a16:creationId xmlns:a16="http://schemas.microsoft.com/office/drawing/2014/main" id="{049D31F9-76AB-501A-D742-FE55D931C71D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204413" y="4997809"/>
            <a:ext cx="341216" cy="341216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4F86604E-ACE2-B9F7-2C17-615CC4A42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CF0F-FE6C-4A75-A731-07AA55CF4E25}" type="datetime1">
              <a:rPr lang="en-US" smtClean="0"/>
              <a:t>12/2/2025</a:t>
            </a:fld>
            <a:endParaRPr lang="x-none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B8D28206-A1CA-4568-B019-1D2FBDBAB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E55D-16C1-42A5-A368-6D42075957BC}" type="slidenum">
              <a:rPr lang="x-none" smtClean="0"/>
              <a:t>15</a:t>
            </a:fld>
            <a:endParaRPr lang="x-none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7A4C031-31E7-3C26-8846-4FE0C60E2963}"/>
              </a:ext>
            </a:extLst>
          </p:cNvPr>
          <p:cNvSpPr/>
          <p:nvPr/>
        </p:nvSpPr>
        <p:spPr>
          <a:xfrm>
            <a:off x="838200" y="717239"/>
            <a:ext cx="11118619" cy="4595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CCAC00-9EFF-1862-58F6-9D4C6DAD0FA5}"/>
              </a:ext>
            </a:extLst>
          </p:cNvPr>
          <p:cNvSpPr txBox="1"/>
          <p:nvPr/>
        </p:nvSpPr>
        <p:spPr>
          <a:xfrm>
            <a:off x="990600" y="753897"/>
            <a:ext cx="7646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Diurnal Variations of AQI across the six schools </a:t>
            </a:r>
          </a:p>
        </p:txBody>
      </p:sp>
      <p:pic>
        <p:nvPicPr>
          <p:cNvPr id="10" name="Graphic 9" descr="Puzzle pieces with solid fill">
            <a:extLst>
              <a:ext uri="{FF2B5EF4-FFF2-40B4-BE49-F238E27FC236}">
                <a16:creationId xmlns:a16="http://schemas.microsoft.com/office/drawing/2014/main" id="{E8962DCC-8662-65BC-C5AA-22E6E80F707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16049" y="606321"/>
            <a:ext cx="609600" cy="609600"/>
          </a:xfrm>
          <a:prstGeom prst="rect">
            <a:avLst/>
          </a:prstGeom>
        </p:spPr>
      </p:pic>
      <p:pic>
        <p:nvPicPr>
          <p:cNvPr id="3" name="Picture 2" descr="A group of graphs showing different colored lines&#10;&#10;AI-generated content may be incorrect.">
            <a:extLst>
              <a:ext uri="{FF2B5EF4-FFF2-40B4-BE49-F238E27FC236}">
                <a16:creationId xmlns:a16="http://schemas.microsoft.com/office/drawing/2014/main" id="{D87D0D8B-3226-862B-0F48-EC1186D93DE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95396"/>
            <a:ext cx="9355270" cy="502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732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8E5569-6A77-4605-6791-780464916691}"/>
              </a:ext>
            </a:extLst>
          </p:cNvPr>
          <p:cNvSpPr txBox="1"/>
          <p:nvPr/>
        </p:nvSpPr>
        <p:spPr>
          <a:xfrm>
            <a:off x="3124200" y="9906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THANK YOU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646502-3761-25E2-CADA-EB757FCDBAD1}"/>
              </a:ext>
            </a:extLst>
          </p:cNvPr>
          <p:cNvSpPr txBox="1"/>
          <p:nvPr/>
        </p:nvSpPr>
        <p:spPr>
          <a:xfrm>
            <a:off x="3810000" y="2732926"/>
            <a:ext cx="449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Victoria Owusu Tawiah</a:t>
            </a:r>
          </a:p>
          <a:p>
            <a:pPr algn="ctr"/>
            <a:r>
              <a:rPr lang="en-GB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2"/>
              </a:rPr>
              <a:t>vikowusu@gmail.com</a:t>
            </a:r>
            <a:endParaRPr lang="en-GB" sz="3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479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00BFDB-2394-4FAA-A527-4BB9CD0770BF}"/>
              </a:ext>
            </a:extLst>
          </p:cNvPr>
          <p:cNvSpPr txBox="1"/>
          <p:nvPr/>
        </p:nvSpPr>
        <p:spPr>
          <a:xfrm>
            <a:off x="609600" y="578069"/>
            <a:ext cx="115062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PRESENTATION OUTLINE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D773DE-712B-4380-AC7F-4D0678FF4708}"/>
              </a:ext>
            </a:extLst>
          </p:cNvPr>
          <p:cNvSpPr txBox="1"/>
          <p:nvPr/>
        </p:nvSpPr>
        <p:spPr>
          <a:xfrm>
            <a:off x="609600" y="1447800"/>
            <a:ext cx="10591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Introduction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AQI and Its Relevance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Key Pollutants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AQI calculation, Categories and  Color Coding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Health Implications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Importance of AQI Interpretation</a:t>
            </a:r>
          </a:p>
          <a:p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Conclusion</a:t>
            </a:r>
          </a:p>
        </p:txBody>
      </p:sp>
      <p:pic>
        <p:nvPicPr>
          <p:cNvPr id="15" name="Graphic 14" descr="Boardroom with solid fill">
            <a:extLst>
              <a:ext uri="{FF2B5EF4-FFF2-40B4-BE49-F238E27FC236}">
                <a16:creationId xmlns:a16="http://schemas.microsoft.com/office/drawing/2014/main" id="{857E2E76-3D3D-424B-8029-E3F80DCE9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1371600"/>
            <a:ext cx="596464" cy="596464"/>
          </a:xfrm>
          <a:prstGeom prst="rect">
            <a:avLst/>
          </a:prstGeom>
        </p:spPr>
      </p:pic>
      <p:pic>
        <p:nvPicPr>
          <p:cNvPr id="17" name="Graphic 16" descr="Group brainstorm with solid fill">
            <a:extLst>
              <a:ext uri="{FF2B5EF4-FFF2-40B4-BE49-F238E27FC236}">
                <a16:creationId xmlns:a16="http://schemas.microsoft.com/office/drawing/2014/main" id="{3E771136-D9EC-4BF7-B851-E32CE606D4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00" y="2073167"/>
            <a:ext cx="596465" cy="596465"/>
          </a:xfrm>
          <a:prstGeom prst="rect">
            <a:avLst/>
          </a:prstGeom>
        </p:spPr>
      </p:pic>
      <p:pic>
        <p:nvPicPr>
          <p:cNvPr id="19" name="Graphic 18" descr="Thought bubble with solid fill">
            <a:extLst>
              <a:ext uri="{FF2B5EF4-FFF2-40B4-BE49-F238E27FC236}">
                <a16:creationId xmlns:a16="http://schemas.microsoft.com/office/drawing/2014/main" id="{0F351006-7D5E-4C41-8315-549F83CFC7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7200" y="2996767"/>
            <a:ext cx="596464" cy="596464"/>
          </a:xfrm>
          <a:prstGeom prst="rect">
            <a:avLst/>
          </a:prstGeom>
        </p:spPr>
      </p:pic>
      <p:pic>
        <p:nvPicPr>
          <p:cNvPr id="21" name="Graphic 20" descr="Playbook with solid fill">
            <a:extLst>
              <a:ext uri="{FF2B5EF4-FFF2-40B4-BE49-F238E27FC236}">
                <a16:creationId xmlns:a16="http://schemas.microsoft.com/office/drawing/2014/main" id="{CAFD047A-5BA1-4EAA-AF32-4D9A647ADE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7200" y="3669431"/>
            <a:ext cx="596464" cy="596464"/>
          </a:xfrm>
          <a:prstGeom prst="rect">
            <a:avLst/>
          </a:prstGeom>
        </p:spPr>
      </p:pic>
      <p:pic>
        <p:nvPicPr>
          <p:cNvPr id="23" name="Graphic 22" descr="Heart with pulse with solid fill">
            <a:extLst>
              <a:ext uri="{FF2B5EF4-FFF2-40B4-BE49-F238E27FC236}">
                <a16:creationId xmlns:a16="http://schemas.microsoft.com/office/drawing/2014/main" id="{8098162C-6B52-42FE-9575-DB1F4F1EE2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7200" y="4372319"/>
            <a:ext cx="596464" cy="596464"/>
          </a:xfrm>
          <a:prstGeom prst="rect">
            <a:avLst/>
          </a:prstGeom>
        </p:spPr>
      </p:pic>
      <p:pic>
        <p:nvPicPr>
          <p:cNvPr id="25" name="Graphic 24" descr="Teacher with solid fill">
            <a:extLst>
              <a:ext uri="{FF2B5EF4-FFF2-40B4-BE49-F238E27FC236}">
                <a16:creationId xmlns:a16="http://schemas.microsoft.com/office/drawing/2014/main" id="{1759B763-F863-416A-A350-A6FC6C11CB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7200" y="5115372"/>
            <a:ext cx="596464" cy="596464"/>
          </a:xfrm>
          <a:prstGeom prst="rect">
            <a:avLst/>
          </a:prstGeom>
        </p:spPr>
      </p:pic>
      <p:pic>
        <p:nvPicPr>
          <p:cNvPr id="27" name="Graphic 26" descr="Confused person with solid fill">
            <a:extLst>
              <a:ext uri="{FF2B5EF4-FFF2-40B4-BE49-F238E27FC236}">
                <a16:creationId xmlns:a16="http://schemas.microsoft.com/office/drawing/2014/main" id="{B22084A6-FC7B-4B42-8D60-D1E699DAED9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57200" y="5840897"/>
            <a:ext cx="596464" cy="5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6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86907E5-7AE6-7147-F799-AD25132BA099}"/>
              </a:ext>
            </a:extLst>
          </p:cNvPr>
          <p:cNvSpPr txBox="1"/>
          <p:nvPr/>
        </p:nvSpPr>
        <p:spPr>
          <a:xfrm>
            <a:off x="609600" y="68317"/>
            <a:ext cx="113919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INTRODUCTION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A3AF5D-176F-477D-B129-F5A974F90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11705"/>
            <a:ext cx="7277100" cy="47156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0DF8C0-CA95-4318-9781-45AD4936BB12}"/>
              </a:ext>
            </a:extLst>
          </p:cNvPr>
          <p:cNvSpPr txBox="1"/>
          <p:nvPr/>
        </p:nvSpPr>
        <p:spPr>
          <a:xfrm>
            <a:off x="325348" y="1411705"/>
            <a:ext cx="40942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Air quality affects health, environment, and policy decisions.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Air Quality Index (AQI) is a standardized tool used worldwide.</a:t>
            </a:r>
          </a:p>
          <a:p>
            <a:endParaRPr lang="en-US" dirty="0"/>
          </a:p>
        </p:txBody>
      </p:sp>
      <p:pic>
        <p:nvPicPr>
          <p:cNvPr id="13" name="Graphic 12" descr="Boardroom with solid fill">
            <a:extLst>
              <a:ext uri="{FF2B5EF4-FFF2-40B4-BE49-F238E27FC236}">
                <a16:creationId xmlns:a16="http://schemas.microsoft.com/office/drawing/2014/main" id="{EF7EDD81-B3D8-4E88-839F-9919DA3714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116" y="141775"/>
            <a:ext cx="596464" cy="5964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316B0E-8C32-45E5-A967-861EA9CC84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91" y="3774734"/>
            <a:ext cx="2824366" cy="235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41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!!Arrow 1">
            <a:extLst>
              <a:ext uri="{FF2B5EF4-FFF2-40B4-BE49-F238E27FC236}">
                <a16:creationId xmlns:a16="http://schemas.microsoft.com/office/drawing/2014/main" id="{2B6D60D9-3904-4558-8846-885F6EB20E8B}"/>
              </a:ext>
            </a:extLst>
          </p:cNvPr>
          <p:cNvSpPr/>
          <p:nvPr/>
        </p:nvSpPr>
        <p:spPr>
          <a:xfrm rot="5400000">
            <a:off x="8739789" y="-1025369"/>
            <a:ext cx="92809" cy="190477"/>
          </a:xfrm>
          <a:prstGeom prst="chevron">
            <a:avLst>
              <a:gd name="adj" fmla="val 100000"/>
            </a:avLst>
          </a:prstGeom>
          <a:solidFill>
            <a:schemeClr val="bg1">
              <a:lumMod val="50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90000"/>
                </a:srgb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04" name="!!Arrow 3">
            <a:extLst>
              <a:ext uri="{FF2B5EF4-FFF2-40B4-BE49-F238E27FC236}">
                <a16:creationId xmlns:a16="http://schemas.microsoft.com/office/drawing/2014/main" id="{0A5E388A-9202-41CC-BABB-4ABD0AD6A83C}"/>
              </a:ext>
            </a:extLst>
          </p:cNvPr>
          <p:cNvSpPr/>
          <p:nvPr/>
        </p:nvSpPr>
        <p:spPr>
          <a:xfrm rot="5400000">
            <a:off x="8767633" y="-55278"/>
            <a:ext cx="92809" cy="190477"/>
          </a:xfrm>
          <a:prstGeom prst="chevron">
            <a:avLst>
              <a:gd name="adj" fmla="val 100000"/>
            </a:avLst>
          </a:prstGeom>
          <a:solidFill>
            <a:schemeClr val="bg1">
              <a:lumMod val="50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90000"/>
                </a:srgb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pic>
        <p:nvPicPr>
          <p:cNvPr id="79" name="!!Instagram Icon">
            <a:hlinkClick r:id="rId3" tooltip="Follow us on Instagram"/>
            <a:extLst>
              <a:ext uri="{FF2B5EF4-FFF2-40B4-BE49-F238E27FC236}">
                <a16:creationId xmlns:a16="http://schemas.microsoft.com/office/drawing/2014/main" id="{8375B467-2B02-4B44-95D6-4B0B7641789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63422" y="227203"/>
            <a:ext cx="171572" cy="171572"/>
          </a:xfrm>
          <a:prstGeom prst="rect">
            <a:avLst/>
          </a:prstGeom>
        </p:spPr>
      </p:pic>
      <p:grpSp>
        <p:nvGrpSpPr>
          <p:cNvPr id="80" name="!!KNUST Website">
            <a:extLst>
              <a:ext uri="{FF2B5EF4-FFF2-40B4-BE49-F238E27FC236}">
                <a16:creationId xmlns:a16="http://schemas.microsoft.com/office/drawing/2014/main" id="{A6840B18-DC53-465B-852D-ABFA3EB73A08}"/>
              </a:ext>
            </a:extLst>
          </p:cNvPr>
          <p:cNvGrpSpPr/>
          <p:nvPr/>
        </p:nvGrpSpPr>
        <p:grpSpPr>
          <a:xfrm>
            <a:off x="8493131" y="217629"/>
            <a:ext cx="190721" cy="190721"/>
            <a:chOff x="9835244" y="150395"/>
            <a:chExt cx="187438" cy="187438"/>
          </a:xfrm>
          <a:solidFill>
            <a:srgbClr val="BDB6B2"/>
          </a:solidFill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71ECA66-53F6-4292-BB9F-3D27CCFF8393}"/>
                </a:ext>
              </a:extLst>
            </p:cNvPr>
            <p:cNvSpPr/>
            <p:nvPr/>
          </p:nvSpPr>
          <p:spPr>
            <a:xfrm>
              <a:off x="9835244" y="150395"/>
              <a:ext cx="187438" cy="1874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pic>
          <p:nvPicPr>
            <p:cNvPr id="82" name="Picture 81" descr="KNUST_logo Vector.png">
              <a:hlinkClick r:id="rId6" tooltip="Visit our Website"/>
              <a:extLst>
                <a:ext uri="{FF2B5EF4-FFF2-40B4-BE49-F238E27FC236}">
                  <a16:creationId xmlns:a16="http://schemas.microsoft.com/office/drawing/2014/main" id="{9009A46F-9889-4F0C-B113-D05602AC5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1543" y="176747"/>
              <a:ext cx="94840" cy="130862"/>
            </a:xfrm>
            <a:prstGeom prst="rect">
              <a:avLst/>
            </a:prstGeom>
            <a:grpFill/>
          </p:spPr>
        </p:pic>
      </p:grpSp>
      <p:grpSp>
        <p:nvGrpSpPr>
          <p:cNvPr id="83" name="!!Youtube Icon">
            <a:extLst>
              <a:ext uri="{FF2B5EF4-FFF2-40B4-BE49-F238E27FC236}">
                <a16:creationId xmlns:a16="http://schemas.microsoft.com/office/drawing/2014/main" id="{DA3A9309-604C-4B05-9240-F2AD9E53CF60}"/>
              </a:ext>
            </a:extLst>
          </p:cNvPr>
          <p:cNvGrpSpPr/>
          <p:nvPr/>
        </p:nvGrpSpPr>
        <p:grpSpPr>
          <a:xfrm>
            <a:off x="9636489" y="218336"/>
            <a:ext cx="189306" cy="189306"/>
            <a:chOff x="10330042" y="133387"/>
            <a:chExt cx="237744" cy="237744"/>
          </a:xfrm>
          <a:solidFill>
            <a:srgbClr val="BDB6B2"/>
          </a:solidFill>
        </p:grpSpPr>
        <p:pic>
          <p:nvPicPr>
            <p:cNvPr id="84" name="Picture 64">
              <a:hlinkClick r:id="rId8" tooltip="Follow us on Youtube"/>
              <a:extLst>
                <a:ext uri="{FF2B5EF4-FFF2-40B4-BE49-F238E27FC236}">
                  <a16:creationId xmlns:a16="http://schemas.microsoft.com/office/drawing/2014/main" id="{CD68566F-B03B-4384-89E9-7A91B69AF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388228" y="191573"/>
              <a:ext cx="121372" cy="121372"/>
            </a:xfrm>
            <a:prstGeom prst="rect">
              <a:avLst/>
            </a:prstGeom>
          </p:spPr>
        </p:pic>
        <p:sp>
          <p:nvSpPr>
            <p:cNvPr id="86" name="Circle: Hollow 85">
              <a:extLst>
                <a:ext uri="{FF2B5EF4-FFF2-40B4-BE49-F238E27FC236}">
                  <a16:creationId xmlns:a16="http://schemas.microsoft.com/office/drawing/2014/main" id="{00536E1E-9AD5-4209-AA33-B01DA5153264}"/>
                </a:ext>
              </a:extLst>
            </p:cNvPr>
            <p:cNvSpPr/>
            <p:nvPr/>
          </p:nvSpPr>
          <p:spPr>
            <a:xfrm>
              <a:off x="10330042" y="133387"/>
              <a:ext cx="237744" cy="237744"/>
            </a:xfrm>
            <a:prstGeom prst="donut">
              <a:avLst>
                <a:gd name="adj" fmla="val 72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87" name="!!Facebook icon">
            <a:hlinkClick r:id="rId11" tooltip="Follow us on Facebook"/>
            <a:extLst>
              <a:ext uri="{FF2B5EF4-FFF2-40B4-BE49-F238E27FC236}">
                <a16:creationId xmlns:a16="http://schemas.microsoft.com/office/drawing/2014/main" id="{9A31E6D2-3F1B-4CB7-AEE2-7DEABFD03B49}"/>
              </a:ext>
            </a:extLst>
          </p:cNvPr>
          <p:cNvSpPr/>
          <p:nvPr/>
        </p:nvSpPr>
        <p:spPr>
          <a:xfrm>
            <a:off x="8785347" y="220100"/>
            <a:ext cx="185779" cy="185779"/>
          </a:xfrm>
          <a:custGeom>
            <a:avLst/>
            <a:gdLst>
              <a:gd name="connsiteX0" fmla="*/ 117388 w 233314"/>
              <a:gd name="connsiteY0" fmla="*/ 5468 h 233314"/>
              <a:gd name="connsiteX1" fmla="*/ 5468 w 233314"/>
              <a:gd name="connsiteY1" fmla="*/ 117313 h 233314"/>
              <a:gd name="connsiteX2" fmla="*/ 117388 w 233314"/>
              <a:gd name="connsiteY2" fmla="*/ 229232 h 233314"/>
              <a:gd name="connsiteX3" fmla="*/ 229233 w 233314"/>
              <a:gd name="connsiteY3" fmla="*/ 117313 h 233314"/>
              <a:gd name="connsiteX4" fmla="*/ 117388 w 233314"/>
              <a:gd name="connsiteY4" fmla="*/ 5468 h 233314"/>
              <a:gd name="connsiteX5" fmla="*/ 159820 w 233314"/>
              <a:gd name="connsiteY5" fmla="*/ 68463 h 233314"/>
              <a:gd name="connsiteX6" fmla="*/ 143635 w 233314"/>
              <a:gd name="connsiteY6" fmla="*/ 68463 h 233314"/>
              <a:gd name="connsiteX7" fmla="*/ 131239 w 233314"/>
              <a:gd name="connsiteY7" fmla="*/ 78233 h 233314"/>
              <a:gd name="connsiteX8" fmla="*/ 131094 w 233314"/>
              <a:gd name="connsiteY8" fmla="*/ 101492 h 233314"/>
              <a:gd name="connsiteX9" fmla="*/ 159820 w 233314"/>
              <a:gd name="connsiteY9" fmla="*/ 102075 h 233314"/>
              <a:gd name="connsiteX10" fmla="*/ 155593 w 233314"/>
              <a:gd name="connsiteY10" fmla="*/ 131750 h 233314"/>
              <a:gd name="connsiteX11" fmla="*/ 131239 w 233314"/>
              <a:gd name="connsiteY11" fmla="*/ 131750 h 233314"/>
              <a:gd name="connsiteX12" fmla="*/ 130511 w 233314"/>
              <a:gd name="connsiteY12" fmla="*/ 194526 h 233314"/>
              <a:gd name="connsiteX13" fmla="*/ 100983 w 233314"/>
              <a:gd name="connsiteY13" fmla="*/ 194526 h 233314"/>
              <a:gd name="connsiteX14" fmla="*/ 100107 w 233314"/>
              <a:gd name="connsiteY14" fmla="*/ 131896 h 233314"/>
              <a:gd name="connsiteX15" fmla="*/ 74223 w 233314"/>
              <a:gd name="connsiteY15" fmla="*/ 131750 h 233314"/>
              <a:gd name="connsiteX16" fmla="*/ 74881 w 233314"/>
              <a:gd name="connsiteY16" fmla="*/ 101492 h 233314"/>
              <a:gd name="connsiteX17" fmla="*/ 100399 w 233314"/>
              <a:gd name="connsiteY17" fmla="*/ 101492 h 233314"/>
              <a:gd name="connsiteX18" fmla="*/ 100399 w 233314"/>
              <a:gd name="connsiteY18" fmla="*/ 79618 h 233314"/>
              <a:gd name="connsiteX19" fmla="*/ 100983 w 233314"/>
              <a:gd name="connsiteY19" fmla="*/ 72619 h 233314"/>
              <a:gd name="connsiteX20" fmla="*/ 105429 w 233314"/>
              <a:gd name="connsiteY20" fmla="*/ 57818 h 233314"/>
              <a:gd name="connsiteX21" fmla="*/ 114033 w 233314"/>
              <a:gd name="connsiteY21" fmla="*/ 47684 h 233314"/>
              <a:gd name="connsiteX22" fmla="*/ 126428 w 233314"/>
              <a:gd name="connsiteY22" fmla="*/ 41851 h 233314"/>
              <a:gd name="connsiteX23" fmla="*/ 135979 w 233314"/>
              <a:gd name="connsiteY23" fmla="*/ 40320 h 233314"/>
              <a:gd name="connsiteX24" fmla="*/ 160551 w 233314"/>
              <a:gd name="connsiteY24" fmla="*/ 40757 h 233314"/>
              <a:gd name="connsiteX25" fmla="*/ 159820 w 233314"/>
              <a:gd name="connsiteY25" fmla="*/ 68463 h 23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3314" h="233314">
                <a:moveTo>
                  <a:pt x="117388" y="5468"/>
                </a:moveTo>
                <a:cubicBezTo>
                  <a:pt x="55558" y="5468"/>
                  <a:pt x="5468" y="55558"/>
                  <a:pt x="5468" y="117313"/>
                </a:cubicBezTo>
                <a:cubicBezTo>
                  <a:pt x="5468" y="179142"/>
                  <a:pt x="55558" y="229232"/>
                  <a:pt x="117388" y="229232"/>
                </a:cubicBezTo>
                <a:cubicBezTo>
                  <a:pt x="179143" y="229232"/>
                  <a:pt x="229233" y="179142"/>
                  <a:pt x="229233" y="117313"/>
                </a:cubicBezTo>
                <a:cubicBezTo>
                  <a:pt x="229232" y="55558"/>
                  <a:pt x="179143" y="5468"/>
                  <a:pt x="117388" y="5468"/>
                </a:cubicBezTo>
                <a:close/>
                <a:moveTo>
                  <a:pt x="159820" y="68463"/>
                </a:moveTo>
                <a:cubicBezTo>
                  <a:pt x="159820" y="68463"/>
                  <a:pt x="156175" y="68317"/>
                  <a:pt x="143635" y="68463"/>
                </a:cubicBezTo>
                <a:cubicBezTo>
                  <a:pt x="131386" y="68609"/>
                  <a:pt x="131239" y="77796"/>
                  <a:pt x="131239" y="78233"/>
                </a:cubicBezTo>
                <a:lnTo>
                  <a:pt x="131094" y="101492"/>
                </a:lnTo>
                <a:lnTo>
                  <a:pt x="159820" y="102075"/>
                </a:lnTo>
                <a:lnTo>
                  <a:pt x="155593" y="131750"/>
                </a:lnTo>
                <a:lnTo>
                  <a:pt x="131239" y="131750"/>
                </a:lnTo>
                <a:lnTo>
                  <a:pt x="130511" y="194526"/>
                </a:lnTo>
                <a:lnTo>
                  <a:pt x="100983" y="194526"/>
                </a:lnTo>
                <a:lnTo>
                  <a:pt x="100107" y="131896"/>
                </a:lnTo>
                <a:lnTo>
                  <a:pt x="74223" y="131750"/>
                </a:lnTo>
                <a:lnTo>
                  <a:pt x="74881" y="101492"/>
                </a:lnTo>
                <a:lnTo>
                  <a:pt x="100399" y="101492"/>
                </a:lnTo>
                <a:lnTo>
                  <a:pt x="100399" y="79618"/>
                </a:lnTo>
                <a:cubicBezTo>
                  <a:pt x="100471" y="77285"/>
                  <a:pt x="100690" y="74952"/>
                  <a:pt x="100983" y="72619"/>
                </a:cubicBezTo>
                <a:cubicBezTo>
                  <a:pt x="101637" y="67515"/>
                  <a:pt x="103023" y="62412"/>
                  <a:pt x="105429" y="57818"/>
                </a:cubicBezTo>
                <a:cubicBezTo>
                  <a:pt x="107543" y="53881"/>
                  <a:pt x="110460" y="50381"/>
                  <a:pt x="114033" y="47684"/>
                </a:cubicBezTo>
                <a:cubicBezTo>
                  <a:pt x="117678" y="44913"/>
                  <a:pt x="121980" y="43017"/>
                  <a:pt x="126428" y="41851"/>
                </a:cubicBezTo>
                <a:cubicBezTo>
                  <a:pt x="129564" y="40976"/>
                  <a:pt x="132771" y="40392"/>
                  <a:pt x="135979" y="40320"/>
                </a:cubicBezTo>
                <a:cubicBezTo>
                  <a:pt x="140135" y="40174"/>
                  <a:pt x="156467" y="40684"/>
                  <a:pt x="160551" y="40757"/>
                </a:cubicBezTo>
                <a:lnTo>
                  <a:pt x="159820" y="68463"/>
                </a:lnTo>
                <a:close/>
              </a:path>
            </a:pathLst>
          </a:custGeom>
          <a:solidFill>
            <a:srgbClr val="BDB6B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8" name="!!Twitter Icon">
            <a:hlinkClick r:id="rId12" tooltip="Follow us on Twitter"/>
            <a:extLst>
              <a:ext uri="{FF2B5EF4-FFF2-40B4-BE49-F238E27FC236}">
                <a16:creationId xmlns:a16="http://schemas.microsoft.com/office/drawing/2014/main" id="{E1A49ABE-9E1F-4280-B8F4-3139CE43D9C9}"/>
              </a:ext>
            </a:extLst>
          </p:cNvPr>
          <p:cNvSpPr/>
          <p:nvPr/>
        </p:nvSpPr>
        <p:spPr>
          <a:xfrm>
            <a:off x="9072621" y="218336"/>
            <a:ext cx="189306" cy="189306"/>
          </a:xfrm>
          <a:custGeom>
            <a:avLst/>
            <a:gdLst>
              <a:gd name="connsiteX0" fmla="*/ 116476 w 231648"/>
              <a:gd name="connsiteY0" fmla="*/ 5429 h 231648"/>
              <a:gd name="connsiteX1" fmla="*/ 5429 w 231648"/>
              <a:gd name="connsiteY1" fmla="*/ 116548 h 231648"/>
              <a:gd name="connsiteX2" fmla="*/ 116476 w 231648"/>
              <a:gd name="connsiteY2" fmla="*/ 227594 h 231648"/>
              <a:gd name="connsiteX3" fmla="*/ 227522 w 231648"/>
              <a:gd name="connsiteY3" fmla="*/ 116548 h 231648"/>
              <a:gd name="connsiteX4" fmla="*/ 116476 w 231648"/>
              <a:gd name="connsiteY4" fmla="*/ 5429 h 231648"/>
              <a:gd name="connsiteX5" fmla="*/ 175691 w 231648"/>
              <a:gd name="connsiteY5" fmla="*/ 86217 h 231648"/>
              <a:gd name="connsiteX6" fmla="*/ 173446 w 231648"/>
              <a:gd name="connsiteY6" fmla="*/ 108368 h 231648"/>
              <a:gd name="connsiteX7" fmla="*/ 144346 w 231648"/>
              <a:gd name="connsiteY7" fmla="*/ 157159 h 231648"/>
              <a:gd name="connsiteX8" fmla="*/ 85275 w 231648"/>
              <a:gd name="connsiteY8" fmla="*/ 176487 h 231648"/>
              <a:gd name="connsiteX9" fmla="*/ 43000 w 231648"/>
              <a:gd name="connsiteY9" fmla="*/ 163312 h 231648"/>
              <a:gd name="connsiteX10" fmla="*/ 87158 w 231648"/>
              <a:gd name="connsiteY10" fmla="*/ 150572 h 231648"/>
              <a:gd name="connsiteX11" fmla="*/ 59215 w 231648"/>
              <a:gd name="connsiteY11" fmla="*/ 129651 h 231648"/>
              <a:gd name="connsiteX12" fmla="*/ 72680 w 231648"/>
              <a:gd name="connsiteY12" fmla="*/ 128855 h 231648"/>
              <a:gd name="connsiteX13" fmla="*/ 48501 w 231648"/>
              <a:gd name="connsiteY13" fmla="*/ 98812 h 231648"/>
              <a:gd name="connsiteX14" fmla="*/ 62111 w 231648"/>
              <a:gd name="connsiteY14" fmla="*/ 102287 h 231648"/>
              <a:gd name="connsiteX15" fmla="*/ 53207 w 231648"/>
              <a:gd name="connsiteY15" fmla="*/ 62328 h 231648"/>
              <a:gd name="connsiteX16" fmla="*/ 115679 w 231648"/>
              <a:gd name="connsiteY16" fmla="*/ 93745 h 231648"/>
              <a:gd name="connsiteX17" fmla="*/ 166931 w 231648"/>
              <a:gd name="connsiteY17" fmla="*/ 66164 h 231648"/>
              <a:gd name="connsiteX18" fmla="*/ 186404 w 231648"/>
              <a:gd name="connsiteY18" fmla="*/ 59143 h 231648"/>
              <a:gd name="connsiteX19" fmla="*/ 173736 w 231648"/>
              <a:gd name="connsiteY19" fmla="*/ 75068 h 231648"/>
              <a:gd name="connsiteX20" fmla="*/ 189879 w 231648"/>
              <a:gd name="connsiteY20" fmla="*/ 71159 h 231648"/>
              <a:gd name="connsiteX21" fmla="*/ 175691 w 231648"/>
              <a:gd name="connsiteY21" fmla="*/ 86217 h 23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1648" h="231648">
                <a:moveTo>
                  <a:pt x="116476" y="5429"/>
                </a:moveTo>
                <a:cubicBezTo>
                  <a:pt x="55161" y="5429"/>
                  <a:pt x="5429" y="55161"/>
                  <a:pt x="5429" y="116548"/>
                </a:cubicBezTo>
                <a:cubicBezTo>
                  <a:pt x="5429" y="177862"/>
                  <a:pt x="55161" y="227594"/>
                  <a:pt x="116476" y="227594"/>
                </a:cubicBezTo>
                <a:cubicBezTo>
                  <a:pt x="177790" y="227594"/>
                  <a:pt x="227522" y="177862"/>
                  <a:pt x="227522" y="116548"/>
                </a:cubicBezTo>
                <a:cubicBezTo>
                  <a:pt x="227522" y="55161"/>
                  <a:pt x="177790" y="5429"/>
                  <a:pt x="116476" y="5429"/>
                </a:cubicBezTo>
                <a:close/>
                <a:moveTo>
                  <a:pt x="175691" y="86217"/>
                </a:moveTo>
                <a:cubicBezTo>
                  <a:pt x="175691" y="86217"/>
                  <a:pt x="175473" y="99826"/>
                  <a:pt x="173446" y="108368"/>
                </a:cubicBezTo>
                <a:cubicBezTo>
                  <a:pt x="171420" y="116837"/>
                  <a:pt x="164615" y="140510"/>
                  <a:pt x="144346" y="157159"/>
                </a:cubicBezTo>
                <a:cubicBezTo>
                  <a:pt x="124076" y="173808"/>
                  <a:pt x="99319" y="177428"/>
                  <a:pt x="85275" y="176487"/>
                </a:cubicBezTo>
                <a:cubicBezTo>
                  <a:pt x="71304" y="175546"/>
                  <a:pt x="54075" y="170189"/>
                  <a:pt x="43000" y="163312"/>
                </a:cubicBezTo>
                <a:cubicBezTo>
                  <a:pt x="43000" y="163312"/>
                  <a:pt x="68409" y="166063"/>
                  <a:pt x="87158" y="150572"/>
                </a:cubicBezTo>
                <a:cubicBezTo>
                  <a:pt x="87158" y="150572"/>
                  <a:pt x="68191" y="151440"/>
                  <a:pt x="59215" y="129651"/>
                </a:cubicBezTo>
                <a:cubicBezTo>
                  <a:pt x="59215" y="129651"/>
                  <a:pt x="65658" y="130809"/>
                  <a:pt x="72680" y="128855"/>
                </a:cubicBezTo>
                <a:cubicBezTo>
                  <a:pt x="72680" y="128855"/>
                  <a:pt x="48791" y="124511"/>
                  <a:pt x="48501" y="98812"/>
                </a:cubicBezTo>
                <a:cubicBezTo>
                  <a:pt x="48501" y="98812"/>
                  <a:pt x="56319" y="102649"/>
                  <a:pt x="62111" y="102287"/>
                </a:cubicBezTo>
                <a:cubicBezTo>
                  <a:pt x="62111" y="102287"/>
                  <a:pt x="39308" y="84842"/>
                  <a:pt x="53207" y="62328"/>
                </a:cubicBezTo>
                <a:cubicBezTo>
                  <a:pt x="53207" y="62328"/>
                  <a:pt x="76010" y="92587"/>
                  <a:pt x="115679" y="93745"/>
                </a:cubicBezTo>
                <a:cubicBezTo>
                  <a:pt x="106051" y="67179"/>
                  <a:pt x="149196" y="41987"/>
                  <a:pt x="166931" y="66164"/>
                </a:cubicBezTo>
                <a:cubicBezTo>
                  <a:pt x="166931" y="66164"/>
                  <a:pt x="173808" y="65948"/>
                  <a:pt x="186404" y="59143"/>
                </a:cubicBezTo>
                <a:cubicBezTo>
                  <a:pt x="186404" y="59143"/>
                  <a:pt x="183364" y="68698"/>
                  <a:pt x="173736" y="75068"/>
                </a:cubicBezTo>
                <a:cubicBezTo>
                  <a:pt x="173736" y="75068"/>
                  <a:pt x="180975" y="74997"/>
                  <a:pt x="189879" y="71159"/>
                </a:cubicBezTo>
                <a:cubicBezTo>
                  <a:pt x="189227" y="72173"/>
                  <a:pt x="183798" y="80498"/>
                  <a:pt x="175691" y="86217"/>
                </a:cubicBezTo>
                <a:close/>
              </a:path>
            </a:pathLst>
          </a:custGeom>
          <a:solidFill>
            <a:srgbClr val="BDB6B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7" name="!!Introduction Icon" descr="Lightbulb">
            <a:hlinkClick r:id="rId13" action="ppaction://hlinksldjump" tooltip="Go to Introduction"/>
            <a:extLst>
              <a:ext uri="{FF2B5EF4-FFF2-40B4-BE49-F238E27FC236}">
                <a16:creationId xmlns:a16="http://schemas.microsoft.com/office/drawing/2014/main" id="{7FA2F8A5-D9C8-C4F3-EA21-1FAF02D4C946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93381" y="1312345"/>
            <a:ext cx="341216" cy="341216"/>
          </a:xfrm>
          <a:prstGeom prst="rect">
            <a:avLst/>
          </a:prstGeom>
        </p:spPr>
      </p:pic>
      <p:pic>
        <p:nvPicPr>
          <p:cNvPr id="8" name="!!Literature Review Icon">
            <a:hlinkClick r:id="rId16" action="ppaction://hlinksldjump" tooltip="Go to Literature Review"/>
            <a:extLst>
              <a:ext uri="{FF2B5EF4-FFF2-40B4-BE49-F238E27FC236}">
                <a16:creationId xmlns:a16="http://schemas.microsoft.com/office/drawing/2014/main" id="{A73C089F-6281-7DFC-941F-4ECD447D7FB2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93381" y="2243503"/>
            <a:ext cx="341216" cy="341216"/>
          </a:xfrm>
          <a:prstGeom prst="rect">
            <a:avLst/>
          </a:prstGeom>
        </p:spPr>
      </p:pic>
      <p:pic>
        <p:nvPicPr>
          <p:cNvPr id="25" name="!!Data Analysis Icon">
            <a:hlinkClick r:id="" action="ppaction://noaction"/>
            <a:extLst>
              <a:ext uri="{FF2B5EF4-FFF2-40B4-BE49-F238E27FC236}">
                <a16:creationId xmlns:a16="http://schemas.microsoft.com/office/drawing/2014/main" id="{E1105FB4-2DB5-6C98-5A8E-F64A190E43E5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193381" y="4105819"/>
            <a:ext cx="341216" cy="34121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6BF91FE-CBBF-9493-C4CF-565385C152AD}"/>
              </a:ext>
            </a:extLst>
          </p:cNvPr>
          <p:cNvGrpSpPr/>
          <p:nvPr/>
        </p:nvGrpSpPr>
        <p:grpSpPr>
          <a:xfrm>
            <a:off x="11140587" y="6543831"/>
            <a:ext cx="233761" cy="233762"/>
            <a:chOff x="10997595" y="6413205"/>
            <a:chExt cx="233761" cy="233762"/>
          </a:xfrm>
          <a:effectLst/>
        </p:grpSpPr>
        <p:sp>
          <p:nvSpPr>
            <p:cNvPr id="11" name="Oval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BD6D0F2-5AB8-85F0-EC76-A1E9862DAA46}"/>
                </a:ext>
              </a:extLst>
            </p:cNvPr>
            <p:cNvSpPr/>
            <p:nvPr/>
          </p:nvSpPr>
          <p:spPr>
            <a:xfrm rot="10800000">
              <a:off x="10997595" y="6413205"/>
              <a:ext cx="233761" cy="233762"/>
            </a:xfrm>
            <a:prstGeom prst="ellipse">
              <a:avLst/>
            </a:prstGeom>
            <a:solidFill>
              <a:schemeClr val="bg1"/>
            </a:solidFill>
            <a:effectLst/>
          </p:spPr>
          <p:txBody>
            <a:bodyPr vert="horz" wrap="none" lIns="91440" tIns="45720" rIns="91440" bIns="45720" rtlCol="0" anchor="ctr"/>
            <a:lstStyle/>
            <a:p>
              <a:pPr algn="ctr" defTabSz="457200"/>
              <a:endParaRPr lang="en-US" sz="1400" b="1">
                <a:solidFill>
                  <a:srgbClr val="008000"/>
                </a:solidFill>
                <a:latin typeface="Lato"/>
              </a:endParaRPr>
            </a:p>
          </p:txBody>
        </p:sp>
        <p:sp>
          <p:nvSpPr>
            <p:cNvPr id="13" name="Arrow: Chevron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1D950DB-DF56-01F0-8F37-B65485688473}"/>
                </a:ext>
              </a:extLst>
            </p:cNvPr>
            <p:cNvSpPr/>
            <p:nvPr/>
          </p:nvSpPr>
          <p:spPr>
            <a:xfrm>
              <a:off x="11086565" y="6463854"/>
              <a:ext cx="67902" cy="132465"/>
            </a:xfrm>
            <a:prstGeom prst="chevron">
              <a:avLst>
                <a:gd name="adj" fmla="val 77048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28BA813-B89C-EA3E-8F47-B5574C3C2BE9}"/>
              </a:ext>
            </a:extLst>
          </p:cNvPr>
          <p:cNvGrpSpPr/>
          <p:nvPr/>
        </p:nvGrpSpPr>
        <p:grpSpPr>
          <a:xfrm>
            <a:off x="10819808" y="6543831"/>
            <a:ext cx="233761" cy="233762"/>
            <a:chOff x="10685679" y="6413205"/>
            <a:chExt cx="233761" cy="233762"/>
          </a:xfrm>
          <a:effectLst/>
        </p:grpSpPr>
        <p:sp>
          <p:nvSpPr>
            <p:cNvPr id="19" name="Oval 18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A985C9A-5767-78EC-3CA5-22339B0BD873}"/>
                </a:ext>
              </a:extLst>
            </p:cNvPr>
            <p:cNvSpPr/>
            <p:nvPr/>
          </p:nvSpPr>
          <p:spPr>
            <a:xfrm>
              <a:off x="10685679" y="6413205"/>
              <a:ext cx="233761" cy="233762"/>
            </a:xfrm>
            <a:prstGeom prst="ellipse">
              <a:avLst/>
            </a:prstGeom>
            <a:solidFill>
              <a:schemeClr val="bg1"/>
            </a:solidFill>
            <a:effectLst/>
          </p:spPr>
          <p:txBody>
            <a:bodyPr vert="horz" wrap="none" lIns="91440" tIns="45720" rIns="91440" bIns="45720" rtlCol="0" anchor="ctr"/>
            <a:lstStyle/>
            <a:p>
              <a:pPr algn="ctr" defTabSz="457200"/>
              <a:endParaRPr lang="en-US" sz="1400" b="1">
                <a:solidFill>
                  <a:srgbClr val="008000"/>
                </a:solidFill>
                <a:latin typeface="Lato"/>
              </a:endParaRPr>
            </a:p>
          </p:txBody>
        </p:sp>
        <p:sp>
          <p:nvSpPr>
            <p:cNvPr id="20" name="Arrow: Chevron 1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A9368BA3-6C8C-7A94-77E4-7053499685B3}"/>
                </a:ext>
              </a:extLst>
            </p:cNvPr>
            <p:cNvSpPr/>
            <p:nvPr/>
          </p:nvSpPr>
          <p:spPr>
            <a:xfrm rot="10800000">
              <a:off x="10750793" y="6463853"/>
              <a:ext cx="67902" cy="132465"/>
            </a:xfrm>
            <a:prstGeom prst="chevron">
              <a:avLst>
                <a:gd name="adj" fmla="val 77048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09FEBBB-C7C4-F5FC-02AE-FA154791C41D}"/>
              </a:ext>
            </a:extLst>
          </p:cNvPr>
          <p:cNvGrpSpPr/>
          <p:nvPr/>
        </p:nvGrpSpPr>
        <p:grpSpPr>
          <a:xfrm>
            <a:off x="11461366" y="6543145"/>
            <a:ext cx="235134" cy="235134"/>
            <a:chOff x="11302784" y="6412519"/>
            <a:chExt cx="235134" cy="235134"/>
          </a:xfrm>
          <a:effectLst/>
        </p:grpSpPr>
        <p:sp>
          <p:nvSpPr>
            <p:cNvPr id="26" name="Oval 25">
              <a:hlinkClick r:id="" action="ppaction://hlinkshowjump?jump=lastslideviewed"/>
              <a:extLst>
                <a:ext uri="{FF2B5EF4-FFF2-40B4-BE49-F238E27FC236}">
                  <a16:creationId xmlns:a16="http://schemas.microsoft.com/office/drawing/2014/main" id="{E24427A5-F6AE-E0A8-CA09-18618E7752AB}"/>
                </a:ext>
              </a:extLst>
            </p:cNvPr>
            <p:cNvSpPr/>
            <p:nvPr/>
          </p:nvSpPr>
          <p:spPr>
            <a:xfrm>
              <a:off x="11302784" y="6412519"/>
              <a:ext cx="235134" cy="235134"/>
            </a:xfrm>
            <a:prstGeom prst="ellipse">
              <a:avLst/>
            </a:prstGeom>
            <a:solidFill>
              <a:schemeClr val="accent1"/>
            </a:solidFill>
            <a:effectLst/>
          </p:spPr>
          <p:txBody>
            <a:bodyPr vert="horz" wrap="none" lIns="91440" tIns="45720" rIns="91440" bIns="4572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pic>
          <p:nvPicPr>
            <p:cNvPr id="28" name="Graphic 27" descr="Line Arrow: Rotate left">
              <a:hlinkClick r:id="" action="ppaction://hlinkshowjump?jump=lastslideviewed"/>
              <a:extLst>
                <a:ext uri="{FF2B5EF4-FFF2-40B4-BE49-F238E27FC236}">
                  <a16:creationId xmlns:a16="http://schemas.microsoft.com/office/drawing/2014/main" id="{197B100A-6F86-7FA9-F5B5-67BD1D1AD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1338139" y="6447874"/>
              <a:ext cx="164424" cy="164424"/>
            </a:xfrm>
            <a:prstGeom prst="rect">
              <a:avLst/>
            </a:prstGeom>
          </p:spPr>
        </p:pic>
      </p:grpSp>
      <p:pic>
        <p:nvPicPr>
          <p:cNvPr id="70" name="!!Publications Icon">
            <a:hlinkClick r:id="" action="ppaction://noaction"/>
            <a:extLst>
              <a:ext uri="{FF2B5EF4-FFF2-40B4-BE49-F238E27FC236}">
                <a16:creationId xmlns:a16="http://schemas.microsoft.com/office/drawing/2014/main" id="{4ABFBB72-380B-4F6B-8270-9CAD5305AD44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204413" y="4997809"/>
            <a:ext cx="341216" cy="341216"/>
          </a:xfrm>
          <a:prstGeom prst="rect">
            <a:avLst/>
          </a:prstGeom>
        </p:spPr>
      </p:pic>
      <p:sp>
        <p:nvSpPr>
          <p:cNvPr id="46" name="Date Placeholder 45">
            <a:extLst>
              <a:ext uri="{FF2B5EF4-FFF2-40B4-BE49-F238E27FC236}">
                <a16:creationId xmlns:a16="http://schemas.microsoft.com/office/drawing/2014/main" id="{70243103-E4D6-9107-2A92-0F37549CC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145F-DAF0-45D2-93E0-C174CC82BE39}" type="datetime1">
              <a:rPr lang="en-US" smtClean="0"/>
              <a:t>12/2/2025</a:t>
            </a:fld>
            <a:endParaRPr lang="x-none" dirty="0"/>
          </a:p>
        </p:txBody>
      </p:sp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E23F03AE-5E58-02F5-7DE9-6A5E6EDA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E55D-16C1-42A5-A368-6D42075957BC}" type="slidenum">
              <a:rPr lang="x-none" smtClean="0"/>
              <a:t>4</a:t>
            </a:fld>
            <a:endParaRPr lang="x-non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61A9B2-DD1B-41F9-AEE8-DC06F1AD6A5E}"/>
              </a:ext>
            </a:extLst>
          </p:cNvPr>
          <p:cNvSpPr/>
          <p:nvPr/>
        </p:nvSpPr>
        <p:spPr>
          <a:xfrm>
            <a:off x="838200" y="717239"/>
            <a:ext cx="11118619" cy="49390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B84986-F30F-41CD-9B39-C6E9640C4B70}"/>
              </a:ext>
            </a:extLst>
          </p:cNvPr>
          <p:cNvSpPr txBox="1"/>
          <p:nvPr/>
        </p:nvSpPr>
        <p:spPr>
          <a:xfrm>
            <a:off x="932564" y="704574"/>
            <a:ext cx="1056415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chemeClr val="bg1"/>
                </a:solidFill>
                <a:cs typeface="Times New Roman" panose="02020603050405020304" pitchFamily="18" charset="0"/>
              </a:rPr>
              <a:t>WHAT IS AQI?</a:t>
            </a:r>
            <a:endParaRPr lang="en-GB" sz="23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ABE25F-0CFC-4430-80EC-4587D9908C20}"/>
              </a:ext>
            </a:extLst>
          </p:cNvPr>
          <p:cNvSpPr txBox="1"/>
          <p:nvPr/>
        </p:nvSpPr>
        <p:spPr>
          <a:xfrm>
            <a:off x="696409" y="2243503"/>
            <a:ext cx="45538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numerical scale that communicates how clean or polluted the air is.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Ranges typically from </a:t>
            </a:r>
            <a:r>
              <a:rPr lang="en-US" sz="1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0–500</a:t>
            </a: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Higher value = greater health risk.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FA3210-09C6-4853-8AE6-7DC848C581D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979833"/>
            <a:ext cx="6470419" cy="3639611"/>
          </a:xfrm>
          <a:prstGeom prst="rect">
            <a:avLst/>
          </a:prstGeom>
        </p:spPr>
      </p:pic>
      <p:pic>
        <p:nvPicPr>
          <p:cNvPr id="37" name="Graphic 36" descr="Group brainstorm with solid fill">
            <a:extLst>
              <a:ext uri="{FF2B5EF4-FFF2-40B4-BE49-F238E27FC236}">
                <a16:creationId xmlns:a16="http://schemas.microsoft.com/office/drawing/2014/main" id="{11BA871B-1AC3-4AEA-AFF3-55A8B4B3CFC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47396" y="665960"/>
            <a:ext cx="596465" cy="59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02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!!Arrow 1">
            <a:extLst>
              <a:ext uri="{FF2B5EF4-FFF2-40B4-BE49-F238E27FC236}">
                <a16:creationId xmlns:a16="http://schemas.microsoft.com/office/drawing/2014/main" id="{2B6D60D9-3904-4558-8846-885F6EB20E8B}"/>
              </a:ext>
            </a:extLst>
          </p:cNvPr>
          <p:cNvSpPr/>
          <p:nvPr/>
        </p:nvSpPr>
        <p:spPr>
          <a:xfrm rot="5400000">
            <a:off x="8739789" y="-1025369"/>
            <a:ext cx="92809" cy="190477"/>
          </a:xfrm>
          <a:prstGeom prst="chevron">
            <a:avLst>
              <a:gd name="adj" fmla="val 100000"/>
            </a:avLst>
          </a:prstGeom>
          <a:solidFill>
            <a:schemeClr val="bg1">
              <a:lumMod val="50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90000"/>
                </a:srgb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04" name="!!Arrow 3">
            <a:extLst>
              <a:ext uri="{FF2B5EF4-FFF2-40B4-BE49-F238E27FC236}">
                <a16:creationId xmlns:a16="http://schemas.microsoft.com/office/drawing/2014/main" id="{0A5E388A-9202-41CC-BABB-4ABD0AD6A83C}"/>
              </a:ext>
            </a:extLst>
          </p:cNvPr>
          <p:cNvSpPr/>
          <p:nvPr/>
        </p:nvSpPr>
        <p:spPr>
          <a:xfrm rot="5400000">
            <a:off x="8767633" y="-55278"/>
            <a:ext cx="92809" cy="190477"/>
          </a:xfrm>
          <a:prstGeom prst="chevron">
            <a:avLst>
              <a:gd name="adj" fmla="val 100000"/>
            </a:avLst>
          </a:prstGeom>
          <a:solidFill>
            <a:schemeClr val="bg1">
              <a:lumMod val="50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90000"/>
                </a:srgb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pic>
        <p:nvPicPr>
          <p:cNvPr id="79" name="!!Instagram Icon">
            <a:hlinkClick r:id="rId3" tooltip="Follow us on Instagram"/>
            <a:extLst>
              <a:ext uri="{FF2B5EF4-FFF2-40B4-BE49-F238E27FC236}">
                <a16:creationId xmlns:a16="http://schemas.microsoft.com/office/drawing/2014/main" id="{8375B467-2B02-4B44-95D6-4B0B7641789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63422" y="227203"/>
            <a:ext cx="171572" cy="171572"/>
          </a:xfrm>
          <a:prstGeom prst="rect">
            <a:avLst/>
          </a:prstGeom>
        </p:spPr>
      </p:pic>
      <p:grpSp>
        <p:nvGrpSpPr>
          <p:cNvPr id="80" name="!!KNUST Website">
            <a:extLst>
              <a:ext uri="{FF2B5EF4-FFF2-40B4-BE49-F238E27FC236}">
                <a16:creationId xmlns:a16="http://schemas.microsoft.com/office/drawing/2014/main" id="{A6840B18-DC53-465B-852D-ABFA3EB73A08}"/>
              </a:ext>
            </a:extLst>
          </p:cNvPr>
          <p:cNvGrpSpPr/>
          <p:nvPr/>
        </p:nvGrpSpPr>
        <p:grpSpPr>
          <a:xfrm>
            <a:off x="8493131" y="217629"/>
            <a:ext cx="190721" cy="190721"/>
            <a:chOff x="9835244" y="150395"/>
            <a:chExt cx="187438" cy="187438"/>
          </a:xfrm>
          <a:solidFill>
            <a:srgbClr val="BDB6B2"/>
          </a:solidFill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71ECA66-53F6-4292-BB9F-3D27CCFF8393}"/>
                </a:ext>
              </a:extLst>
            </p:cNvPr>
            <p:cNvSpPr/>
            <p:nvPr/>
          </p:nvSpPr>
          <p:spPr>
            <a:xfrm>
              <a:off x="9835244" y="150395"/>
              <a:ext cx="187438" cy="1874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pic>
          <p:nvPicPr>
            <p:cNvPr id="82" name="Picture 81" descr="KNUST_logo Vector.png">
              <a:hlinkClick r:id="rId6" tooltip="Visit our Website"/>
              <a:extLst>
                <a:ext uri="{FF2B5EF4-FFF2-40B4-BE49-F238E27FC236}">
                  <a16:creationId xmlns:a16="http://schemas.microsoft.com/office/drawing/2014/main" id="{9009A46F-9889-4F0C-B113-D05602AC5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1543" y="176747"/>
              <a:ext cx="94840" cy="130862"/>
            </a:xfrm>
            <a:prstGeom prst="rect">
              <a:avLst/>
            </a:prstGeom>
            <a:grpFill/>
          </p:spPr>
        </p:pic>
      </p:grpSp>
      <p:grpSp>
        <p:nvGrpSpPr>
          <p:cNvPr id="83" name="!!Youtube Icon">
            <a:extLst>
              <a:ext uri="{FF2B5EF4-FFF2-40B4-BE49-F238E27FC236}">
                <a16:creationId xmlns:a16="http://schemas.microsoft.com/office/drawing/2014/main" id="{DA3A9309-604C-4B05-9240-F2AD9E53CF60}"/>
              </a:ext>
            </a:extLst>
          </p:cNvPr>
          <p:cNvGrpSpPr/>
          <p:nvPr/>
        </p:nvGrpSpPr>
        <p:grpSpPr>
          <a:xfrm>
            <a:off x="9636489" y="218336"/>
            <a:ext cx="189306" cy="189306"/>
            <a:chOff x="10330042" y="133387"/>
            <a:chExt cx="237744" cy="237744"/>
          </a:xfrm>
          <a:solidFill>
            <a:srgbClr val="BDB6B2"/>
          </a:solidFill>
        </p:grpSpPr>
        <p:pic>
          <p:nvPicPr>
            <p:cNvPr id="84" name="Picture 64">
              <a:hlinkClick r:id="rId8" tooltip="Follow us on Youtube"/>
              <a:extLst>
                <a:ext uri="{FF2B5EF4-FFF2-40B4-BE49-F238E27FC236}">
                  <a16:creationId xmlns:a16="http://schemas.microsoft.com/office/drawing/2014/main" id="{CD68566F-B03B-4384-89E9-7A91B69AF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388228" y="191573"/>
              <a:ext cx="121372" cy="121372"/>
            </a:xfrm>
            <a:prstGeom prst="rect">
              <a:avLst/>
            </a:prstGeom>
          </p:spPr>
        </p:pic>
        <p:sp>
          <p:nvSpPr>
            <p:cNvPr id="86" name="Circle: Hollow 85">
              <a:extLst>
                <a:ext uri="{FF2B5EF4-FFF2-40B4-BE49-F238E27FC236}">
                  <a16:creationId xmlns:a16="http://schemas.microsoft.com/office/drawing/2014/main" id="{00536E1E-9AD5-4209-AA33-B01DA5153264}"/>
                </a:ext>
              </a:extLst>
            </p:cNvPr>
            <p:cNvSpPr/>
            <p:nvPr/>
          </p:nvSpPr>
          <p:spPr>
            <a:xfrm>
              <a:off x="10330042" y="133387"/>
              <a:ext cx="237744" cy="237744"/>
            </a:xfrm>
            <a:prstGeom prst="donut">
              <a:avLst>
                <a:gd name="adj" fmla="val 72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87" name="!!Facebook icon">
            <a:hlinkClick r:id="rId11" tooltip="Follow us on Facebook"/>
            <a:extLst>
              <a:ext uri="{FF2B5EF4-FFF2-40B4-BE49-F238E27FC236}">
                <a16:creationId xmlns:a16="http://schemas.microsoft.com/office/drawing/2014/main" id="{9A31E6D2-3F1B-4CB7-AEE2-7DEABFD03B49}"/>
              </a:ext>
            </a:extLst>
          </p:cNvPr>
          <p:cNvSpPr/>
          <p:nvPr/>
        </p:nvSpPr>
        <p:spPr>
          <a:xfrm>
            <a:off x="8785347" y="220100"/>
            <a:ext cx="185779" cy="185779"/>
          </a:xfrm>
          <a:custGeom>
            <a:avLst/>
            <a:gdLst>
              <a:gd name="connsiteX0" fmla="*/ 117388 w 233314"/>
              <a:gd name="connsiteY0" fmla="*/ 5468 h 233314"/>
              <a:gd name="connsiteX1" fmla="*/ 5468 w 233314"/>
              <a:gd name="connsiteY1" fmla="*/ 117313 h 233314"/>
              <a:gd name="connsiteX2" fmla="*/ 117388 w 233314"/>
              <a:gd name="connsiteY2" fmla="*/ 229232 h 233314"/>
              <a:gd name="connsiteX3" fmla="*/ 229233 w 233314"/>
              <a:gd name="connsiteY3" fmla="*/ 117313 h 233314"/>
              <a:gd name="connsiteX4" fmla="*/ 117388 w 233314"/>
              <a:gd name="connsiteY4" fmla="*/ 5468 h 233314"/>
              <a:gd name="connsiteX5" fmla="*/ 159820 w 233314"/>
              <a:gd name="connsiteY5" fmla="*/ 68463 h 233314"/>
              <a:gd name="connsiteX6" fmla="*/ 143635 w 233314"/>
              <a:gd name="connsiteY6" fmla="*/ 68463 h 233314"/>
              <a:gd name="connsiteX7" fmla="*/ 131239 w 233314"/>
              <a:gd name="connsiteY7" fmla="*/ 78233 h 233314"/>
              <a:gd name="connsiteX8" fmla="*/ 131094 w 233314"/>
              <a:gd name="connsiteY8" fmla="*/ 101492 h 233314"/>
              <a:gd name="connsiteX9" fmla="*/ 159820 w 233314"/>
              <a:gd name="connsiteY9" fmla="*/ 102075 h 233314"/>
              <a:gd name="connsiteX10" fmla="*/ 155593 w 233314"/>
              <a:gd name="connsiteY10" fmla="*/ 131750 h 233314"/>
              <a:gd name="connsiteX11" fmla="*/ 131239 w 233314"/>
              <a:gd name="connsiteY11" fmla="*/ 131750 h 233314"/>
              <a:gd name="connsiteX12" fmla="*/ 130511 w 233314"/>
              <a:gd name="connsiteY12" fmla="*/ 194526 h 233314"/>
              <a:gd name="connsiteX13" fmla="*/ 100983 w 233314"/>
              <a:gd name="connsiteY13" fmla="*/ 194526 h 233314"/>
              <a:gd name="connsiteX14" fmla="*/ 100107 w 233314"/>
              <a:gd name="connsiteY14" fmla="*/ 131896 h 233314"/>
              <a:gd name="connsiteX15" fmla="*/ 74223 w 233314"/>
              <a:gd name="connsiteY15" fmla="*/ 131750 h 233314"/>
              <a:gd name="connsiteX16" fmla="*/ 74881 w 233314"/>
              <a:gd name="connsiteY16" fmla="*/ 101492 h 233314"/>
              <a:gd name="connsiteX17" fmla="*/ 100399 w 233314"/>
              <a:gd name="connsiteY17" fmla="*/ 101492 h 233314"/>
              <a:gd name="connsiteX18" fmla="*/ 100399 w 233314"/>
              <a:gd name="connsiteY18" fmla="*/ 79618 h 233314"/>
              <a:gd name="connsiteX19" fmla="*/ 100983 w 233314"/>
              <a:gd name="connsiteY19" fmla="*/ 72619 h 233314"/>
              <a:gd name="connsiteX20" fmla="*/ 105429 w 233314"/>
              <a:gd name="connsiteY20" fmla="*/ 57818 h 233314"/>
              <a:gd name="connsiteX21" fmla="*/ 114033 w 233314"/>
              <a:gd name="connsiteY21" fmla="*/ 47684 h 233314"/>
              <a:gd name="connsiteX22" fmla="*/ 126428 w 233314"/>
              <a:gd name="connsiteY22" fmla="*/ 41851 h 233314"/>
              <a:gd name="connsiteX23" fmla="*/ 135979 w 233314"/>
              <a:gd name="connsiteY23" fmla="*/ 40320 h 233314"/>
              <a:gd name="connsiteX24" fmla="*/ 160551 w 233314"/>
              <a:gd name="connsiteY24" fmla="*/ 40757 h 233314"/>
              <a:gd name="connsiteX25" fmla="*/ 159820 w 233314"/>
              <a:gd name="connsiteY25" fmla="*/ 68463 h 23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3314" h="233314">
                <a:moveTo>
                  <a:pt x="117388" y="5468"/>
                </a:moveTo>
                <a:cubicBezTo>
                  <a:pt x="55558" y="5468"/>
                  <a:pt x="5468" y="55558"/>
                  <a:pt x="5468" y="117313"/>
                </a:cubicBezTo>
                <a:cubicBezTo>
                  <a:pt x="5468" y="179142"/>
                  <a:pt x="55558" y="229232"/>
                  <a:pt x="117388" y="229232"/>
                </a:cubicBezTo>
                <a:cubicBezTo>
                  <a:pt x="179143" y="229232"/>
                  <a:pt x="229233" y="179142"/>
                  <a:pt x="229233" y="117313"/>
                </a:cubicBezTo>
                <a:cubicBezTo>
                  <a:pt x="229232" y="55558"/>
                  <a:pt x="179143" y="5468"/>
                  <a:pt x="117388" y="5468"/>
                </a:cubicBezTo>
                <a:close/>
                <a:moveTo>
                  <a:pt x="159820" y="68463"/>
                </a:moveTo>
                <a:cubicBezTo>
                  <a:pt x="159820" y="68463"/>
                  <a:pt x="156175" y="68317"/>
                  <a:pt x="143635" y="68463"/>
                </a:cubicBezTo>
                <a:cubicBezTo>
                  <a:pt x="131386" y="68609"/>
                  <a:pt x="131239" y="77796"/>
                  <a:pt x="131239" y="78233"/>
                </a:cubicBezTo>
                <a:lnTo>
                  <a:pt x="131094" y="101492"/>
                </a:lnTo>
                <a:lnTo>
                  <a:pt x="159820" y="102075"/>
                </a:lnTo>
                <a:lnTo>
                  <a:pt x="155593" y="131750"/>
                </a:lnTo>
                <a:lnTo>
                  <a:pt x="131239" y="131750"/>
                </a:lnTo>
                <a:lnTo>
                  <a:pt x="130511" y="194526"/>
                </a:lnTo>
                <a:lnTo>
                  <a:pt x="100983" y="194526"/>
                </a:lnTo>
                <a:lnTo>
                  <a:pt x="100107" y="131896"/>
                </a:lnTo>
                <a:lnTo>
                  <a:pt x="74223" y="131750"/>
                </a:lnTo>
                <a:lnTo>
                  <a:pt x="74881" y="101492"/>
                </a:lnTo>
                <a:lnTo>
                  <a:pt x="100399" y="101492"/>
                </a:lnTo>
                <a:lnTo>
                  <a:pt x="100399" y="79618"/>
                </a:lnTo>
                <a:cubicBezTo>
                  <a:pt x="100471" y="77285"/>
                  <a:pt x="100690" y="74952"/>
                  <a:pt x="100983" y="72619"/>
                </a:cubicBezTo>
                <a:cubicBezTo>
                  <a:pt x="101637" y="67515"/>
                  <a:pt x="103023" y="62412"/>
                  <a:pt x="105429" y="57818"/>
                </a:cubicBezTo>
                <a:cubicBezTo>
                  <a:pt x="107543" y="53881"/>
                  <a:pt x="110460" y="50381"/>
                  <a:pt x="114033" y="47684"/>
                </a:cubicBezTo>
                <a:cubicBezTo>
                  <a:pt x="117678" y="44913"/>
                  <a:pt x="121980" y="43017"/>
                  <a:pt x="126428" y="41851"/>
                </a:cubicBezTo>
                <a:cubicBezTo>
                  <a:pt x="129564" y="40976"/>
                  <a:pt x="132771" y="40392"/>
                  <a:pt x="135979" y="40320"/>
                </a:cubicBezTo>
                <a:cubicBezTo>
                  <a:pt x="140135" y="40174"/>
                  <a:pt x="156467" y="40684"/>
                  <a:pt x="160551" y="40757"/>
                </a:cubicBezTo>
                <a:lnTo>
                  <a:pt x="159820" y="68463"/>
                </a:lnTo>
                <a:close/>
              </a:path>
            </a:pathLst>
          </a:custGeom>
          <a:solidFill>
            <a:srgbClr val="BDB6B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8" name="!!Twitter Icon">
            <a:hlinkClick r:id="rId12" tooltip="Follow us on Twitter"/>
            <a:extLst>
              <a:ext uri="{FF2B5EF4-FFF2-40B4-BE49-F238E27FC236}">
                <a16:creationId xmlns:a16="http://schemas.microsoft.com/office/drawing/2014/main" id="{E1A49ABE-9E1F-4280-B8F4-3139CE43D9C9}"/>
              </a:ext>
            </a:extLst>
          </p:cNvPr>
          <p:cNvSpPr/>
          <p:nvPr/>
        </p:nvSpPr>
        <p:spPr>
          <a:xfrm>
            <a:off x="9072621" y="218336"/>
            <a:ext cx="189306" cy="189306"/>
          </a:xfrm>
          <a:custGeom>
            <a:avLst/>
            <a:gdLst>
              <a:gd name="connsiteX0" fmla="*/ 116476 w 231648"/>
              <a:gd name="connsiteY0" fmla="*/ 5429 h 231648"/>
              <a:gd name="connsiteX1" fmla="*/ 5429 w 231648"/>
              <a:gd name="connsiteY1" fmla="*/ 116548 h 231648"/>
              <a:gd name="connsiteX2" fmla="*/ 116476 w 231648"/>
              <a:gd name="connsiteY2" fmla="*/ 227594 h 231648"/>
              <a:gd name="connsiteX3" fmla="*/ 227522 w 231648"/>
              <a:gd name="connsiteY3" fmla="*/ 116548 h 231648"/>
              <a:gd name="connsiteX4" fmla="*/ 116476 w 231648"/>
              <a:gd name="connsiteY4" fmla="*/ 5429 h 231648"/>
              <a:gd name="connsiteX5" fmla="*/ 175691 w 231648"/>
              <a:gd name="connsiteY5" fmla="*/ 86217 h 231648"/>
              <a:gd name="connsiteX6" fmla="*/ 173446 w 231648"/>
              <a:gd name="connsiteY6" fmla="*/ 108368 h 231648"/>
              <a:gd name="connsiteX7" fmla="*/ 144346 w 231648"/>
              <a:gd name="connsiteY7" fmla="*/ 157159 h 231648"/>
              <a:gd name="connsiteX8" fmla="*/ 85275 w 231648"/>
              <a:gd name="connsiteY8" fmla="*/ 176487 h 231648"/>
              <a:gd name="connsiteX9" fmla="*/ 43000 w 231648"/>
              <a:gd name="connsiteY9" fmla="*/ 163312 h 231648"/>
              <a:gd name="connsiteX10" fmla="*/ 87158 w 231648"/>
              <a:gd name="connsiteY10" fmla="*/ 150572 h 231648"/>
              <a:gd name="connsiteX11" fmla="*/ 59215 w 231648"/>
              <a:gd name="connsiteY11" fmla="*/ 129651 h 231648"/>
              <a:gd name="connsiteX12" fmla="*/ 72680 w 231648"/>
              <a:gd name="connsiteY12" fmla="*/ 128855 h 231648"/>
              <a:gd name="connsiteX13" fmla="*/ 48501 w 231648"/>
              <a:gd name="connsiteY13" fmla="*/ 98812 h 231648"/>
              <a:gd name="connsiteX14" fmla="*/ 62111 w 231648"/>
              <a:gd name="connsiteY14" fmla="*/ 102287 h 231648"/>
              <a:gd name="connsiteX15" fmla="*/ 53207 w 231648"/>
              <a:gd name="connsiteY15" fmla="*/ 62328 h 231648"/>
              <a:gd name="connsiteX16" fmla="*/ 115679 w 231648"/>
              <a:gd name="connsiteY16" fmla="*/ 93745 h 231648"/>
              <a:gd name="connsiteX17" fmla="*/ 166931 w 231648"/>
              <a:gd name="connsiteY17" fmla="*/ 66164 h 231648"/>
              <a:gd name="connsiteX18" fmla="*/ 186404 w 231648"/>
              <a:gd name="connsiteY18" fmla="*/ 59143 h 231648"/>
              <a:gd name="connsiteX19" fmla="*/ 173736 w 231648"/>
              <a:gd name="connsiteY19" fmla="*/ 75068 h 231648"/>
              <a:gd name="connsiteX20" fmla="*/ 189879 w 231648"/>
              <a:gd name="connsiteY20" fmla="*/ 71159 h 231648"/>
              <a:gd name="connsiteX21" fmla="*/ 175691 w 231648"/>
              <a:gd name="connsiteY21" fmla="*/ 86217 h 23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1648" h="231648">
                <a:moveTo>
                  <a:pt x="116476" y="5429"/>
                </a:moveTo>
                <a:cubicBezTo>
                  <a:pt x="55161" y="5429"/>
                  <a:pt x="5429" y="55161"/>
                  <a:pt x="5429" y="116548"/>
                </a:cubicBezTo>
                <a:cubicBezTo>
                  <a:pt x="5429" y="177862"/>
                  <a:pt x="55161" y="227594"/>
                  <a:pt x="116476" y="227594"/>
                </a:cubicBezTo>
                <a:cubicBezTo>
                  <a:pt x="177790" y="227594"/>
                  <a:pt x="227522" y="177862"/>
                  <a:pt x="227522" y="116548"/>
                </a:cubicBezTo>
                <a:cubicBezTo>
                  <a:pt x="227522" y="55161"/>
                  <a:pt x="177790" y="5429"/>
                  <a:pt x="116476" y="5429"/>
                </a:cubicBezTo>
                <a:close/>
                <a:moveTo>
                  <a:pt x="175691" y="86217"/>
                </a:moveTo>
                <a:cubicBezTo>
                  <a:pt x="175691" y="86217"/>
                  <a:pt x="175473" y="99826"/>
                  <a:pt x="173446" y="108368"/>
                </a:cubicBezTo>
                <a:cubicBezTo>
                  <a:pt x="171420" y="116837"/>
                  <a:pt x="164615" y="140510"/>
                  <a:pt x="144346" y="157159"/>
                </a:cubicBezTo>
                <a:cubicBezTo>
                  <a:pt x="124076" y="173808"/>
                  <a:pt x="99319" y="177428"/>
                  <a:pt x="85275" y="176487"/>
                </a:cubicBezTo>
                <a:cubicBezTo>
                  <a:pt x="71304" y="175546"/>
                  <a:pt x="54075" y="170189"/>
                  <a:pt x="43000" y="163312"/>
                </a:cubicBezTo>
                <a:cubicBezTo>
                  <a:pt x="43000" y="163312"/>
                  <a:pt x="68409" y="166063"/>
                  <a:pt x="87158" y="150572"/>
                </a:cubicBezTo>
                <a:cubicBezTo>
                  <a:pt x="87158" y="150572"/>
                  <a:pt x="68191" y="151440"/>
                  <a:pt x="59215" y="129651"/>
                </a:cubicBezTo>
                <a:cubicBezTo>
                  <a:pt x="59215" y="129651"/>
                  <a:pt x="65658" y="130809"/>
                  <a:pt x="72680" y="128855"/>
                </a:cubicBezTo>
                <a:cubicBezTo>
                  <a:pt x="72680" y="128855"/>
                  <a:pt x="48791" y="124511"/>
                  <a:pt x="48501" y="98812"/>
                </a:cubicBezTo>
                <a:cubicBezTo>
                  <a:pt x="48501" y="98812"/>
                  <a:pt x="56319" y="102649"/>
                  <a:pt x="62111" y="102287"/>
                </a:cubicBezTo>
                <a:cubicBezTo>
                  <a:pt x="62111" y="102287"/>
                  <a:pt x="39308" y="84842"/>
                  <a:pt x="53207" y="62328"/>
                </a:cubicBezTo>
                <a:cubicBezTo>
                  <a:pt x="53207" y="62328"/>
                  <a:pt x="76010" y="92587"/>
                  <a:pt x="115679" y="93745"/>
                </a:cubicBezTo>
                <a:cubicBezTo>
                  <a:pt x="106051" y="67179"/>
                  <a:pt x="149196" y="41987"/>
                  <a:pt x="166931" y="66164"/>
                </a:cubicBezTo>
                <a:cubicBezTo>
                  <a:pt x="166931" y="66164"/>
                  <a:pt x="173808" y="65948"/>
                  <a:pt x="186404" y="59143"/>
                </a:cubicBezTo>
                <a:cubicBezTo>
                  <a:pt x="186404" y="59143"/>
                  <a:pt x="183364" y="68698"/>
                  <a:pt x="173736" y="75068"/>
                </a:cubicBezTo>
                <a:cubicBezTo>
                  <a:pt x="173736" y="75068"/>
                  <a:pt x="180975" y="74997"/>
                  <a:pt x="189879" y="71159"/>
                </a:cubicBezTo>
                <a:cubicBezTo>
                  <a:pt x="189227" y="72173"/>
                  <a:pt x="183798" y="80498"/>
                  <a:pt x="175691" y="86217"/>
                </a:cubicBezTo>
                <a:close/>
              </a:path>
            </a:pathLst>
          </a:custGeom>
          <a:solidFill>
            <a:srgbClr val="BDB6B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7" name="!!Introduction Icon" descr="Lightbulb">
            <a:hlinkClick r:id="rId13" action="ppaction://hlinksldjump" tooltip="Go to Introduction"/>
            <a:extLst>
              <a:ext uri="{FF2B5EF4-FFF2-40B4-BE49-F238E27FC236}">
                <a16:creationId xmlns:a16="http://schemas.microsoft.com/office/drawing/2014/main" id="{7FA2F8A5-D9C8-C4F3-EA21-1FAF02D4C946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93381" y="1312345"/>
            <a:ext cx="341216" cy="341216"/>
          </a:xfrm>
          <a:prstGeom prst="rect">
            <a:avLst/>
          </a:prstGeom>
        </p:spPr>
      </p:pic>
      <p:pic>
        <p:nvPicPr>
          <p:cNvPr id="8" name="!!Literature Review Icon">
            <a:hlinkClick r:id="" action="ppaction://noaction"/>
            <a:extLst>
              <a:ext uri="{FF2B5EF4-FFF2-40B4-BE49-F238E27FC236}">
                <a16:creationId xmlns:a16="http://schemas.microsoft.com/office/drawing/2014/main" id="{A73C089F-6281-7DFC-941F-4ECD447D7FB2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93381" y="2243503"/>
            <a:ext cx="341216" cy="341216"/>
          </a:xfrm>
          <a:prstGeom prst="rect">
            <a:avLst/>
          </a:prstGeom>
        </p:spPr>
      </p:pic>
      <p:pic>
        <p:nvPicPr>
          <p:cNvPr id="25" name="!!Data Analysis Icon">
            <a:hlinkClick r:id="" action="ppaction://noaction"/>
            <a:extLst>
              <a:ext uri="{FF2B5EF4-FFF2-40B4-BE49-F238E27FC236}">
                <a16:creationId xmlns:a16="http://schemas.microsoft.com/office/drawing/2014/main" id="{E1105FB4-2DB5-6C98-5A8E-F64A190E43E5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193381" y="4105819"/>
            <a:ext cx="341216" cy="34121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6BF91FE-CBBF-9493-C4CF-565385C152AD}"/>
              </a:ext>
            </a:extLst>
          </p:cNvPr>
          <p:cNvGrpSpPr/>
          <p:nvPr/>
        </p:nvGrpSpPr>
        <p:grpSpPr>
          <a:xfrm>
            <a:off x="11140587" y="6543831"/>
            <a:ext cx="233761" cy="233762"/>
            <a:chOff x="10997595" y="6413205"/>
            <a:chExt cx="233761" cy="233762"/>
          </a:xfrm>
          <a:effectLst/>
        </p:grpSpPr>
        <p:sp>
          <p:nvSpPr>
            <p:cNvPr id="11" name="Oval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BD6D0F2-5AB8-85F0-EC76-A1E9862DAA46}"/>
                </a:ext>
              </a:extLst>
            </p:cNvPr>
            <p:cNvSpPr/>
            <p:nvPr/>
          </p:nvSpPr>
          <p:spPr>
            <a:xfrm rot="10800000">
              <a:off x="10997595" y="6413205"/>
              <a:ext cx="233761" cy="233762"/>
            </a:xfrm>
            <a:prstGeom prst="ellipse">
              <a:avLst/>
            </a:prstGeom>
            <a:solidFill>
              <a:schemeClr val="bg1"/>
            </a:solidFill>
            <a:effectLst/>
          </p:spPr>
          <p:txBody>
            <a:bodyPr vert="horz" wrap="none" lIns="91440" tIns="45720" rIns="91440" bIns="45720" rtlCol="0" anchor="ctr"/>
            <a:lstStyle/>
            <a:p>
              <a:pPr algn="ctr" defTabSz="457200"/>
              <a:endParaRPr lang="en-US" sz="1400" b="1">
                <a:solidFill>
                  <a:srgbClr val="008000"/>
                </a:solidFill>
                <a:latin typeface="Lato"/>
              </a:endParaRPr>
            </a:p>
          </p:txBody>
        </p:sp>
        <p:sp>
          <p:nvSpPr>
            <p:cNvPr id="13" name="Arrow: Chevron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1D950DB-DF56-01F0-8F37-B65485688473}"/>
                </a:ext>
              </a:extLst>
            </p:cNvPr>
            <p:cNvSpPr/>
            <p:nvPr/>
          </p:nvSpPr>
          <p:spPr>
            <a:xfrm>
              <a:off x="11086565" y="6463854"/>
              <a:ext cx="67902" cy="132465"/>
            </a:xfrm>
            <a:prstGeom prst="chevron">
              <a:avLst>
                <a:gd name="adj" fmla="val 77048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28BA813-B89C-EA3E-8F47-B5574C3C2BE9}"/>
              </a:ext>
            </a:extLst>
          </p:cNvPr>
          <p:cNvGrpSpPr/>
          <p:nvPr/>
        </p:nvGrpSpPr>
        <p:grpSpPr>
          <a:xfrm>
            <a:off x="10819808" y="6543831"/>
            <a:ext cx="233761" cy="233762"/>
            <a:chOff x="10685679" y="6413205"/>
            <a:chExt cx="233761" cy="233762"/>
          </a:xfrm>
          <a:effectLst/>
        </p:grpSpPr>
        <p:sp>
          <p:nvSpPr>
            <p:cNvPr id="19" name="Oval 18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A985C9A-5767-78EC-3CA5-22339B0BD873}"/>
                </a:ext>
              </a:extLst>
            </p:cNvPr>
            <p:cNvSpPr/>
            <p:nvPr/>
          </p:nvSpPr>
          <p:spPr>
            <a:xfrm>
              <a:off x="10685679" y="6413205"/>
              <a:ext cx="233761" cy="233762"/>
            </a:xfrm>
            <a:prstGeom prst="ellipse">
              <a:avLst/>
            </a:prstGeom>
            <a:solidFill>
              <a:schemeClr val="bg1"/>
            </a:solidFill>
            <a:effectLst/>
          </p:spPr>
          <p:txBody>
            <a:bodyPr vert="horz" wrap="none" lIns="91440" tIns="45720" rIns="91440" bIns="45720" rtlCol="0" anchor="ctr"/>
            <a:lstStyle/>
            <a:p>
              <a:pPr algn="ctr" defTabSz="457200"/>
              <a:endParaRPr lang="en-US" sz="1400" b="1">
                <a:solidFill>
                  <a:srgbClr val="008000"/>
                </a:solidFill>
                <a:latin typeface="Lato"/>
              </a:endParaRPr>
            </a:p>
          </p:txBody>
        </p:sp>
        <p:sp>
          <p:nvSpPr>
            <p:cNvPr id="20" name="Arrow: Chevron 1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A9368BA3-6C8C-7A94-77E4-7053499685B3}"/>
                </a:ext>
              </a:extLst>
            </p:cNvPr>
            <p:cNvSpPr/>
            <p:nvPr/>
          </p:nvSpPr>
          <p:spPr>
            <a:xfrm rot="10800000">
              <a:off x="10750793" y="6463853"/>
              <a:ext cx="67902" cy="132465"/>
            </a:xfrm>
            <a:prstGeom prst="chevron">
              <a:avLst>
                <a:gd name="adj" fmla="val 77048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09FEBBB-C7C4-F5FC-02AE-FA154791C41D}"/>
              </a:ext>
            </a:extLst>
          </p:cNvPr>
          <p:cNvGrpSpPr/>
          <p:nvPr/>
        </p:nvGrpSpPr>
        <p:grpSpPr>
          <a:xfrm>
            <a:off x="11461366" y="6543145"/>
            <a:ext cx="235134" cy="235134"/>
            <a:chOff x="11302784" y="6412519"/>
            <a:chExt cx="235134" cy="235134"/>
          </a:xfrm>
          <a:effectLst/>
        </p:grpSpPr>
        <p:sp>
          <p:nvSpPr>
            <p:cNvPr id="26" name="Oval 25">
              <a:hlinkClick r:id="" action="ppaction://hlinkshowjump?jump=lastslideviewed"/>
              <a:extLst>
                <a:ext uri="{FF2B5EF4-FFF2-40B4-BE49-F238E27FC236}">
                  <a16:creationId xmlns:a16="http://schemas.microsoft.com/office/drawing/2014/main" id="{E24427A5-F6AE-E0A8-CA09-18618E7752AB}"/>
                </a:ext>
              </a:extLst>
            </p:cNvPr>
            <p:cNvSpPr/>
            <p:nvPr/>
          </p:nvSpPr>
          <p:spPr>
            <a:xfrm>
              <a:off x="11302784" y="6412519"/>
              <a:ext cx="235134" cy="235134"/>
            </a:xfrm>
            <a:prstGeom prst="ellipse">
              <a:avLst/>
            </a:prstGeom>
            <a:solidFill>
              <a:schemeClr val="accent1"/>
            </a:solidFill>
            <a:effectLst/>
          </p:spPr>
          <p:txBody>
            <a:bodyPr vert="horz" wrap="none" lIns="91440" tIns="45720" rIns="91440" bIns="4572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pic>
          <p:nvPicPr>
            <p:cNvPr id="28" name="Graphic 27" descr="Line Arrow: Rotate left">
              <a:hlinkClick r:id="" action="ppaction://hlinkshowjump?jump=lastslideviewed"/>
              <a:extLst>
                <a:ext uri="{FF2B5EF4-FFF2-40B4-BE49-F238E27FC236}">
                  <a16:creationId xmlns:a16="http://schemas.microsoft.com/office/drawing/2014/main" id="{197B100A-6F86-7FA9-F5B5-67BD1D1AD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1338139" y="6447874"/>
              <a:ext cx="164424" cy="164424"/>
            </a:xfrm>
            <a:prstGeom prst="rect">
              <a:avLst/>
            </a:prstGeom>
          </p:spPr>
        </p:pic>
      </p:grpSp>
      <p:pic>
        <p:nvPicPr>
          <p:cNvPr id="70" name="!!Publications Icon">
            <a:hlinkClick r:id="" action="ppaction://noaction"/>
            <a:extLst>
              <a:ext uri="{FF2B5EF4-FFF2-40B4-BE49-F238E27FC236}">
                <a16:creationId xmlns:a16="http://schemas.microsoft.com/office/drawing/2014/main" id="{4ABFBB72-380B-4F6B-8270-9CAD5305AD44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204413" y="4997809"/>
            <a:ext cx="341216" cy="341216"/>
          </a:xfrm>
          <a:prstGeom prst="rect">
            <a:avLst/>
          </a:prstGeom>
        </p:spPr>
      </p:pic>
      <p:sp>
        <p:nvSpPr>
          <p:cNvPr id="46" name="Date Placeholder 45">
            <a:extLst>
              <a:ext uri="{FF2B5EF4-FFF2-40B4-BE49-F238E27FC236}">
                <a16:creationId xmlns:a16="http://schemas.microsoft.com/office/drawing/2014/main" id="{70243103-E4D6-9107-2A92-0F37549CC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145F-DAF0-45D2-93E0-C174CC82BE39}" type="datetime1">
              <a:rPr lang="en-US" smtClean="0"/>
              <a:t>12/2/2025</a:t>
            </a:fld>
            <a:endParaRPr lang="x-none" dirty="0"/>
          </a:p>
        </p:txBody>
      </p:sp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E23F03AE-5E58-02F5-7DE9-6A5E6EDA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E55D-16C1-42A5-A368-6D42075957BC}" type="slidenum">
              <a:rPr lang="x-none" smtClean="0"/>
              <a:t>5</a:t>
            </a:fld>
            <a:endParaRPr lang="x-non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61A9B2-DD1B-41F9-AEE8-DC06F1AD6A5E}"/>
              </a:ext>
            </a:extLst>
          </p:cNvPr>
          <p:cNvSpPr/>
          <p:nvPr/>
        </p:nvSpPr>
        <p:spPr>
          <a:xfrm>
            <a:off x="838200" y="717239"/>
            <a:ext cx="11118619" cy="42258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B84986-F30F-41CD-9B39-C6E9640C4B70}"/>
              </a:ext>
            </a:extLst>
          </p:cNvPr>
          <p:cNvSpPr txBox="1"/>
          <p:nvPr/>
        </p:nvSpPr>
        <p:spPr>
          <a:xfrm>
            <a:off x="932564" y="704574"/>
            <a:ext cx="1056415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PURPOSE OF AQI</a:t>
            </a:r>
            <a:endParaRPr lang="en-GB" sz="23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dirty="0"/>
          </a:p>
        </p:txBody>
      </p:sp>
      <p:pic>
        <p:nvPicPr>
          <p:cNvPr id="9" name="Graphic 8" descr="Atom with solid fill">
            <a:extLst>
              <a:ext uri="{FF2B5EF4-FFF2-40B4-BE49-F238E27FC236}">
                <a16:creationId xmlns:a16="http://schemas.microsoft.com/office/drawing/2014/main" id="{22CE7BD2-0309-45A5-A492-18011485240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286425" y="4377943"/>
            <a:ext cx="1452176" cy="14521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09D48D-DC64-451A-8B44-0E4A01B7395F}"/>
              </a:ext>
            </a:extLst>
          </p:cNvPr>
          <p:cNvSpPr txBox="1"/>
          <p:nvPr/>
        </p:nvSpPr>
        <p:spPr>
          <a:xfrm>
            <a:off x="1722621" y="5692133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Simplifies scientific air-quality measurements.</a:t>
            </a:r>
          </a:p>
          <a:p>
            <a:endParaRPr lang="en-US" dirty="0"/>
          </a:p>
        </p:txBody>
      </p:sp>
      <p:pic>
        <p:nvPicPr>
          <p:cNvPr id="16" name="Graphic 15" descr="Classroom with solid fill">
            <a:extLst>
              <a:ext uri="{FF2B5EF4-FFF2-40B4-BE49-F238E27FC236}">
                <a16:creationId xmlns:a16="http://schemas.microsoft.com/office/drawing/2014/main" id="{03FF10A6-9C53-4356-AE60-492F822D7B0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008492" y="4310317"/>
            <a:ext cx="1550142" cy="15501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6A368F8-2C37-4A81-95B9-05C07AC3A566}"/>
              </a:ext>
            </a:extLst>
          </p:cNvPr>
          <p:cNvSpPr txBox="1"/>
          <p:nvPr/>
        </p:nvSpPr>
        <p:spPr>
          <a:xfrm>
            <a:off x="6397509" y="5771933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Helps the public make decisions about outdoor activities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F0F4AA5-4AFE-4138-88A9-8A7ACDF1AEA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578" y="1481051"/>
            <a:ext cx="2002946" cy="213753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028B8AD-3441-48A7-BFE1-809357173EDF}"/>
              </a:ext>
            </a:extLst>
          </p:cNvPr>
          <p:cNvSpPr txBox="1"/>
          <p:nvPr/>
        </p:nvSpPr>
        <p:spPr>
          <a:xfrm>
            <a:off x="1785216" y="3752512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Guides government health advisories.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2CB334E-B51C-483D-8053-935508ED1044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658" y="1505006"/>
            <a:ext cx="2184637" cy="215942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573F056-B27B-48DF-8964-C1A6271CB83E}"/>
              </a:ext>
            </a:extLst>
          </p:cNvPr>
          <p:cNvSpPr txBox="1"/>
          <p:nvPr/>
        </p:nvSpPr>
        <p:spPr>
          <a:xfrm>
            <a:off x="6453203" y="3752512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Enables consistent reporting across regions.</a:t>
            </a:r>
          </a:p>
          <a:p>
            <a:endParaRPr lang="en-US" dirty="0"/>
          </a:p>
        </p:txBody>
      </p:sp>
      <p:pic>
        <p:nvPicPr>
          <p:cNvPr id="33" name="Graphic 32" descr="Gauge with solid fill">
            <a:extLst>
              <a:ext uri="{FF2B5EF4-FFF2-40B4-BE49-F238E27FC236}">
                <a16:creationId xmlns:a16="http://schemas.microsoft.com/office/drawing/2014/main" id="{22740FDA-B8EF-485F-AA26-18BD05E0E0F5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74770" y="620555"/>
            <a:ext cx="574647" cy="57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81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!!Arrow 1">
            <a:extLst>
              <a:ext uri="{FF2B5EF4-FFF2-40B4-BE49-F238E27FC236}">
                <a16:creationId xmlns:a16="http://schemas.microsoft.com/office/drawing/2014/main" id="{2B6D60D9-3904-4558-8846-885F6EB20E8B}"/>
              </a:ext>
            </a:extLst>
          </p:cNvPr>
          <p:cNvSpPr/>
          <p:nvPr/>
        </p:nvSpPr>
        <p:spPr>
          <a:xfrm rot="5400000">
            <a:off x="8739789" y="-1025369"/>
            <a:ext cx="92809" cy="190477"/>
          </a:xfrm>
          <a:prstGeom prst="chevron">
            <a:avLst>
              <a:gd name="adj" fmla="val 100000"/>
            </a:avLst>
          </a:prstGeom>
          <a:solidFill>
            <a:schemeClr val="bg1">
              <a:lumMod val="50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90000"/>
                </a:srgb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04" name="!!Arrow 3">
            <a:extLst>
              <a:ext uri="{FF2B5EF4-FFF2-40B4-BE49-F238E27FC236}">
                <a16:creationId xmlns:a16="http://schemas.microsoft.com/office/drawing/2014/main" id="{0A5E388A-9202-41CC-BABB-4ABD0AD6A83C}"/>
              </a:ext>
            </a:extLst>
          </p:cNvPr>
          <p:cNvSpPr/>
          <p:nvPr/>
        </p:nvSpPr>
        <p:spPr>
          <a:xfrm rot="5400000">
            <a:off x="8767633" y="-55278"/>
            <a:ext cx="92809" cy="190477"/>
          </a:xfrm>
          <a:prstGeom prst="chevron">
            <a:avLst>
              <a:gd name="adj" fmla="val 100000"/>
            </a:avLst>
          </a:prstGeom>
          <a:solidFill>
            <a:schemeClr val="bg1">
              <a:lumMod val="50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90000"/>
                </a:srgb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14" name="!!Menu bg">
            <a:extLst>
              <a:ext uri="{FF2B5EF4-FFF2-40B4-BE49-F238E27FC236}">
                <a16:creationId xmlns:a16="http://schemas.microsoft.com/office/drawing/2014/main" id="{95DE1351-165A-4334-96C6-14EB6BFC3EF8}"/>
              </a:ext>
            </a:extLst>
          </p:cNvPr>
          <p:cNvSpPr/>
          <p:nvPr/>
        </p:nvSpPr>
        <p:spPr>
          <a:xfrm>
            <a:off x="0" y="0"/>
            <a:ext cx="12192000" cy="6259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" dir="5400000" algn="t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5" name="!!Close button" descr="close button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92BF8F2-C1B3-4C63-8CD2-3F47D0626E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77311" y="173235"/>
            <a:ext cx="279508" cy="279508"/>
          </a:xfrm>
          <a:prstGeom prst="rect">
            <a:avLst/>
          </a:prstGeom>
          <a:effectLst/>
        </p:spPr>
      </p:pic>
      <p:pic>
        <p:nvPicPr>
          <p:cNvPr id="79" name="!!Instagram Icon">
            <a:hlinkClick r:id="rId5" tooltip="Follow us on Instagram"/>
            <a:extLst>
              <a:ext uri="{FF2B5EF4-FFF2-40B4-BE49-F238E27FC236}">
                <a16:creationId xmlns:a16="http://schemas.microsoft.com/office/drawing/2014/main" id="{8375B467-2B02-4B44-95D6-4B0B7641789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3422" y="227203"/>
            <a:ext cx="171572" cy="171572"/>
          </a:xfrm>
          <a:prstGeom prst="rect">
            <a:avLst/>
          </a:prstGeom>
        </p:spPr>
      </p:pic>
      <p:grpSp>
        <p:nvGrpSpPr>
          <p:cNvPr id="80" name="!!KNUST Website">
            <a:extLst>
              <a:ext uri="{FF2B5EF4-FFF2-40B4-BE49-F238E27FC236}">
                <a16:creationId xmlns:a16="http://schemas.microsoft.com/office/drawing/2014/main" id="{A6840B18-DC53-465B-852D-ABFA3EB73A08}"/>
              </a:ext>
            </a:extLst>
          </p:cNvPr>
          <p:cNvGrpSpPr/>
          <p:nvPr/>
        </p:nvGrpSpPr>
        <p:grpSpPr>
          <a:xfrm>
            <a:off x="8493131" y="217629"/>
            <a:ext cx="190721" cy="190721"/>
            <a:chOff x="9835244" y="150395"/>
            <a:chExt cx="187438" cy="187438"/>
          </a:xfrm>
          <a:solidFill>
            <a:srgbClr val="BDB6B2"/>
          </a:solidFill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71ECA66-53F6-4292-BB9F-3D27CCFF8393}"/>
                </a:ext>
              </a:extLst>
            </p:cNvPr>
            <p:cNvSpPr/>
            <p:nvPr/>
          </p:nvSpPr>
          <p:spPr>
            <a:xfrm>
              <a:off x="9835244" y="150395"/>
              <a:ext cx="187438" cy="1874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pic>
          <p:nvPicPr>
            <p:cNvPr id="82" name="Picture 81" descr="KNUST_logo Vector.png">
              <a:hlinkClick r:id="rId8" tooltip="Visit our Website"/>
              <a:extLst>
                <a:ext uri="{FF2B5EF4-FFF2-40B4-BE49-F238E27FC236}">
                  <a16:creationId xmlns:a16="http://schemas.microsoft.com/office/drawing/2014/main" id="{9009A46F-9889-4F0C-B113-D05602AC5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1543" y="176747"/>
              <a:ext cx="94840" cy="130862"/>
            </a:xfrm>
            <a:prstGeom prst="rect">
              <a:avLst/>
            </a:prstGeom>
            <a:grpFill/>
          </p:spPr>
        </p:pic>
      </p:grpSp>
      <p:grpSp>
        <p:nvGrpSpPr>
          <p:cNvPr id="83" name="!!Youtube Icon">
            <a:extLst>
              <a:ext uri="{FF2B5EF4-FFF2-40B4-BE49-F238E27FC236}">
                <a16:creationId xmlns:a16="http://schemas.microsoft.com/office/drawing/2014/main" id="{DA3A9309-604C-4B05-9240-F2AD9E53CF60}"/>
              </a:ext>
            </a:extLst>
          </p:cNvPr>
          <p:cNvGrpSpPr/>
          <p:nvPr/>
        </p:nvGrpSpPr>
        <p:grpSpPr>
          <a:xfrm>
            <a:off x="9636489" y="218336"/>
            <a:ext cx="189306" cy="189306"/>
            <a:chOff x="10330042" y="133387"/>
            <a:chExt cx="237744" cy="237744"/>
          </a:xfrm>
          <a:solidFill>
            <a:srgbClr val="BDB6B2"/>
          </a:solidFill>
        </p:grpSpPr>
        <p:pic>
          <p:nvPicPr>
            <p:cNvPr id="84" name="Picture 64">
              <a:hlinkClick r:id="rId10" tooltip="Follow us on Youtube"/>
              <a:extLst>
                <a:ext uri="{FF2B5EF4-FFF2-40B4-BE49-F238E27FC236}">
                  <a16:creationId xmlns:a16="http://schemas.microsoft.com/office/drawing/2014/main" id="{CD68566F-B03B-4384-89E9-7A91B69AF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388228" y="191573"/>
              <a:ext cx="121372" cy="121372"/>
            </a:xfrm>
            <a:prstGeom prst="rect">
              <a:avLst/>
            </a:prstGeom>
          </p:spPr>
        </p:pic>
        <p:sp>
          <p:nvSpPr>
            <p:cNvPr id="86" name="Circle: Hollow 85">
              <a:extLst>
                <a:ext uri="{FF2B5EF4-FFF2-40B4-BE49-F238E27FC236}">
                  <a16:creationId xmlns:a16="http://schemas.microsoft.com/office/drawing/2014/main" id="{00536E1E-9AD5-4209-AA33-B01DA5153264}"/>
                </a:ext>
              </a:extLst>
            </p:cNvPr>
            <p:cNvSpPr/>
            <p:nvPr/>
          </p:nvSpPr>
          <p:spPr>
            <a:xfrm>
              <a:off x="10330042" y="133387"/>
              <a:ext cx="237744" cy="237744"/>
            </a:xfrm>
            <a:prstGeom prst="donut">
              <a:avLst>
                <a:gd name="adj" fmla="val 72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87" name="!!Facebook icon">
            <a:hlinkClick r:id="rId13" tooltip="Follow us on Facebook"/>
            <a:extLst>
              <a:ext uri="{FF2B5EF4-FFF2-40B4-BE49-F238E27FC236}">
                <a16:creationId xmlns:a16="http://schemas.microsoft.com/office/drawing/2014/main" id="{9A31E6D2-3F1B-4CB7-AEE2-7DEABFD03B49}"/>
              </a:ext>
            </a:extLst>
          </p:cNvPr>
          <p:cNvSpPr/>
          <p:nvPr/>
        </p:nvSpPr>
        <p:spPr>
          <a:xfrm>
            <a:off x="8785347" y="220100"/>
            <a:ext cx="185779" cy="185779"/>
          </a:xfrm>
          <a:custGeom>
            <a:avLst/>
            <a:gdLst>
              <a:gd name="connsiteX0" fmla="*/ 117388 w 233314"/>
              <a:gd name="connsiteY0" fmla="*/ 5468 h 233314"/>
              <a:gd name="connsiteX1" fmla="*/ 5468 w 233314"/>
              <a:gd name="connsiteY1" fmla="*/ 117313 h 233314"/>
              <a:gd name="connsiteX2" fmla="*/ 117388 w 233314"/>
              <a:gd name="connsiteY2" fmla="*/ 229232 h 233314"/>
              <a:gd name="connsiteX3" fmla="*/ 229233 w 233314"/>
              <a:gd name="connsiteY3" fmla="*/ 117313 h 233314"/>
              <a:gd name="connsiteX4" fmla="*/ 117388 w 233314"/>
              <a:gd name="connsiteY4" fmla="*/ 5468 h 233314"/>
              <a:gd name="connsiteX5" fmla="*/ 159820 w 233314"/>
              <a:gd name="connsiteY5" fmla="*/ 68463 h 233314"/>
              <a:gd name="connsiteX6" fmla="*/ 143635 w 233314"/>
              <a:gd name="connsiteY6" fmla="*/ 68463 h 233314"/>
              <a:gd name="connsiteX7" fmla="*/ 131239 w 233314"/>
              <a:gd name="connsiteY7" fmla="*/ 78233 h 233314"/>
              <a:gd name="connsiteX8" fmla="*/ 131094 w 233314"/>
              <a:gd name="connsiteY8" fmla="*/ 101492 h 233314"/>
              <a:gd name="connsiteX9" fmla="*/ 159820 w 233314"/>
              <a:gd name="connsiteY9" fmla="*/ 102075 h 233314"/>
              <a:gd name="connsiteX10" fmla="*/ 155593 w 233314"/>
              <a:gd name="connsiteY10" fmla="*/ 131750 h 233314"/>
              <a:gd name="connsiteX11" fmla="*/ 131239 w 233314"/>
              <a:gd name="connsiteY11" fmla="*/ 131750 h 233314"/>
              <a:gd name="connsiteX12" fmla="*/ 130511 w 233314"/>
              <a:gd name="connsiteY12" fmla="*/ 194526 h 233314"/>
              <a:gd name="connsiteX13" fmla="*/ 100983 w 233314"/>
              <a:gd name="connsiteY13" fmla="*/ 194526 h 233314"/>
              <a:gd name="connsiteX14" fmla="*/ 100107 w 233314"/>
              <a:gd name="connsiteY14" fmla="*/ 131896 h 233314"/>
              <a:gd name="connsiteX15" fmla="*/ 74223 w 233314"/>
              <a:gd name="connsiteY15" fmla="*/ 131750 h 233314"/>
              <a:gd name="connsiteX16" fmla="*/ 74881 w 233314"/>
              <a:gd name="connsiteY16" fmla="*/ 101492 h 233314"/>
              <a:gd name="connsiteX17" fmla="*/ 100399 w 233314"/>
              <a:gd name="connsiteY17" fmla="*/ 101492 h 233314"/>
              <a:gd name="connsiteX18" fmla="*/ 100399 w 233314"/>
              <a:gd name="connsiteY18" fmla="*/ 79618 h 233314"/>
              <a:gd name="connsiteX19" fmla="*/ 100983 w 233314"/>
              <a:gd name="connsiteY19" fmla="*/ 72619 h 233314"/>
              <a:gd name="connsiteX20" fmla="*/ 105429 w 233314"/>
              <a:gd name="connsiteY20" fmla="*/ 57818 h 233314"/>
              <a:gd name="connsiteX21" fmla="*/ 114033 w 233314"/>
              <a:gd name="connsiteY21" fmla="*/ 47684 h 233314"/>
              <a:gd name="connsiteX22" fmla="*/ 126428 w 233314"/>
              <a:gd name="connsiteY22" fmla="*/ 41851 h 233314"/>
              <a:gd name="connsiteX23" fmla="*/ 135979 w 233314"/>
              <a:gd name="connsiteY23" fmla="*/ 40320 h 233314"/>
              <a:gd name="connsiteX24" fmla="*/ 160551 w 233314"/>
              <a:gd name="connsiteY24" fmla="*/ 40757 h 233314"/>
              <a:gd name="connsiteX25" fmla="*/ 159820 w 233314"/>
              <a:gd name="connsiteY25" fmla="*/ 68463 h 23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3314" h="233314">
                <a:moveTo>
                  <a:pt x="117388" y="5468"/>
                </a:moveTo>
                <a:cubicBezTo>
                  <a:pt x="55558" y="5468"/>
                  <a:pt x="5468" y="55558"/>
                  <a:pt x="5468" y="117313"/>
                </a:cubicBezTo>
                <a:cubicBezTo>
                  <a:pt x="5468" y="179142"/>
                  <a:pt x="55558" y="229232"/>
                  <a:pt x="117388" y="229232"/>
                </a:cubicBezTo>
                <a:cubicBezTo>
                  <a:pt x="179143" y="229232"/>
                  <a:pt x="229233" y="179142"/>
                  <a:pt x="229233" y="117313"/>
                </a:cubicBezTo>
                <a:cubicBezTo>
                  <a:pt x="229232" y="55558"/>
                  <a:pt x="179143" y="5468"/>
                  <a:pt x="117388" y="5468"/>
                </a:cubicBezTo>
                <a:close/>
                <a:moveTo>
                  <a:pt x="159820" y="68463"/>
                </a:moveTo>
                <a:cubicBezTo>
                  <a:pt x="159820" y="68463"/>
                  <a:pt x="156175" y="68317"/>
                  <a:pt x="143635" y="68463"/>
                </a:cubicBezTo>
                <a:cubicBezTo>
                  <a:pt x="131386" y="68609"/>
                  <a:pt x="131239" y="77796"/>
                  <a:pt x="131239" y="78233"/>
                </a:cubicBezTo>
                <a:lnTo>
                  <a:pt x="131094" y="101492"/>
                </a:lnTo>
                <a:lnTo>
                  <a:pt x="159820" y="102075"/>
                </a:lnTo>
                <a:lnTo>
                  <a:pt x="155593" y="131750"/>
                </a:lnTo>
                <a:lnTo>
                  <a:pt x="131239" y="131750"/>
                </a:lnTo>
                <a:lnTo>
                  <a:pt x="130511" y="194526"/>
                </a:lnTo>
                <a:lnTo>
                  <a:pt x="100983" y="194526"/>
                </a:lnTo>
                <a:lnTo>
                  <a:pt x="100107" y="131896"/>
                </a:lnTo>
                <a:lnTo>
                  <a:pt x="74223" y="131750"/>
                </a:lnTo>
                <a:lnTo>
                  <a:pt x="74881" y="101492"/>
                </a:lnTo>
                <a:lnTo>
                  <a:pt x="100399" y="101492"/>
                </a:lnTo>
                <a:lnTo>
                  <a:pt x="100399" y="79618"/>
                </a:lnTo>
                <a:cubicBezTo>
                  <a:pt x="100471" y="77285"/>
                  <a:pt x="100690" y="74952"/>
                  <a:pt x="100983" y="72619"/>
                </a:cubicBezTo>
                <a:cubicBezTo>
                  <a:pt x="101637" y="67515"/>
                  <a:pt x="103023" y="62412"/>
                  <a:pt x="105429" y="57818"/>
                </a:cubicBezTo>
                <a:cubicBezTo>
                  <a:pt x="107543" y="53881"/>
                  <a:pt x="110460" y="50381"/>
                  <a:pt x="114033" y="47684"/>
                </a:cubicBezTo>
                <a:cubicBezTo>
                  <a:pt x="117678" y="44913"/>
                  <a:pt x="121980" y="43017"/>
                  <a:pt x="126428" y="41851"/>
                </a:cubicBezTo>
                <a:cubicBezTo>
                  <a:pt x="129564" y="40976"/>
                  <a:pt x="132771" y="40392"/>
                  <a:pt x="135979" y="40320"/>
                </a:cubicBezTo>
                <a:cubicBezTo>
                  <a:pt x="140135" y="40174"/>
                  <a:pt x="156467" y="40684"/>
                  <a:pt x="160551" y="40757"/>
                </a:cubicBezTo>
                <a:lnTo>
                  <a:pt x="159820" y="68463"/>
                </a:lnTo>
                <a:close/>
              </a:path>
            </a:pathLst>
          </a:custGeom>
          <a:solidFill>
            <a:srgbClr val="BDB6B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8" name="!!Twitter Icon">
            <a:hlinkClick r:id="rId14" tooltip="Follow us on Twitter"/>
            <a:extLst>
              <a:ext uri="{FF2B5EF4-FFF2-40B4-BE49-F238E27FC236}">
                <a16:creationId xmlns:a16="http://schemas.microsoft.com/office/drawing/2014/main" id="{E1A49ABE-9E1F-4280-B8F4-3139CE43D9C9}"/>
              </a:ext>
            </a:extLst>
          </p:cNvPr>
          <p:cNvSpPr/>
          <p:nvPr/>
        </p:nvSpPr>
        <p:spPr>
          <a:xfrm>
            <a:off x="9072621" y="218336"/>
            <a:ext cx="189306" cy="189306"/>
          </a:xfrm>
          <a:custGeom>
            <a:avLst/>
            <a:gdLst>
              <a:gd name="connsiteX0" fmla="*/ 116476 w 231648"/>
              <a:gd name="connsiteY0" fmla="*/ 5429 h 231648"/>
              <a:gd name="connsiteX1" fmla="*/ 5429 w 231648"/>
              <a:gd name="connsiteY1" fmla="*/ 116548 h 231648"/>
              <a:gd name="connsiteX2" fmla="*/ 116476 w 231648"/>
              <a:gd name="connsiteY2" fmla="*/ 227594 h 231648"/>
              <a:gd name="connsiteX3" fmla="*/ 227522 w 231648"/>
              <a:gd name="connsiteY3" fmla="*/ 116548 h 231648"/>
              <a:gd name="connsiteX4" fmla="*/ 116476 w 231648"/>
              <a:gd name="connsiteY4" fmla="*/ 5429 h 231648"/>
              <a:gd name="connsiteX5" fmla="*/ 175691 w 231648"/>
              <a:gd name="connsiteY5" fmla="*/ 86217 h 231648"/>
              <a:gd name="connsiteX6" fmla="*/ 173446 w 231648"/>
              <a:gd name="connsiteY6" fmla="*/ 108368 h 231648"/>
              <a:gd name="connsiteX7" fmla="*/ 144346 w 231648"/>
              <a:gd name="connsiteY7" fmla="*/ 157159 h 231648"/>
              <a:gd name="connsiteX8" fmla="*/ 85275 w 231648"/>
              <a:gd name="connsiteY8" fmla="*/ 176487 h 231648"/>
              <a:gd name="connsiteX9" fmla="*/ 43000 w 231648"/>
              <a:gd name="connsiteY9" fmla="*/ 163312 h 231648"/>
              <a:gd name="connsiteX10" fmla="*/ 87158 w 231648"/>
              <a:gd name="connsiteY10" fmla="*/ 150572 h 231648"/>
              <a:gd name="connsiteX11" fmla="*/ 59215 w 231648"/>
              <a:gd name="connsiteY11" fmla="*/ 129651 h 231648"/>
              <a:gd name="connsiteX12" fmla="*/ 72680 w 231648"/>
              <a:gd name="connsiteY12" fmla="*/ 128855 h 231648"/>
              <a:gd name="connsiteX13" fmla="*/ 48501 w 231648"/>
              <a:gd name="connsiteY13" fmla="*/ 98812 h 231648"/>
              <a:gd name="connsiteX14" fmla="*/ 62111 w 231648"/>
              <a:gd name="connsiteY14" fmla="*/ 102287 h 231648"/>
              <a:gd name="connsiteX15" fmla="*/ 53207 w 231648"/>
              <a:gd name="connsiteY15" fmla="*/ 62328 h 231648"/>
              <a:gd name="connsiteX16" fmla="*/ 115679 w 231648"/>
              <a:gd name="connsiteY16" fmla="*/ 93745 h 231648"/>
              <a:gd name="connsiteX17" fmla="*/ 166931 w 231648"/>
              <a:gd name="connsiteY17" fmla="*/ 66164 h 231648"/>
              <a:gd name="connsiteX18" fmla="*/ 186404 w 231648"/>
              <a:gd name="connsiteY18" fmla="*/ 59143 h 231648"/>
              <a:gd name="connsiteX19" fmla="*/ 173736 w 231648"/>
              <a:gd name="connsiteY19" fmla="*/ 75068 h 231648"/>
              <a:gd name="connsiteX20" fmla="*/ 189879 w 231648"/>
              <a:gd name="connsiteY20" fmla="*/ 71159 h 231648"/>
              <a:gd name="connsiteX21" fmla="*/ 175691 w 231648"/>
              <a:gd name="connsiteY21" fmla="*/ 86217 h 23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1648" h="231648">
                <a:moveTo>
                  <a:pt x="116476" y="5429"/>
                </a:moveTo>
                <a:cubicBezTo>
                  <a:pt x="55161" y="5429"/>
                  <a:pt x="5429" y="55161"/>
                  <a:pt x="5429" y="116548"/>
                </a:cubicBezTo>
                <a:cubicBezTo>
                  <a:pt x="5429" y="177862"/>
                  <a:pt x="55161" y="227594"/>
                  <a:pt x="116476" y="227594"/>
                </a:cubicBezTo>
                <a:cubicBezTo>
                  <a:pt x="177790" y="227594"/>
                  <a:pt x="227522" y="177862"/>
                  <a:pt x="227522" y="116548"/>
                </a:cubicBezTo>
                <a:cubicBezTo>
                  <a:pt x="227522" y="55161"/>
                  <a:pt x="177790" y="5429"/>
                  <a:pt x="116476" y="5429"/>
                </a:cubicBezTo>
                <a:close/>
                <a:moveTo>
                  <a:pt x="175691" y="86217"/>
                </a:moveTo>
                <a:cubicBezTo>
                  <a:pt x="175691" y="86217"/>
                  <a:pt x="175473" y="99826"/>
                  <a:pt x="173446" y="108368"/>
                </a:cubicBezTo>
                <a:cubicBezTo>
                  <a:pt x="171420" y="116837"/>
                  <a:pt x="164615" y="140510"/>
                  <a:pt x="144346" y="157159"/>
                </a:cubicBezTo>
                <a:cubicBezTo>
                  <a:pt x="124076" y="173808"/>
                  <a:pt x="99319" y="177428"/>
                  <a:pt x="85275" y="176487"/>
                </a:cubicBezTo>
                <a:cubicBezTo>
                  <a:pt x="71304" y="175546"/>
                  <a:pt x="54075" y="170189"/>
                  <a:pt x="43000" y="163312"/>
                </a:cubicBezTo>
                <a:cubicBezTo>
                  <a:pt x="43000" y="163312"/>
                  <a:pt x="68409" y="166063"/>
                  <a:pt x="87158" y="150572"/>
                </a:cubicBezTo>
                <a:cubicBezTo>
                  <a:pt x="87158" y="150572"/>
                  <a:pt x="68191" y="151440"/>
                  <a:pt x="59215" y="129651"/>
                </a:cubicBezTo>
                <a:cubicBezTo>
                  <a:pt x="59215" y="129651"/>
                  <a:pt x="65658" y="130809"/>
                  <a:pt x="72680" y="128855"/>
                </a:cubicBezTo>
                <a:cubicBezTo>
                  <a:pt x="72680" y="128855"/>
                  <a:pt x="48791" y="124511"/>
                  <a:pt x="48501" y="98812"/>
                </a:cubicBezTo>
                <a:cubicBezTo>
                  <a:pt x="48501" y="98812"/>
                  <a:pt x="56319" y="102649"/>
                  <a:pt x="62111" y="102287"/>
                </a:cubicBezTo>
                <a:cubicBezTo>
                  <a:pt x="62111" y="102287"/>
                  <a:pt x="39308" y="84842"/>
                  <a:pt x="53207" y="62328"/>
                </a:cubicBezTo>
                <a:cubicBezTo>
                  <a:pt x="53207" y="62328"/>
                  <a:pt x="76010" y="92587"/>
                  <a:pt x="115679" y="93745"/>
                </a:cubicBezTo>
                <a:cubicBezTo>
                  <a:pt x="106051" y="67179"/>
                  <a:pt x="149196" y="41987"/>
                  <a:pt x="166931" y="66164"/>
                </a:cubicBezTo>
                <a:cubicBezTo>
                  <a:pt x="166931" y="66164"/>
                  <a:pt x="173808" y="65948"/>
                  <a:pt x="186404" y="59143"/>
                </a:cubicBezTo>
                <a:cubicBezTo>
                  <a:pt x="186404" y="59143"/>
                  <a:pt x="183364" y="68698"/>
                  <a:pt x="173736" y="75068"/>
                </a:cubicBezTo>
                <a:cubicBezTo>
                  <a:pt x="173736" y="75068"/>
                  <a:pt x="180975" y="74997"/>
                  <a:pt x="189879" y="71159"/>
                </a:cubicBezTo>
                <a:cubicBezTo>
                  <a:pt x="189227" y="72173"/>
                  <a:pt x="183798" y="80498"/>
                  <a:pt x="175691" y="86217"/>
                </a:cubicBezTo>
                <a:close/>
              </a:path>
            </a:pathLst>
          </a:custGeom>
          <a:solidFill>
            <a:srgbClr val="BDB6B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7" name="!!Introduction Icon" descr="Lightbulb">
            <a:hlinkClick r:id="rId15" action="ppaction://hlinksldjump" tooltip="Go to Introduction"/>
            <a:extLst>
              <a:ext uri="{FF2B5EF4-FFF2-40B4-BE49-F238E27FC236}">
                <a16:creationId xmlns:a16="http://schemas.microsoft.com/office/drawing/2014/main" id="{7FA2F8A5-D9C8-C4F3-EA21-1FAF02D4C946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3381" y="1312345"/>
            <a:ext cx="341216" cy="341216"/>
          </a:xfrm>
          <a:prstGeom prst="rect">
            <a:avLst/>
          </a:prstGeom>
        </p:spPr>
      </p:pic>
      <p:pic>
        <p:nvPicPr>
          <p:cNvPr id="8" name="!!Literature Review Icon">
            <a:hlinkClick r:id="rId18" action="ppaction://hlinksldjump"/>
            <a:extLst>
              <a:ext uri="{FF2B5EF4-FFF2-40B4-BE49-F238E27FC236}">
                <a16:creationId xmlns:a16="http://schemas.microsoft.com/office/drawing/2014/main" id="{A73C089F-6281-7DFC-941F-4ECD447D7FB2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193381" y="2243503"/>
            <a:ext cx="341216" cy="341216"/>
          </a:xfrm>
          <a:prstGeom prst="rect">
            <a:avLst/>
          </a:prstGeom>
        </p:spPr>
      </p:pic>
      <p:pic>
        <p:nvPicPr>
          <p:cNvPr id="25" name="!!Data Analysis Icon">
            <a:hlinkClick r:id="" action="ppaction://noaction"/>
            <a:extLst>
              <a:ext uri="{FF2B5EF4-FFF2-40B4-BE49-F238E27FC236}">
                <a16:creationId xmlns:a16="http://schemas.microsoft.com/office/drawing/2014/main" id="{E1105FB4-2DB5-6C98-5A8E-F64A190E43E5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193381" y="4105819"/>
            <a:ext cx="341216" cy="34121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6BF91FE-CBBF-9493-C4CF-565385C152AD}"/>
              </a:ext>
            </a:extLst>
          </p:cNvPr>
          <p:cNvGrpSpPr/>
          <p:nvPr/>
        </p:nvGrpSpPr>
        <p:grpSpPr>
          <a:xfrm>
            <a:off x="11140587" y="6543831"/>
            <a:ext cx="233761" cy="233762"/>
            <a:chOff x="10997595" y="6413205"/>
            <a:chExt cx="233761" cy="233762"/>
          </a:xfrm>
          <a:effectLst/>
        </p:grpSpPr>
        <p:sp>
          <p:nvSpPr>
            <p:cNvPr id="11" name="Oval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BD6D0F2-5AB8-85F0-EC76-A1E9862DAA46}"/>
                </a:ext>
              </a:extLst>
            </p:cNvPr>
            <p:cNvSpPr/>
            <p:nvPr/>
          </p:nvSpPr>
          <p:spPr>
            <a:xfrm rot="10800000">
              <a:off x="10997595" y="6413205"/>
              <a:ext cx="233761" cy="233762"/>
            </a:xfrm>
            <a:prstGeom prst="ellipse">
              <a:avLst/>
            </a:prstGeom>
            <a:solidFill>
              <a:schemeClr val="bg1"/>
            </a:solidFill>
            <a:effectLst/>
          </p:spPr>
          <p:txBody>
            <a:bodyPr vert="horz" wrap="none" lIns="91440" tIns="45720" rIns="91440" bIns="45720" rtlCol="0" anchor="ctr"/>
            <a:lstStyle/>
            <a:p>
              <a:pPr algn="ctr" defTabSz="457200"/>
              <a:endParaRPr lang="en-US" sz="1400" b="1">
                <a:solidFill>
                  <a:srgbClr val="008000"/>
                </a:solidFill>
                <a:latin typeface="Lato"/>
              </a:endParaRPr>
            </a:p>
          </p:txBody>
        </p:sp>
        <p:sp>
          <p:nvSpPr>
            <p:cNvPr id="13" name="Arrow: Chevron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1D950DB-DF56-01F0-8F37-B65485688473}"/>
                </a:ext>
              </a:extLst>
            </p:cNvPr>
            <p:cNvSpPr/>
            <p:nvPr/>
          </p:nvSpPr>
          <p:spPr>
            <a:xfrm>
              <a:off x="11086565" y="6463854"/>
              <a:ext cx="67902" cy="132465"/>
            </a:xfrm>
            <a:prstGeom prst="chevron">
              <a:avLst>
                <a:gd name="adj" fmla="val 77048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28BA813-B89C-EA3E-8F47-B5574C3C2BE9}"/>
              </a:ext>
            </a:extLst>
          </p:cNvPr>
          <p:cNvGrpSpPr/>
          <p:nvPr/>
        </p:nvGrpSpPr>
        <p:grpSpPr>
          <a:xfrm>
            <a:off x="10819808" y="6543831"/>
            <a:ext cx="233761" cy="233762"/>
            <a:chOff x="10685679" y="6413205"/>
            <a:chExt cx="233761" cy="233762"/>
          </a:xfrm>
          <a:effectLst/>
        </p:grpSpPr>
        <p:sp>
          <p:nvSpPr>
            <p:cNvPr id="19" name="Oval 18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A985C9A-5767-78EC-3CA5-22339B0BD873}"/>
                </a:ext>
              </a:extLst>
            </p:cNvPr>
            <p:cNvSpPr/>
            <p:nvPr/>
          </p:nvSpPr>
          <p:spPr>
            <a:xfrm>
              <a:off x="10685679" y="6413205"/>
              <a:ext cx="233761" cy="233762"/>
            </a:xfrm>
            <a:prstGeom prst="ellipse">
              <a:avLst/>
            </a:prstGeom>
            <a:solidFill>
              <a:schemeClr val="bg1"/>
            </a:solidFill>
            <a:effectLst/>
          </p:spPr>
          <p:txBody>
            <a:bodyPr vert="horz" wrap="none" lIns="91440" tIns="45720" rIns="91440" bIns="45720" rtlCol="0" anchor="ctr"/>
            <a:lstStyle/>
            <a:p>
              <a:pPr algn="ctr" defTabSz="457200"/>
              <a:endParaRPr lang="en-US" sz="1400" b="1">
                <a:solidFill>
                  <a:srgbClr val="008000"/>
                </a:solidFill>
                <a:latin typeface="Lato"/>
              </a:endParaRPr>
            </a:p>
          </p:txBody>
        </p:sp>
        <p:sp>
          <p:nvSpPr>
            <p:cNvPr id="20" name="Arrow: Chevron 1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A9368BA3-6C8C-7A94-77E4-7053499685B3}"/>
                </a:ext>
              </a:extLst>
            </p:cNvPr>
            <p:cNvSpPr/>
            <p:nvPr/>
          </p:nvSpPr>
          <p:spPr>
            <a:xfrm rot="10800000">
              <a:off x="10750793" y="6463853"/>
              <a:ext cx="67902" cy="132465"/>
            </a:xfrm>
            <a:prstGeom prst="chevron">
              <a:avLst>
                <a:gd name="adj" fmla="val 77048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09FEBBB-C7C4-F5FC-02AE-FA154791C41D}"/>
              </a:ext>
            </a:extLst>
          </p:cNvPr>
          <p:cNvGrpSpPr/>
          <p:nvPr/>
        </p:nvGrpSpPr>
        <p:grpSpPr>
          <a:xfrm>
            <a:off x="11461366" y="6543145"/>
            <a:ext cx="235134" cy="235134"/>
            <a:chOff x="11302784" y="6412519"/>
            <a:chExt cx="235134" cy="235134"/>
          </a:xfrm>
          <a:effectLst/>
        </p:grpSpPr>
        <p:sp>
          <p:nvSpPr>
            <p:cNvPr id="26" name="Oval 25">
              <a:hlinkClick r:id="" action="ppaction://hlinkshowjump?jump=lastslideviewed"/>
              <a:extLst>
                <a:ext uri="{FF2B5EF4-FFF2-40B4-BE49-F238E27FC236}">
                  <a16:creationId xmlns:a16="http://schemas.microsoft.com/office/drawing/2014/main" id="{E24427A5-F6AE-E0A8-CA09-18618E7752AB}"/>
                </a:ext>
              </a:extLst>
            </p:cNvPr>
            <p:cNvSpPr/>
            <p:nvPr/>
          </p:nvSpPr>
          <p:spPr>
            <a:xfrm>
              <a:off x="11302784" y="6412519"/>
              <a:ext cx="235134" cy="235134"/>
            </a:xfrm>
            <a:prstGeom prst="ellipse">
              <a:avLst/>
            </a:prstGeom>
            <a:solidFill>
              <a:schemeClr val="accent1"/>
            </a:solidFill>
            <a:effectLst/>
          </p:spPr>
          <p:txBody>
            <a:bodyPr vert="horz" wrap="none" lIns="91440" tIns="45720" rIns="91440" bIns="4572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pic>
          <p:nvPicPr>
            <p:cNvPr id="28" name="Graphic 27" descr="Line Arrow: Rotate left">
              <a:hlinkClick r:id="" action="ppaction://hlinkshowjump?jump=lastslideviewed"/>
              <a:extLst>
                <a:ext uri="{FF2B5EF4-FFF2-40B4-BE49-F238E27FC236}">
                  <a16:creationId xmlns:a16="http://schemas.microsoft.com/office/drawing/2014/main" id="{197B100A-6F86-7FA9-F5B5-67BD1D1AD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1338139" y="6447874"/>
              <a:ext cx="164424" cy="164424"/>
            </a:xfrm>
            <a:prstGeom prst="rect">
              <a:avLst/>
            </a:prstGeom>
          </p:spPr>
        </p:pic>
      </p:grpSp>
      <p:pic>
        <p:nvPicPr>
          <p:cNvPr id="70" name="!!Publications Icon">
            <a:hlinkClick r:id="" action="ppaction://noaction"/>
            <a:extLst>
              <a:ext uri="{FF2B5EF4-FFF2-40B4-BE49-F238E27FC236}">
                <a16:creationId xmlns:a16="http://schemas.microsoft.com/office/drawing/2014/main" id="{4ABFBB72-380B-4F6B-8270-9CAD5305AD44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204413" y="4997809"/>
            <a:ext cx="341216" cy="341216"/>
          </a:xfrm>
          <a:prstGeom prst="rect">
            <a:avLst/>
          </a:prstGeom>
        </p:spPr>
      </p:pic>
      <p:pic>
        <p:nvPicPr>
          <p:cNvPr id="93" name="!!Methodology Icon">
            <a:hlinkClick r:id="" action="ppaction://noaction"/>
            <a:extLst>
              <a:ext uri="{FF2B5EF4-FFF2-40B4-BE49-F238E27FC236}">
                <a16:creationId xmlns:a16="http://schemas.microsoft.com/office/drawing/2014/main" id="{B241AEFC-9987-493F-A8FC-9CB924182BA1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/>
        </p:blipFill>
        <p:spPr>
          <a:xfrm>
            <a:off x="193381" y="3174661"/>
            <a:ext cx="341216" cy="341216"/>
          </a:xfrm>
          <a:prstGeom prst="rect">
            <a:avLst/>
          </a:prstGeom>
        </p:spPr>
      </p:pic>
      <p:sp>
        <p:nvSpPr>
          <p:cNvPr id="46" name="Date Placeholder 45">
            <a:extLst>
              <a:ext uri="{FF2B5EF4-FFF2-40B4-BE49-F238E27FC236}">
                <a16:creationId xmlns:a16="http://schemas.microsoft.com/office/drawing/2014/main" id="{70243103-E4D6-9107-2A92-0F37549CC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145F-DAF0-45D2-93E0-C174CC82BE39}" type="datetime1">
              <a:rPr lang="en-US" smtClean="0"/>
              <a:t>12/2/2025</a:t>
            </a:fld>
            <a:endParaRPr lang="x-none" dirty="0"/>
          </a:p>
        </p:txBody>
      </p:sp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E23F03AE-5E58-02F5-7DE9-6A5E6EDA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E55D-16C1-42A5-A368-6D42075957BC}" type="slidenum">
              <a:rPr lang="x-none" smtClean="0"/>
              <a:t>6</a:t>
            </a:fld>
            <a:endParaRPr lang="x-non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61A9B2-DD1B-41F9-AEE8-DC06F1AD6A5E}"/>
              </a:ext>
            </a:extLst>
          </p:cNvPr>
          <p:cNvSpPr/>
          <p:nvPr/>
        </p:nvSpPr>
        <p:spPr>
          <a:xfrm>
            <a:off x="838200" y="717239"/>
            <a:ext cx="11118619" cy="4595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B84986-F30F-41CD-9B39-C6E9640C4B70}"/>
              </a:ext>
            </a:extLst>
          </p:cNvPr>
          <p:cNvSpPr txBox="1"/>
          <p:nvPr/>
        </p:nvSpPr>
        <p:spPr>
          <a:xfrm>
            <a:off x="1061715" y="723101"/>
            <a:ext cx="1056415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3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E8D82582-3601-4909-8209-5ED7EB67016E}"/>
              </a:ext>
            </a:extLst>
          </p:cNvPr>
          <p:cNvSpPr>
            <a:spLocks noGrp="1"/>
          </p:cNvSpPr>
          <p:nvPr/>
        </p:nvSpPr>
        <p:spPr>
          <a:xfrm>
            <a:off x="1103810" y="4813496"/>
            <a:ext cx="5181600" cy="1847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4A01C52C-4C1E-D595-94BA-04EB43C298C4}"/>
              </a:ext>
            </a:extLst>
          </p:cNvPr>
          <p:cNvSpPr>
            <a:spLocks noGrp="1"/>
          </p:cNvSpPr>
          <p:nvPr/>
        </p:nvSpPr>
        <p:spPr>
          <a:xfrm>
            <a:off x="730768" y="879617"/>
            <a:ext cx="4267200" cy="43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KEY POLLUTANTS USED IN AQI</a:t>
            </a:r>
            <a:endParaRPr lang="en-GB" altLang="en-US" sz="48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b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3B0C5B-A289-4C6D-A693-8F0BCB2C89FF}"/>
              </a:ext>
            </a:extLst>
          </p:cNvPr>
          <p:cNvSpPr txBox="1"/>
          <p:nvPr/>
        </p:nvSpPr>
        <p:spPr>
          <a:xfrm>
            <a:off x="838200" y="2084716"/>
            <a:ext cx="381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Particulate Matter (PM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2.5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PM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Ozone (O₃)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Nitrogen Dioxide (NO₂)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Sulfur Dioxide (SO₂)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Carbon Monoxide (CO)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AE2289-91F8-4C5A-8187-55AC6C33645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03" y="1176796"/>
            <a:ext cx="7377126" cy="48033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D6B752-BEFA-42F6-96A9-A9D5918E58C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01" y="1393683"/>
            <a:ext cx="4159250" cy="4584700"/>
          </a:xfrm>
          <a:prstGeom prst="rect">
            <a:avLst/>
          </a:prstGeom>
        </p:spPr>
      </p:pic>
      <p:pic>
        <p:nvPicPr>
          <p:cNvPr id="51" name="Graphic 50" descr="Thought bubble with solid fill">
            <a:extLst>
              <a:ext uri="{FF2B5EF4-FFF2-40B4-BE49-F238E27FC236}">
                <a16:creationId xmlns:a16="http://schemas.microsoft.com/office/drawing/2014/main" id="{8853BC3F-26D4-46A6-88EA-EF9972649F79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29979" y="731784"/>
            <a:ext cx="596464" cy="5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42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DE610-492E-13FD-D3DD-005993613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3E27E16C-E421-5DDA-1B39-E70BBEE0D742}"/>
              </a:ext>
            </a:extLst>
          </p:cNvPr>
          <p:cNvSpPr/>
          <p:nvPr/>
        </p:nvSpPr>
        <p:spPr>
          <a:xfrm>
            <a:off x="863302" y="598327"/>
            <a:ext cx="11270641" cy="1022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!!Arrow 1">
            <a:extLst>
              <a:ext uri="{FF2B5EF4-FFF2-40B4-BE49-F238E27FC236}">
                <a16:creationId xmlns:a16="http://schemas.microsoft.com/office/drawing/2014/main" id="{3DA065AF-A0FC-E46C-219C-35EA095A6428}"/>
              </a:ext>
            </a:extLst>
          </p:cNvPr>
          <p:cNvSpPr/>
          <p:nvPr/>
        </p:nvSpPr>
        <p:spPr>
          <a:xfrm rot="5400000">
            <a:off x="8739789" y="-1025369"/>
            <a:ext cx="92809" cy="190477"/>
          </a:xfrm>
          <a:prstGeom prst="chevron">
            <a:avLst>
              <a:gd name="adj" fmla="val 100000"/>
            </a:avLst>
          </a:prstGeom>
          <a:solidFill>
            <a:schemeClr val="bg1">
              <a:lumMod val="50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90000"/>
                </a:srgb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04" name="!!Arrow 3">
            <a:extLst>
              <a:ext uri="{FF2B5EF4-FFF2-40B4-BE49-F238E27FC236}">
                <a16:creationId xmlns:a16="http://schemas.microsoft.com/office/drawing/2014/main" id="{6A25DA97-B659-DDD1-B51D-C5586CF8EBB5}"/>
              </a:ext>
            </a:extLst>
          </p:cNvPr>
          <p:cNvSpPr/>
          <p:nvPr/>
        </p:nvSpPr>
        <p:spPr>
          <a:xfrm rot="5400000">
            <a:off x="8767633" y="-55278"/>
            <a:ext cx="92809" cy="190477"/>
          </a:xfrm>
          <a:prstGeom prst="chevron">
            <a:avLst>
              <a:gd name="adj" fmla="val 100000"/>
            </a:avLst>
          </a:prstGeom>
          <a:solidFill>
            <a:schemeClr val="bg1">
              <a:lumMod val="50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90000"/>
                </a:srgb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14" name="!!Menu bg">
            <a:extLst>
              <a:ext uri="{FF2B5EF4-FFF2-40B4-BE49-F238E27FC236}">
                <a16:creationId xmlns:a16="http://schemas.microsoft.com/office/drawing/2014/main" id="{D2795B8D-B3AE-B646-330B-538ED67FEAE6}"/>
              </a:ext>
            </a:extLst>
          </p:cNvPr>
          <p:cNvSpPr/>
          <p:nvPr/>
        </p:nvSpPr>
        <p:spPr>
          <a:xfrm>
            <a:off x="0" y="0"/>
            <a:ext cx="12192000" cy="6259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" dir="5400000" algn="t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5" name="!!Close button" descr="close button">
            <a:hlinkClick r:id="" action="ppaction://hlinkshowjump?jump=endshow"/>
            <a:extLst>
              <a:ext uri="{FF2B5EF4-FFF2-40B4-BE49-F238E27FC236}">
                <a16:creationId xmlns:a16="http://schemas.microsoft.com/office/drawing/2014/main" id="{6249A1E2-8A15-BC37-F54F-28D14C77FE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77311" y="173235"/>
            <a:ext cx="279508" cy="279508"/>
          </a:xfrm>
          <a:prstGeom prst="rect">
            <a:avLst/>
          </a:prstGeom>
          <a:effectLst/>
        </p:spPr>
      </p:pic>
      <p:pic>
        <p:nvPicPr>
          <p:cNvPr id="79" name="!!Instagram Icon">
            <a:hlinkClick r:id="rId5" tooltip="Follow us on Instagram"/>
            <a:extLst>
              <a:ext uri="{FF2B5EF4-FFF2-40B4-BE49-F238E27FC236}">
                <a16:creationId xmlns:a16="http://schemas.microsoft.com/office/drawing/2014/main" id="{8CBD7405-99E1-5D6D-2F1F-AD37787B0F1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3422" y="227203"/>
            <a:ext cx="171572" cy="171572"/>
          </a:xfrm>
          <a:prstGeom prst="rect">
            <a:avLst/>
          </a:prstGeom>
        </p:spPr>
      </p:pic>
      <p:grpSp>
        <p:nvGrpSpPr>
          <p:cNvPr id="80" name="!!KNUST Website">
            <a:extLst>
              <a:ext uri="{FF2B5EF4-FFF2-40B4-BE49-F238E27FC236}">
                <a16:creationId xmlns:a16="http://schemas.microsoft.com/office/drawing/2014/main" id="{70862B01-F600-ABE6-BB7F-481A639CF403}"/>
              </a:ext>
            </a:extLst>
          </p:cNvPr>
          <p:cNvGrpSpPr/>
          <p:nvPr/>
        </p:nvGrpSpPr>
        <p:grpSpPr>
          <a:xfrm>
            <a:off x="8493131" y="217629"/>
            <a:ext cx="190721" cy="190721"/>
            <a:chOff x="9835244" y="150395"/>
            <a:chExt cx="187438" cy="187438"/>
          </a:xfrm>
          <a:solidFill>
            <a:srgbClr val="BDB6B2"/>
          </a:solidFill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CC80922-6EB6-3F0C-080C-B5F10C5DA1EC}"/>
                </a:ext>
              </a:extLst>
            </p:cNvPr>
            <p:cNvSpPr/>
            <p:nvPr/>
          </p:nvSpPr>
          <p:spPr>
            <a:xfrm>
              <a:off x="9835244" y="150395"/>
              <a:ext cx="187438" cy="1874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pic>
          <p:nvPicPr>
            <p:cNvPr id="82" name="Picture 81" descr="KNUST_logo Vector.png">
              <a:hlinkClick r:id="rId8" tooltip="Visit our Website"/>
              <a:extLst>
                <a:ext uri="{FF2B5EF4-FFF2-40B4-BE49-F238E27FC236}">
                  <a16:creationId xmlns:a16="http://schemas.microsoft.com/office/drawing/2014/main" id="{BC8CD086-4C41-5ABB-382D-D6E657DDC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1543" y="176747"/>
              <a:ext cx="94840" cy="130862"/>
            </a:xfrm>
            <a:prstGeom prst="rect">
              <a:avLst/>
            </a:prstGeom>
            <a:grpFill/>
          </p:spPr>
        </p:pic>
      </p:grpSp>
      <p:grpSp>
        <p:nvGrpSpPr>
          <p:cNvPr id="83" name="!!Youtube Icon">
            <a:extLst>
              <a:ext uri="{FF2B5EF4-FFF2-40B4-BE49-F238E27FC236}">
                <a16:creationId xmlns:a16="http://schemas.microsoft.com/office/drawing/2014/main" id="{4291B1C9-FEBC-A147-844E-2DFB70F89BDE}"/>
              </a:ext>
            </a:extLst>
          </p:cNvPr>
          <p:cNvGrpSpPr/>
          <p:nvPr/>
        </p:nvGrpSpPr>
        <p:grpSpPr>
          <a:xfrm>
            <a:off x="9636489" y="218336"/>
            <a:ext cx="189306" cy="189306"/>
            <a:chOff x="10330042" y="133387"/>
            <a:chExt cx="237744" cy="237744"/>
          </a:xfrm>
          <a:solidFill>
            <a:srgbClr val="BDB6B2"/>
          </a:solidFill>
        </p:grpSpPr>
        <p:pic>
          <p:nvPicPr>
            <p:cNvPr id="84" name="Picture 64">
              <a:hlinkClick r:id="rId10" tooltip="Follow us on Youtube"/>
              <a:extLst>
                <a:ext uri="{FF2B5EF4-FFF2-40B4-BE49-F238E27FC236}">
                  <a16:creationId xmlns:a16="http://schemas.microsoft.com/office/drawing/2014/main" id="{5F246AE8-832D-6ACC-7CAA-D34D0FA3E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388228" y="191573"/>
              <a:ext cx="121372" cy="121372"/>
            </a:xfrm>
            <a:prstGeom prst="rect">
              <a:avLst/>
            </a:prstGeom>
          </p:spPr>
        </p:pic>
        <p:sp>
          <p:nvSpPr>
            <p:cNvPr id="86" name="Circle: Hollow 85">
              <a:extLst>
                <a:ext uri="{FF2B5EF4-FFF2-40B4-BE49-F238E27FC236}">
                  <a16:creationId xmlns:a16="http://schemas.microsoft.com/office/drawing/2014/main" id="{B77B1FCD-5BAE-0826-6D12-2F24BAECA59D}"/>
                </a:ext>
              </a:extLst>
            </p:cNvPr>
            <p:cNvSpPr/>
            <p:nvPr/>
          </p:nvSpPr>
          <p:spPr>
            <a:xfrm>
              <a:off x="10330042" y="133387"/>
              <a:ext cx="237744" cy="237744"/>
            </a:xfrm>
            <a:prstGeom prst="donut">
              <a:avLst>
                <a:gd name="adj" fmla="val 72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87" name="!!Facebook icon">
            <a:hlinkClick r:id="rId13" tooltip="Follow us on Facebook"/>
            <a:extLst>
              <a:ext uri="{FF2B5EF4-FFF2-40B4-BE49-F238E27FC236}">
                <a16:creationId xmlns:a16="http://schemas.microsoft.com/office/drawing/2014/main" id="{63BD8758-C219-76E5-DAB5-B7BFA894DB3A}"/>
              </a:ext>
            </a:extLst>
          </p:cNvPr>
          <p:cNvSpPr/>
          <p:nvPr/>
        </p:nvSpPr>
        <p:spPr>
          <a:xfrm>
            <a:off x="8785347" y="220100"/>
            <a:ext cx="185779" cy="185779"/>
          </a:xfrm>
          <a:custGeom>
            <a:avLst/>
            <a:gdLst>
              <a:gd name="connsiteX0" fmla="*/ 117388 w 233314"/>
              <a:gd name="connsiteY0" fmla="*/ 5468 h 233314"/>
              <a:gd name="connsiteX1" fmla="*/ 5468 w 233314"/>
              <a:gd name="connsiteY1" fmla="*/ 117313 h 233314"/>
              <a:gd name="connsiteX2" fmla="*/ 117388 w 233314"/>
              <a:gd name="connsiteY2" fmla="*/ 229232 h 233314"/>
              <a:gd name="connsiteX3" fmla="*/ 229233 w 233314"/>
              <a:gd name="connsiteY3" fmla="*/ 117313 h 233314"/>
              <a:gd name="connsiteX4" fmla="*/ 117388 w 233314"/>
              <a:gd name="connsiteY4" fmla="*/ 5468 h 233314"/>
              <a:gd name="connsiteX5" fmla="*/ 159820 w 233314"/>
              <a:gd name="connsiteY5" fmla="*/ 68463 h 233314"/>
              <a:gd name="connsiteX6" fmla="*/ 143635 w 233314"/>
              <a:gd name="connsiteY6" fmla="*/ 68463 h 233314"/>
              <a:gd name="connsiteX7" fmla="*/ 131239 w 233314"/>
              <a:gd name="connsiteY7" fmla="*/ 78233 h 233314"/>
              <a:gd name="connsiteX8" fmla="*/ 131094 w 233314"/>
              <a:gd name="connsiteY8" fmla="*/ 101492 h 233314"/>
              <a:gd name="connsiteX9" fmla="*/ 159820 w 233314"/>
              <a:gd name="connsiteY9" fmla="*/ 102075 h 233314"/>
              <a:gd name="connsiteX10" fmla="*/ 155593 w 233314"/>
              <a:gd name="connsiteY10" fmla="*/ 131750 h 233314"/>
              <a:gd name="connsiteX11" fmla="*/ 131239 w 233314"/>
              <a:gd name="connsiteY11" fmla="*/ 131750 h 233314"/>
              <a:gd name="connsiteX12" fmla="*/ 130511 w 233314"/>
              <a:gd name="connsiteY12" fmla="*/ 194526 h 233314"/>
              <a:gd name="connsiteX13" fmla="*/ 100983 w 233314"/>
              <a:gd name="connsiteY13" fmla="*/ 194526 h 233314"/>
              <a:gd name="connsiteX14" fmla="*/ 100107 w 233314"/>
              <a:gd name="connsiteY14" fmla="*/ 131896 h 233314"/>
              <a:gd name="connsiteX15" fmla="*/ 74223 w 233314"/>
              <a:gd name="connsiteY15" fmla="*/ 131750 h 233314"/>
              <a:gd name="connsiteX16" fmla="*/ 74881 w 233314"/>
              <a:gd name="connsiteY16" fmla="*/ 101492 h 233314"/>
              <a:gd name="connsiteX17" fmla="*/ 100399 w 233314"/>
              <a:gd name="connsiteY17" fmla="*/ 101492 h 233314"/>
              <a:gd name="connsiteX18" fmla="*/ 100399 w 233314"/>
              <a:gd name="connsiteY18" fmla="*/ 79618 h 233314"/>
              <a:gd name="connsiteX19" fmla="*/ 100983 w 233314"/>
              <a:gd name="connsiteY19" fmla="*/ 72619 h 233314"/>
              <a:gd name="connsiteX20" fmla="*/ 105429 w 233314"/>
              <a:gd name="connsiteY20" fmla="*/ 57818 h 233314"/>
              <a:gd name="connsiteX21" fmla="*/ 114033 w 233314"/>
              <a:gd name="connsiteY21" fmla="*/ 47684 h 233314"/>
              <a:gd name="connsiteX22" fmla="*/ 126428 w 233314"/>
              <a:gd name="connsiteY22" fmla="*/ 41851 h 233314"/>
              <a:gd name="connsiteX23" fmla="*/ 135979 w 233314"/>
              <a:gd name="connsiteY23" fmla="*/ 40320 h 233314"/>
              <a:gd name="connsiteX24" fmla="*/ 160551 w 233314"/>
              <a:gd name="connsiteY24" fmla="*/ 40757 h 233314"/>
              <a:gd name="connsiteX25" fmla="*/ 159820 w 233314"/>
              <a:gd name="connsiteY25" fmla="*/ 68463 h 23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3314" h="233314">
                <a:moveTo>
                  <a:pt x="117388" y="5468"/>
                </a:moveTo>
                <a:cubicBezTo>
                  <a:pt x="55558" y="5468"/>
                  <a:pt x="5468" y="55558"/>
                  <a:pt x="5468" y="117313"/>
                </a:cubicBezTo>
                <a:cubicBezTo>
                  <a:pt x="5468" y="179142"/>
                  <a:pt x="55558" y="229232"/>
                  <a:pt x="117388" y="229232"/>
                </a:cubicBezTo>
                <a:cubicBezTo>
                  <a:pt x="179143" y="229232"/>
                  <a:pt x="229233" y="179142"/>
                  <a:pt x="229233" y="117313"/>
                </a:cubicBezTo>
                <a:cubicBezTo>
                  <a:pt x="229232" y="55558"/>
                  <a:pt x="179143" y="5468"/>
                  <a:pt x="117388" y="5468"/>
                </a:cubicBezTo>
                <a:close/>
                <a:moveTo>
                  <a:pt x="159820" y="68463"/>
                </a:moveTo>
                <a:cubicBezTo>
                  <a:pt x="159820" y="68463"/>
                  <a:pt x="156175" y="68317"/>
                  <a:pt x="143635" y="68463"/>
                </a:cubicBezTo>
                <a:cubicBezTo>
                  <a:pt x="131386" y="68609"/>
                  <a:pt x="131239" y="77796"/>
                  <a:pt x="131239" y="78233"/>
                </a:cubicBezTo>
                <a:lnTo>
                  <a:pt x="131094" y="101492"/>
                </a:lnTo>
                <a:lnTo>
                  <a:pt x="159820" y="102075"/>
                </a:lnTo>
                <a:lnTo>
                  <a:pt x="155593" y="131750"/>
                </a:lnTo>
                <a:lnTo>
                  <a:pt x="131239" y="131750"/>
                </a:lnTo>
                <a:lnTo>
                  <a:pt x="130511" y="194526"/>
                </a:lnTo>
                <a:lnTo>
                  <a:pt x="100983" y="194526"/>
                </a:lnTo>
                <a:lnTo>
                  <a:pt x="100107" y="131896"/>
                </a:lnTo>
                <a:lnTo>
                  <a:pt x="74223" y="131750"/>
                </a:lnTo>
                <a:lnTo>
                  <a:pt x="74881" y="101492"/>
                </a:lnTo>
                <a:lnTo>
                  <a:pt x="100399" y="101492"/>
                </a:lnTo>
                <a:lnTo>
                  <a:pt x="100399" y="79618"/>
                </a:lnTo>
                <a:cubicBezTo>
                  <a:pt x="100471" y="77285"/>
                  <a:pt x="100690" y="74952"/>
                  <a:pt x="100983" y="72619"/>
                </a:cubicBezTo>
                <a:cubicBezTo>
                  <a:pt x="101637" y="67515"/>
                  <a:pt x="103023" y="62412"/>
                  <a:pt x="105429" y="57818"/>
                </a:cubicBezTo>
                <a:cubicBezTo>
                  <a:pt x="107543" y="53881"/>
                  <a:pt x="110460" y="50381"/>
                  <a:pt x="114033" y="47684"/>
                </a:cubicBezTo>
                <a:cubicBezTo>
                  <a:pt x="117678" y="44913"/>
                  <a:pt x="121980" y="43017"/>
                  <a:pt x="126428" y="41851"/>
                </a:cubicBezTo>
                <a:cubicBezTo>
                  <a:pt x="129564" y="40976"/>
                  <a:pt x="132771" y="40392"/>
                  <a:pt x="135979" y="40320"/>
                </a:cubicBezTo>
                <a:cubicBezTo>
                  <a:pt x="140135" y="40174"/>
                  <a:pt x="156467" y="40684"/>
                  <a:pt x="160551" y="40757"/>
                </a:cubicBezTo>
                <a:lnTo>
                  <a:pt x="159820" y="68463"/>
                </a:lnTo>
                <a:close/>
              </a:path>
            </a:pathLst>
          </a:custGeom>
          <a:solidFill>
            <a:srgbClr val="BDB6B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8" name="!!Twitter Icon">
            <a:hlinkClick r:id="rId14" tooltip="Follow us on Twitter"/>
            <a:extLst>
              <a:ext uri="{FF2B5EF4-FFF2-40B4-BE49-F238E27FC236}">
                <a16:creationId xmlns:a16="http://schemas.microsoft.com/office/drawing/2014/main" id="{2093FEB6-6586-2E79-B412-7358F7232541}"/>
              </a:ext>
            </a:extLst>
          </p:cNvPr>
          <p:cNvSpPr/>
          <p:nvPr/>
        </p:nvSpPr>
        <p:spPr>
          <a:xfrm>
            <a:off x="9072621" y="218336"/>
            <a:ext cx="189306" cy="189306"/>
          </a:xfrm>
          <a:custGeom>
            <a:avLst/>
            <a:gdLst>
              <a:gd name="connsiteX0" fmla="*/ 116476 w 231648"/>
              <a:gd name="connsiteY0" fmla="*/ 5429 h 231648"/>
              <a:gd name="connsiteX1" fmla="*/ 5429 w 231648"/>
              <a:gd name="connsiteY1" fmla="*/ 116548 h 231648"/>
              <a:gd name="connsiteX2" fmla="*/ 116476 w 231648"/>
              <a:gd name="connsiteY2" fmla="*/ 227594 h 231648"/>
              <a:gd name="connsiteX3" fmla="*/ 227522 w 231648"/>
              <a:gd name="connsiteY3" fmla="*/ 116548 h 231648"/>
              <a:gd name="connsiteX4" fmla="*/ 116476 w 231648"/>
              <a:gd name="connsiteY4" fmla="*/ 5429 h 231648"/>
              <a:gd name="connsiteX5" fmla="*/ 175691 w 231648"/>
              <a:gd name="connsiteY5" fmla="*/ 86217 h 231648"/>
              <a:gd name="connsiteX6" fmla="*/ 173446 w 231648"/>
              <a:gd name="connsiteY6" fmla="*/ 108368 h 231648"/>
              <a:gd name="connsiteX7" fmla="*/ 144346 w 231648"/>
              <a:gd name="connsiteY7" fmla="*/ 157159 h 231648"/>
              <a:gd name="connsiteX8" fmla="*/ 85275 w 231648"/>
              <a:gd name="connsiteY8" fmla="*/ 176487 h 231648"/>
              <a:gd name="connsiteX9" fmla="*/ 43000 w 231648"/>
              <a:gd name="connsiteY9" fmla="*/ 163312 h 231648"/>
              <a:gd name="connsiteX10" fmla="*/ 87158 w 231648"/>
              <a:gd name="connsiteY10" fmla="*/ 150572 h 231648"/>
              <a:gd name="connsiteX11" fmla="*/ 59215 w 231648"/>
              <a:gd name="connsiteY11" fmla="*/ 129651 h 231648"/>
              <a:gd name="connsiteX12" fmla="*/ 72680 w 231648"/>
              <a:gd name="connsiteY12" fmla="*/ 128855 h 231648"/>
              <a:gd name="connsiteX13" fmla="*/ 48501 w 231648"/>
              <a:gd name="connsiteY13" fmla="*/ 98812 h 231648"/>
              <a:gd name="connsiteX14" fmla="*/ 62111 w 231648"/>
              <a:gd name="connsiteY14" fmla="*/ 102287 h 231648"/>
              <a:gd name="connsiteX15" fmla="*/ 53207 w 231648"/>
              <a:gd name="connsiteY15" fmla="*/ 62328 h 231648"/>
              <a:gd name="connsiteX16" fmla="*/ 115679 w 231648"/>
              <a:gd name="connsiteY16" fmla="*/ 93745 h 231648"/>
              <a:gd name="connsiteX17" fmla="*/ 166931 w 231648"/>
              <a:gd name="connsiteY17" fmla="*/ 66164 h 231648"/>
              <a:gd name="connsiteX18" fmla="*/ 186404 w 231648"/>
              <a:gd name="connsiteY18" fmla="*/ 59143 h 231648"/>
              <a:gd name="connsiteX19" fmla="*/ 173736 w 231648"/>
              <a:gd name="connsiteY19" fmla="*/ 75068 h 231648"/>
              <a:gd name="connsiteX20" fmla="*/ 189879 w 231648"/>
              <a:gd name="connsiteY20" fmla="*/ 71159 h 231648"/>
              <a:gd name="connsiteX21" fmla="*/ 175691 w 231648"/>
              <a:gd name="connsiteY21" fmla="*/ 86217 h 23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1648" h="231648">
                <a:moveTo>
                  <a:pt x="116476" y="5429"/>
                </a:moveTo>
                <a:cubicBezTo>
                  <a:pt x="55161" y="5429"/>
                  <a:pt x="5429" y="55161"/>
                  <a:pt x="5429" y="116548"/>
                </a:cubicBezTo>
                <a:cubicBezTo>
                  <a:pt x="5429" y="177862"/>
                  <a:pt x="55161" y="227594"/>
                  <a:pt x="116476" y="227594"/>
                </a:cubicBezTo>
                <a:cubicBezTo>
                  <a:pt x="177790" y="227594"/>
                  <a:pt x="227522" y="177862"/>
                  <a:pt x="227522" y="116548"/>
                </a:cubicBezTo>
                <a:cubicBezTo>
                  <a:pt x="227522" y="55161"/>
                  <a:pt x="177790" y="5429"/>
                  <a:pt x="116476" y="5429"/>
                </a:cubicBezTo>
                <a:close/>
                <a:moveTo>
                  <a:pt x="175691" y="86217"/>
                </a:moveTo>
                <a:cubicBezTo>
                  <a:pt x="175691" y="86217"/>
                  <a:pt x="175473" y="99826"/>
                  <a:pt x="173446" y="108368"/>
                </a:cubicBezTo>
                <a:cubicBezTo>
                  <a:pt x="171420" y="116837"/>
                  <a:pt x="164615" y="140510"/>
                  <a:pt x="144346" y="157159"/>
                </a:cubicBezTo>
                <a:cubicBezTo>
                  <a:pt x="124076" y="173808"/>
                  <a:pt x="99319" y="177428"/>
                  <a:pt x="85275" y="176487"/>
                </a:cubicBezTo>
                <a:cubicBezTo>
                  <a:pt x="71304" y="175546"/>
                  <a:pt x="54075" y="170189"/>
                  <a:pt x="43000" y="163312"/>
                </a:cubicBezTo>
                <a:cubicBezTo>
                  <a:pt x="43000" y="163312"/>
                  <a:pt x="68409" y="166063"/>
                  <a:pt x="87158" y="150572"/>
                </a:cubicBezTo>
                <a:cubicBezTo>
                  <a:pt x="87158" y="150572"/>
                  <a:pt x="68191" y="151440"/>
                  <a:pt x="59215" y="129651"/>
                </a:cubicBezTo>
                <a:cubicBezTo>
                  <a:pt x="59215" y="129651"/>
                  <a:pt x="65658" y="130809"/>
                  <a:pt x="72680" y="128855"/>
                </a:cubicBezTo>
                <a:cubicBezTo>
                  <a:pt x="72680" y="128855"/>
                  <a:pt x="48791" y="124511"/>
                  <a:pt x="48501" y="98812"/>
                </a:cubicBezTo>
                <a:cubicBezTo>
                  <a:pt x="48501" y="98812"/>
                  <a:pt x="56319" y="102649"/>
                  <a:pt x="62111" y="102287"/>
                </a:cubicBezTo>
                <a:cubicBezTo>
                  <a:pt x="62111" y="102287"/>
                  <a:pt x="39308" y="84842"/>
                  <a:pt x="53207" y="62328"/>
                </a:cubicBezTo>
                <a:cubicBezTo>
                  <a:pt x="53207" y="62328"/>
                  <a:pt x="76010" y="92587"/>
                  <a:pt x="115679" y="93745"/>
                </a:cubicBezTo>
                <a:cubicBezTo>
                  <a:pt x="106051" y="67179"/>
                  <a:pt x="149196" y="41987"/>
                  <a:pt x="166931" y="66164"/>
                </a:cubicBezTo>
                <a:cubicBezTo>
                  <a:pt x="166931" y="66164"/>
                  <a:pt x="173808" y="65948"/>
                  <a:pt x="186404" y="59143"/>
                </a:cubicBezTo>
                <a:cubicBezTo>
                  <a:pt x="186404" y="59143"/>
                  <a:pt x="183364" y="68698"/>
                  <a:pt x="173736" y="75068"/>
                </a:cubicBezTo>
                <a:cubicBezTo>
                  <a:pt x="173736" y="75068"/>
                  <a:pt x="180975" y="74997"/>
                  <a:pt x="189879" y="71159"/>
                </a:cubicBezTo>
                <a:cubicBezTo>
                  <a:pt x="189227" y="72173"/>
                  <a:pt x="183798" y="80498"/>
                  <a:pt x="175691" y="86217"/>
                </a:cubicBezTo>
                <a:close/>
              </a:path>
            </a:pathLst>
          </a:custGeom>
          <a:solidFill>
            <a:srgbClr val="BDB6B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7" name="!!Introduction Icon" descr="Lightbulb">
            <a:hlinkClick r:id="rId15" action="ppaction://hlinksldjump" tooltip="Go to Introduction"/>
            <a:extLst>
              <a:ext uri="{FF2B5EF4-FFF2-40B4-BE49-F238E27FC236}">
                <a16:creationId xmlns:a16="http://schemas.microsoft.com/office/drawing/2014/main" id="{A9E4C6A5-3329-F12C-77EA-0E1D2CB5F45A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3381" y="1312345"/>
            <a:ext cx="341216" cy="341216"/>
          </a:xfrm>
          <a:prstGeom prst="rect">
            <a:avLst/>
          </a:prstGeom>
        </p:spPr>
      </p:pic>
      <p:pic>
        <p:nvPicPr>
          <p:cNvPr id="8" name="!!Literature Review Icon">
            <a:hlinkClick r:id="" action="ppaction://noaction"/>
            <a:extLst>
              <a:ext uri="{FF2B5EF4-FFF2-40B4-BE49-F238E27FC236}">
                <a16:creationId xmlns:a16="http://schemas.microsoft.com/office/drawing/2014/main" id="{CAF9065E-DD8C-E479-CA40-FAC23D2C0112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193381" y="2243503"/>
            <a:ext cx="341216" cy="341216"/>
          </a:xfrm>
          <a:prstGeom prst="rect">
            <a:avLst/>
          </a:prstGeom>
        </p:spPr>
      </p:pic>
      <p:pic>
        <p:nvPicPr>
          <p:cNvPr id="25" name="!!Data Analysis Icon">
            <a:hlinkClick r:id="" action="ppaction://noaction"/>
            <a:extLst>
              <a:ext uri="{FF2B5EF4-FFF2-40B4-BE49-F238E27FC236}">
                <a16:creationId xmlns:a16="http://schemas.microsoft.com/office/drawing/2014/main" id="{C846D9B7-DBCD-F4B1-A98D-86EC044FE7D5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193381" y="4105819"/>
            <a:ext cx="341216" cy="34121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25A8545-FD6F-DB0D-2893-9BAB920FCF39}"/>
              </a:ext>
            </a:extLst>
          </p:cNvPr>
          <p:cNvGrpSpPr/>
          <p:nvPr/>
        </p:nvGrpSpPr>
        <p:grpSpPr>
          <a:xfrm>
            <a:off x="11140587" y="6543831"/>
            <a:ext cx="233761" cy="233762"/>
            <a:chOff x="10997595" y="6413205"/>
            <a:chExt cx="233761" cy="233762"/>
          </a:xfrm>
          <a:effectLst/>
        </p:grpSpPr>
        <p:sp>
          <p:nvSpPr>
            <p:cNvPr id="11" name="Oval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453D550-78FD-2DA2-D5ED-4F413BEF4DC9}"/>
                </a:ext>
              </a:extLst>
            </p:cNvPr>
            <p:cNvSpPr/>
            <p:nvPr/>
          </p:nvSpPr>
          <p:spPr>
            <a:xfrm rot="10800000">
              <a:off x="10997595" y="6413205"/>
              <a:ext cx="233761" cy="233762"/>
            </a:xfrm>
            <a:prstGeom prst="ellipse">
              <a:avLst/>
            </a:prstGeom>
            <a:solidFill>
              <a:schemeClr val="bg1"/>
            </a:solidFill>
            <a:effectLst/>
          </p:spPr>
          <p:txBody>
            <a:bodyPr vert="horz" wrap="none" lIns="91440" tIns="45720" rIns="91440" bIns="45720" rtlCol="0" anchor="ctr"/>
            <a:lstStyle/>
            <a:p>
              <a:pPr algn="ctr" defTabSz="457200"/>
              <a:endParaRPr lang="en-US" sz="1400" b="1">
                <a:solidFill>
                  <a:srgbClr val="008000"/>
                </a:solidFill>
                <a:latin typeface="Lato"/>
              </a:endParaRPr>
            </a:p>
          </p:txBody>
        </p:sp>
        <p:sp>
          <p:nvSpPr>
            <p:cNvPr id="13" name="Arrow: Chevron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FB959C2-4218-50C8-2302-486865B1F390}"/>
                </a:ext>
              </a:extLst>
            </p:cNvPr>
            <p:cNvSpPr/>
            <p:nvPr/>
          </p:nvSpPr>
          <p:spPr>
            <a:xfrm>
              <a:off x="11086565" y="6463854"/>
              <a:ext cx="67902" cy="132465"/>
            </a:xfrm>
            <a:prstGeom prst="chevron">
              <a:avLst>
                <a:gd name="adj" fmla="val 77048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671386C-B186-FDBE-1541-DCCBAFF278F8}"/>
              </a:ext>
            </a:extLst>
          </p:cNvPr>
          <p:cNvGrpSpPr/>
          <p:nvPr/>
        </p:nvGrpSpPr>
        <p:grpSpPr>
          <a:xfrm>
            <a:off x="10819808" y="6543831"/>
            <a:ext cx="233761" cy="233762"/>
            <a:chOff x="10685679" y="6413205"/>
            <a:chExt cx="233761" cy="233762"/>
          </a:xfrm>
          <a:effectLst/>
        </p:grpSpPr>
        <p:sp>
          <p:nvSpPr>
            <p:cNvPr id="19" name="Oval 18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733E945C-011F-AEBF-F7BB-4D690638ADBB}"/>
                </a:ext>
              </a:extLst>
            </p:cNvPr>
            <p:cNvSpPr/>
            <p:nvPr/>
          </p:nvSpPr>
          <p:spPr>
            <a:xfrm>
              <a:off x="10685679" y="6413205"/>
              <a:ext cx="233761" cy="233762"/>
            </a:xfrm>
            <a:prstGeom prst="ellipse">
              <a:avLst/>
            </a:prstGeom>
            <a:solidFill>
              <a:schemeClr val="bg1"/>
            </a:solidFill>
            <a:effectLst/>
          </p:spPr>
          <p:txBody>
            <a:bodyPr vert="horz" wrap="none" lIns="91440" tIns="45720" rIns="91440" bIns="45720" rtlCol="0" anchor="ctr"/>
            <a:lstStyle/>
            <a:p>
              <a:pPr algn="ctr" defTabSz="457200"/>
              <a:endParaRPr lang="en-US" sz="1400" b="1">
                <a:solidFill>
                  <a:srgbClr val="008000"/>
                </a:solidFill>
                <a:latin typeface="Lato"/>
              </a:endParaRPr>
            </a:p>
          </p:txBody>
        </p:sp>
        <p:sp>
          <p:nvSpPr>
            <p:cNvPr id="20" name="Arrow: Chevron 1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D474D2FA-D5F7-D577-ACE5-EA410963A706}"/>
                </a:ext>
              </a:extLst>
            </p:cNvPr>
            <p:cNvSpPr/>
            <p:nvPr/>
          </p:nvSpPr>
          <p:spPr>
            <a:xfrm rot="10800000">
              <a:off x="10750793" y="6463853"/>
              <a:ext cx="67902" cy="132465"/>
            </a:xfrm>
            <a:prstGeom prst="chevron">
              <a:avLst>
                <a:gd name="adj" fmla="val 77048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DB0EB94-4699-9FFA-3F16-97C062A92475}"/>
              </a:ext>
            </a:extLst>
          </p:cNvPr>
          <p:cNvGrpSpPr/>
          <p:nvPr/>
        </p:nvGrpSpPr>
        <p:grpSpPr>
          <a:xfrm>
            <a:off x="11461366" y="6543145"/>
            <a:ext cx="235134" cy="235134"/>
            <a:chOff x="11302784" y="6412519"/>
            <a:chExt cx="235134" cy="235134"/>
          </a:xfrm>
          <a:effectLst/>
        </p:grpSpPr>
        <p:sp>
          <p:nvSpPr>
            <p:cNvPr id="26" name="Oval 25">
              <a:hlinkClick r:id="" action="ppaction://hlinkshowjump?jump=lastslideviewed"/>
              <a:extLst>
                <a:ext uri="{FF2B5EF4-FFF2-40B4-BE49-F238E27FC236}">
                  <a16:creationId xmlns:a16="http://schemas.microsoft.com/office/drawing/2014/main" id="{8F7F79D7-B23A-F863-2AD6-2593781020FB}"/>
                </a:ext>
              </a:extLst>
            </p:cNvPr>
            <p:cNvSpPr/>
            <p:nvPr/>
          </p:nvSpPr>
          <p:spPr>
            <a:xfrm>
              <a:off x="11302784" y="6412519"/>
              <a:ext cx="235134" cy="235134"/>
            </a:xfrm>
            <a:prstGeom prst="ellipse">
              <a:avLst/>
            </a:prstGeom>
            <a:solidFill>
              <a:schemeClr val="accent1"/>
            </a:solidFill>
            <a:effectLst/>
          </p:spPr>
          <p:txBody>
            <a:bodyPr vert="horz" wrap="none" lIns="91440" tIns="45720" rIns="91440" bIns="4572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pic>
          <p:nvPicPr>
            <p:cNvPr id="28" name="Graphic 27" descr="Line Arrow: Rotate left">
              <a:hlinkClick r:id="" action="ppaction://hlinkshowjump?jump=lastslideviewed"/>
              <a:extLst>
                <a:ext uri="{FF2B5EF4-FFF2-40B4-BE49-F238E27FC236}">
                  <a16:creationId xmlns:a16="http://schemas.microsoft.com/office/drawing/2014/main" id="{2A6BB08F-393D-E072-72ED-D4969E518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1338139" y="6447874"/>
              <a:ext cx="164424" cy="164424"/>
            </a:xfrm>
            <a:prstGeom prst="rect">
              <a:avLst/>
            </a:prstGeom>
          </p:spPr>
        </p:pic>
      </p:grpSp>
      <p:pic>
        <p:nvPicPr>
          <p:cNvPr id="70" name="!!Publications Icon">
            <a:hlinkClick r:id="" action="ppaction://noaction"/>
            <a:extLst>
              <a:ext uri="{FF2B5EF4-FFF2-40B4-BE49-F238E27FC236}">
                <a16:creationId xmlns:a16="http://schemas.microsoft.com/office/drawing/2014/main" id="{2499C020-B36B-9623-7E93-D7DCA331F15C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204413" y="4997809"/>
            <a:ext cx="341216" cy="341216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69E97C6D-595A-6116-387D-07B839AE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CF0F-FE6C-4A75-A731-07AA55CF4E25}" type="datetime1">
              <a:rPr lang="en-US" smtClean="0"/>
              <a:t>12/2/2025</a:t>
            </a:fld>
            <a:endParaRPr lang="x-none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C67F90F8-0720-190E-D144-7407DCEC4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E55D-16C1-42A5-A368-6D42075957BC}" type="slidenum">
              <a:rPr lang="x-none" smtClean="0"/>
              <a:t>7</a:t>
            </a:fld>
            <a:endParaRPr lang="x-none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121B916-18E2-4432-9B9D-3EF15971D56E}"/>
              </a:ext>
            </a:extLst>
          </p:cNvPr>
          <p:cNvSpPr/>
          <p:nvPr/>
        </p:nvSpPr>
        <p:spPr>
          <a:xfrm>
            <a:off x="838200" y="717239"/>
            <a:ext cx="11118619" cy="4595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028A5C-AF40-44D4-AAA3-9502184740E8}"/>
              </a:ext>
            </a:extLst>
          </p:cNvPr>
          <p:cNvSpPr txBox="1"/>
          <p:nvPr/>
        </p:nvSpPr>
        <p:spPr>
          <a:xfrm>
            <a:off x="990600" y="753897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AQI IS CALCULATED</a:t>
            </a:r>
          </a:p>
        </p:txBody>
      </p:sp>
      <p:pic>
        <p:nvPicPr>
          <p:cNvPr id="37" name="Graphic 36" descr="Playbook with solid fill">
            <a:extLst>
              <a:ext uri="{FF2B5EF4-FFF2-40B4-BE49-F238E27FC236}">
                <a16:creationId xmlns:a16="http://schemas.microsoft.com/office/drawing/2014/main" id="{457E48B6-9888-4636-B208-C01E5071BCB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8317" y="622718"/>
            <a:ext cx="596464" cy="5964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358D56-6FA5-4C26-8EB6-713A9E9BDA6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9" y="1293571"/>
            <a:ext cx="3421712" cy="22629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05C42D-0AEF-FCB9-37A8-538F3B9D93E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743" y="1298830"/>
            <a:ext cx="7222596" cy="23003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667EF36-CC24-38C5-03E3-BED2E5823D23}"/>
              </a:ext>
            </a:extLst>
          </p:cNvPr>
          <p:cNvSpPr txBox="1"/>
          <p:nvPr/>
        </p:nvSpPr>
        <p:spPr>
          <a:xfrm>
            <a:off x="406549" y="3886200"/>
            <a:ext cx="115502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Let’s calculate the AQI for PM</a:t>
            </a:r>
            <a:r>
              <a:rPr lang="en-US" baseline="-25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2.5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when its measured concentration is 40 µg/m³.</a:t>
            </a: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From the AQI table, 40 µg/m³ falls in the "Unhealthy for Sensitive Groups" category (35.5 - 55.4 µg/m³), with an AQI range of 101 - 150.</a:t>
            </a: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Using the formula:</a:t>
            </a: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AQI = [(150 - 101) / (55.4 - 35.5)] * (40 - 35.5) + 101</a:t>
            </a: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AQI = [(49) / (19.9)] * (4.5) + 101</a:t>
            </a: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AQI ≈ 112</a:t>
            </a: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So, the AQI for PM2.5 at 40 µg/m³ is approximately 112, meaning the air quality is "Unhealthy for Sensitive Groups</a:t>
            </a:r>
          </a:p>
          <a:p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78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DE610-492E-13FD-D3DD-005993613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3E27E16C-E421-5DDA-1B39-E70BBEE0D742}"/>
              </a:ext>
            </a:extLst>
          </p:cNvPr>
          <p:cNvSpPr/>
          <p:nvPr/>
        </p:nvSpPr>
        <p:spPr>
          <a:xfrm>
            <a:off x="863302" y="598327"/>
            <a:ext cx="11270641" cy="1022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!!Arrow 1">
            <a:extLst>
              <a:ext uri="{FF2B5EF4-FFF2-40B4-BE49-F238E27FC236}">
                <a16:creationId xmlns:a16="http://schemas.microsoft.com/office/drawing/2014/main" id="{3DA065AF-A0FC-E46C-219C-35EA095A6428}"/>
              </a:ext>
            </a:extLst>
          </p:cNvPr>
          <p:cNvSpPr/>
          <p:nvPr/>
        </p:nvSpPr>
        <p:spPr>
          <a:xfrm rot="5400000">
            <a:off x="8739789" y="-1025369"/>
            <a:ext cx="92809" cy="190477"/>
          </a:xfrm>
          <a:prstGeom prst="chevron">
            <a:avLst>
              <a:gd name="adj" fmla="val 100000"/>
            </a:avLst>
          </a:prstGeom>
          <a:solidFill>
            <a:schemeClr val="bg1">
              <a:lumMod val="50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90000"/>
                </a:srgb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04" name="!!Arrow 3">
            <a:extLst>
              <a:ext uri="{FF2B5EF4-FFF2-40B4-BE49-F238E27FC236}">
                <a16:creationId xmlns:a16="http://schemas.microsoft.com/office/drawing/2014/main" id="{6A25DA97-B659-DDD1-B51D-C5586CF8EBB5}"/>
              </a:ext>
            </a:extLst>
          </p:cNvPr>
          <p:cNvSpPr/>
          <p:nvPr/>
        </p:nvSpPr>
        <p:spPr>
          <a:xfrm rot="5400000">
            <a:off x="8767633" y="-55278"/>
            <a:ext cx="92809" cy="190477"/>
          </a:xfrm>
          <a:prstGeom prst="chevron">
            <a:avLst>
              <a:gd name="adj" fmla="val 100000"/>
            </a:avLst>
          </a:prstGeom>
          <a:solidFill>
            <a:schemeClr val="bg1">
              <a:lumMod val="50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90000"/>
                </a:srgb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14" name="!!Menu bg">
            <a:extLst>
              <a:ext uri="{FF2B5EF4-FFF2-40B4-BE49-F238E27FC236}">
                <a16:creationId xmlns:a16="http://schemas.microsoft.com/office/drawing/2014/main" id="{D2795B8D-B3AE-B646-330B-538ED67FEAE6}"/>
              </a:ext>
            </a:extLst>
          </p:cNvPr>
          <p:cNvSpPr/>
          <p:nvPr/>
        </p:nvSpPr>
        <p:spPr>
          <a:xfrm>
            <a:off x="0" y="0"/>
            <a:ext cx="12192000" cy="6259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" dir="5400000" algn="t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5" name="!!Close button" descr="close button">
            <a:hlinkClick r:id="" action="ppaction://hlinkshowjump?jump=endshow"/>
            <a:extLst>
              <a:ext uri="{FF2B5EF4-FFF2-40B4-BE49-F238E27FC236}">
                <a16:creationId xmlns:a16="http://schemas.microsoft.com/office/drawing/2014/main" id="{6249A1E2-8A15-BC37-F54F-28D14C77FE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77311" y="173235"/>
            <a:ext cx="279508" cy="279508"/>
          </a:xfrm>
          <a:prstGeom prst="rect">
            <a:avLst/>
          </a:prstGeom>
          <a:effectLst/>
        </p:spPr>
      </p:pic>
      <p:pic>
        <p:nvPicPr>
          <p:cNvPr id="79" name="!!Instagram Icon">
            <a:hlinkClick r:id="rId5" tooltip="Follow us on Instagram"/>
            <a:extLst>
              <a:ext uri="{FF2B5EF4-FFF2-40B4-BE49-F238E27FC236}">
                <a16:creationId xmlns:a16="http://schemas.microsoft.com/office/drawing/2014/main" id="{8CBD7405-99E1-5D6D-2F1F-AD37787B0F1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3422" y="227203"/>
            <a:ext cx="171572" cy="171572"/>
          </a:xfrm>
          <a:prstGeom prst="rect">
            <a:avLst/>
          </a:prstGeom>
        </p:spPr>
      </p:pic>
      <p:grpSp>
        <p:nvGrpSpPr>
          <p:cNvPr id="80" name="!!KNUST Website">
            <a:extLst>
              <a:ext uri="{FF2B5EF4-FFF2-40B4-BE49-F238E27FC236}">
                <a16:creationId xmlns:a16="http://schemas.microsoft.com/office/drawing/2014/main" id="{70862B01-F600-ABE6-BB7F-481A639CF403}"/>
              </a:ext>
            </a:extLst>
          </p:cNvPr>
          <p:cNvGrpSpPr/>
          <p:nvPr/>
        </p:nvGrpSpPr>
        <p:grpSpPr>
          <a:xfrm>
            <a:off x="8493131" y="217629"/>
            <a:ext cx="190721" cy="190721"/>
            <a:chOff x="9835244" y="150395"/>
            <a:chExt cx="187438" cy="187438"/>
          </a:xfrm>
          <a:solidFill>
            <a:srgbClr val="BDB6B2"/>
          </a:solidFill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CC80922-6EB6-3F0C-080C-B5F10C5DA1EC}"/>
                </a:ext>
              </a:extLst>
            </p:cNvPr>
            <p:cNvSpPr/>
            <p:nvPr/>
          </p:nvSpPr>
          <p:spPr>
            <a:xfrm>
              <a:off x="9835244" y="150395"/>
              <a:ext cx="187438" cy="1874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pic>
          <p:nvPicPr>
            <p:cNvPr id="82" name="Picture 81" descr="KNUST_logo Vector.png">
              <a:hlinkClick r:id="rId8" tooltip="Visit our Website"/>
              <a:extLst>
                <a:ext uri="{FF2B5EF4-FFF2-40B4-BE49-F238E27FC236}">
                  <a16:creationId xmlns:a16="http://schemas.microsoft.com/office/drawing/2014/main" id="{BC8CD086-4C41-5ABB-382D-D6E657DDC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1543" y="176747"/>
              <a:ext cx="94840" cy="130862"/>
            </a:xfrm>
            <a:prstGeom prst="rect">
              <a:avLst/>
            </a:prstGeom>
            <a:grpFill/>
          </p:spPr>
        </p:pic>
      </p:grpSp>
      <p:grpSp>
        <p:nvGrpSpPr>
          <p:cNvPr id="83" name="!!Youtube Icon">
            <a:extLst>
              <a:ext uri="{FF2B5EF4-FFF2-40B4-BE49-F238E27FC236}">
                <a16:creationId xmlns:a16="http://schemas.microsoft.com/office/drawing/2014/main" id="{4291B1C9-FEBC-A147-844E-2DFB70F89BDE}"/>
              </a:ext>
            </a:extLst>
          </p:cNvPr>
          <p:cNvGrpSpPr/>
          <p:nvPr/>
        </p:nvGrpSpPr>
        <p:grpSpPr>
          <a:xfrm>
            <a:off x="9636489" y="218336"/>
            <a:ext cx="189306" cy="189306"/>
            <a:chOff x="10330042" y="133387"/>
            <a:chExt cx="237744" cy="237744"/>
          </a:xfrm>
          <a:solidFill>
            <a:srgbClr val="BDB6B2"/>
          </a:solidFill>
        </p:grpSpPr>
        <p:pic>
          <p:nvPicPr>
            <p:cNvPr id="84" name="Picture 64">
              <a:hlinkClick r:id="rId10" tooltip="Follow us on Youtube"/>
              <a:extLst>
                <a:ext uri="{FF2B5EF4-FFF2-40B4-BE49-F238E27FC236}">
                  <a16:creationId xmlns:a16="http://schemas.microsoft.com/office/drawing/2014/main" id="{5F246AE8-832D-6ACC-7CAA-D34D0FA3E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388228" y="191573"/>
              <a:ext cx="121372" cy="121372"/>
            </a:xfrm>
            <a:prstGeom prst="rect">
              <a:avLst/>
            </a:prstGeom>
          </p:spPr>
        </p:pic>
        <p:sp>
          <p:nvSpPr>
            <p:cNvPr id="86" name="Circle: Hollow 85">
              <a:extLst>
                <a:ext uri="{FF2B5EF4-FFF2-40B4-BE49-F238E27FC236}">
                  <a16:creationId xmlns:a16="http://schemas.microsoft.com/office/drawing/2014/main" id="{B77B1FCD-5BAE-0826-6D12-2F24BAECA59D}"/>
                </a:ext>
              </a:extLst>
            </p:cNvPr>
            <p:cNvSpPr/>
            <p:nvPr/>
          </p:nvSpPr>
          <p:spPr>
            <a:xfrm>
              <a:off x="10330042" y="133387"/>
              <a:ext cx="237744" cy="237744"/>
            </a:xfrm>
            <a:prstGeom prst="donut">
              <a:avLst>
                <a:gd name="adj" fmla="val 72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87" name="!!Facebook icon">
            <a:hlinkClick r:id="rId13" tooltip="Follow us on Facebook"/>
            <a:extLst>
              <a:ext uri="{FF2B5EF4-FFF2-40B4-BE49-F238E27FC236}">
                <a16:creationId xmlns:a16="http://schemas.microsoft.com/office/drawing/2014/main" id="{63BD8758-C219-76E5-DAB5-B7BFA894DB3A}"/>
              </a:ext>
            </a:extLst>
          </p:cNvPr>
          <p:cNvSpPr/>
          <p:nvPr/>
        </p:nvSpPr>
        <p:spPr>
          <a:xfrm>
            <a:off x="8785347" y="220100"/>
            <a:ext cx="185779" cy="185779"/>
          </a:xfrm>
          <a:custGeom>
            <a:avLst/>
            <a:gdLst>
              <a:gd name="connsiteX0" fmla="*/ 117388 w 233314"/>
              <a:gd name="connsiteY0" fmla="*/ 5468 h 233314"/>
              <a:gd name="connsiteX1" fmla="*/ 5468 w 233314"/>
              <a:gd name="connsiteY1" fmla="*/ 117313 h 233314"/>
              <a:gd name="connsiteX2" fmla="*/ 117388 w 233314"/>
              <a:gd name="connsiteY2" fmla="*/ 229232 h 233314"/>
              <a:gd name="connsiteX3" fmla="*/ 229233 w 233314"/>
              <a:gd name="connsiteY3" fmla="*/ 117313 h 233314"/>
              <a:gd name="connsiteX4" fmla="*/ 117388 w 233314"/>
              <a:gd name="connsiteY4" fmla="*/ 5468 h 233314"/>
              <a:gd name="connsiteX5" fmla="*/ 159820 w 233314"/>
              <a:gd name="connsiteY5" fmla="*/ 68463 h 233314"/>
              <a:gd name="connsiteX6" fmla="*/ 143635 w 233314"/>
              <a:gd name="connsiteY6" fmla="*/ 68463 h 233314"/>
              <a:gd name="connsiteX7" fmla="*/ 131239 w 233314"/>
              <a:gd name="connsiteY7" fmla="*/ 78233 h 233314"/>
              <a:gd name="connsiteX8" fmla="*/ 131094 w 233314"/>
              <a:gd name="connsiteY8" fmla="*/ 101492 h 233314"/>
              <a:gd name="connsiteX9" fmla="*/ 159820 w 233314"/>
              <a:gd name="connsiteY9" fmla="*/ 102075 h 233314"/>
              <a:gd name="connsiteX10" fmla="*/ 155593 w 233314"/>
              <a:gd name="connsiteY10" fmla="*/ 131750 h 233314"/>
              <a:gd name="connsiteX11" fmla="*/ 131239 w 233314"/>
              <a:gd name="connsiteY11" fmla="*/ 131750 h 233314"/>
              <a:gd name="connsiteX12" fmla="*/ 130511 w 233314"/>
              <a:gd name="connsiteY12" fmla="*/ 194526 h 233314"/>
              <a:gd name="connsiteX13" fmla="*/ 100983 w 233314"/>
              <a:gd name="connsiteY13" fmla="*/ 194526 h 233314"/>
              <a:gd name="connsiteX14" fmla="*/ 100107 w 233314"/>
              <a:gd name="connsiteY14" fmla="*/ 131896 h 233314"/>
              <a:gd name="connsiteX15" fmla="*/ 74223 w 233314"/>
              <a:gd name="connsiteY15" fmla="*/ 131750 h 233314"/>
              <a:gd name="connsiteX16" fmla="*/ 74881 w 233314"/>
              <a:gd name="connsiteY16" fmla="*/ 101492 h 233314"/>
              <a:gd name="connsiteX17" fmla="*/ 100399 w 233314"/>
              <a:gd name="connsiteY17" fmla="*/ 101492 h 233314"/>
              <a:gd name="connsiteX18" fmla="*/ 100399 w 233314"/>
              <a:gd name="connsiteY18" fmla="*/ 79618 h 233314"/>
              <a:gd name="connsiteX19" fmla="*/ 100983 w 233314"/>
              <a:gd name="connsiteY19" fmla="*/ 72619 h 233314"/>
              <a:gd name="connsiteX20" fmla="*/ 105429 w 233314"/>
              <a:gd name="connsiteY20" fmla="*/ 57818 h 233314"/>
              <a:gd name="connsiteX21" fmla="*/ 114033 w 233314"/>
              <a:gd name="connsiteY21" fmla="*/ 47684 h 233314"/>
              <a:gd name="connsiteX22" fmla="*/ 126428 w 233314"/>
              <a:gd name="connsiteY22" fmla="*/ 41851 h 233314"/>
              <a:gd name="connsiteX23" fmla="*/ 135979 w 233314"/>
              <a:gd name="connsiteY23" fmla="*/ 40320 h 233314"/>
              <a:gd name="connsiteX24" fmla="*/ 160551 w 233314"/>
              <a:gd name="connsiteY24" fmla="*/ 40757 h 233314"/>
              <a:gd name="connsiteX25" fmla="*/ 159820 w 233314"/>
              <a:gd name="connsiteY25" fmla="*/ 68463 h 23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3314" h="233314">
                <a:moveTo>
                  <a:pt x="117388" y="5468"/>
                </a:moveTo>
                <a:cubicBezTo>
                  <a:pt x="55558" y="5468"/>
                  <a:pt x="5468" y="55558"/>
                  <a:pt x="5468" y="117313"/>
                </a:cubicBezTo>
                <a:cubicBezTo>
                  <a:pt x="5468" y="179142"/>
                  <a:pt x="55558" y="229232"/>
                  <a:pt x="117388" y="229232"/>
                </a:cubicBezTo>
                <a:cubicBezTo>
                  <a:pt x="179143" y="229232"/>
                  <a:pt x="229233" y="179142"/>
                  <a:pt x="229233" y="117313"/>
                </a:cubicBezTo>
                <a:cubicBezTo>
                  <a:pt x="229232" y="55558"/>
                  <a:pt x="179143" y="5468"/>
                  <a:pt x="117388" y="5468"/>
                </a:cubicBezTo>
                <a:close/>
                <a:moveTo>
                  <a:pt x="159820" y="68463"/>
                </a:moveTo>
                <a:cubicBezTo>
                  <a:pt x="159820" y="68463"/>
                  <a:pt x="156175" y="68317"/>
                  <a:pt x="143635" y="68463"/>
                </a:cubicBezTo>
                <a:cubicBezTo>
                  <a:pt x="131386" y="68609"/>
                  <a:pt x="131239" y="77796"/>
                  <a:pt x="131239" y="78233"/>
                </a:cubicBezTo>
                <a:lnTo>
                  <a:pt x="131094" y="101492"/>
                </a:lnTo>
                <a:lnTo>
                  <a:pt x="159820" y="102075"/>
                </a:lnTo>
                <a:lnTo>
                  <a:pt x="155593" y="131750"/>
                </a:lnTo>
                <a:lnTo>
                  <a:pt x="131239" y="131750"/>
                </a:lnTo>
                <a:lnTo>
                  <a:pt x="130511" y="194526"/>
                </a:lnTo>
                <a:lnTo>
                  <a:pt x="100983" y="194526"/>
                </a:lnTo>
                <a:lnTo>
                  <a:pt x="100107" y="131896"/>
                </a:lnTo>
                <a:lnTo>
                  <a:pt x="74223" y="131750"/>
                </a:lnTo>
                <a:lnTo>
                  <a:pt x="74881" y="101492"/>
                </a:lnTo>
                <a:lnTo>
                  <a:pt x="100399" y="101492"/>
                </a:lnTo>
                <a:lnTo>
                  <a:pt x="100399" y="79618"/>
                </a:lnTo>
                <a:cubicBezTo>
                  <a:pt x="100471" y="77285"/>
                  <a:pt x="100690" y="74952"/>
                  <a:pt x="100983" y="72619"/>
                </a:cubicBezTo>
                <a:cubicBezTo>
                  <a:pt x="101637" y="67515"/>
                  <a:pt x="103023" y="62412"/>
                  <a:pt x="105429" y="57818"/>
                </a:cubicBezTo>
                <a:cubicBezTo>
                  <a:pt x="107543" y="53881"/>
                  <a:pt x="110460" y="50381"/>
                  <a:pt x="114033" y="47684"/>
                </a:cubicBezTo>
                <a:cubicBezTo>
                  <a:pt x="117678" y="44913"/>
                  <a:pt x="121980" y="43017"/>
                  <a:pt x="126428" y="41851"/>
                </a:cubicBezTo>
                <a:cubicBezTo>
                  <a:pt x="129564" y="40976"/>
                  <a:pt x="132771" y="40392"/>
                  <a:pt x="135979" y="40320"/>
                </a:cubicBezTo>
                <a:cubicBezTo>
                  <a:pt x="140135" y="40174"/>
                  <a:pt x="156467" y="40684"/>
                  <a:pt x="160551" y="40757"/>
                </a:cubicBezTo>
                <a:lnTo>
                  <a:pt x="159820" y="68463"/>
                </a:lnTo>
                <a:close/>
              </a:path>
            </a:pathLst>
          </a:custGeom>
          <a:solidFill>
            <a:srgbClr val="BDB6B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8" name="!!Twitter Icon">
            <a:hlinkClick r:id="rId14" tooltip="Follow us on Twitter"/>
            <a:extLst>
              <a:ext uri="{FF2B5EF4-FFF2-40B4-BE49-F238E27FC236}">
                <a16:creationId xmlns:a16="http://schemas.microsoft.com/office/drawing/2014/main" id="{2093FEB6-6586-2E79-B412-7358F7232541}"/>
              </a:ext>
            </a:extLst>
          </p:cNvPr>
          <p:cNvSpPr/>
          <p:nvPr/>
        </p:nvSpPr>
        <p:spPr>
          <a:xfrm>
            <a:off x="9072621" y="218336"/>
            <a:ext cx="189306" cy="189306"/>
          </a:xfrm>
          <a:custGeom>
            <a:avLst/>
            <a:gdLst>
              <a:gd name="connsiteX0" fmla="*/ 116476 w 231648"/>
              <a:gd name="connsiteY0" fmla="*/ 5429 h 231648"/>
              <a:gd name="connsiteX1" fmla="*/ 5429 w 231648"/>
              <a:gd name="connsiteY1" fmla="*/ 116548 h 231648"/>
              <a:gd name="connsiteX2" fmla="*/ 116476 w 231648"/>
              <a:gd name="connsiteY2" fmla="*/ 227594 h 231648"/>
              <a:gd name="connsiteX3" fmla="*/ 227522 w 231648"/>
              <a:gd name="connsiteY3" fmla="*/ 116548 h 231648"/>
              <a:gd name="connsiteX4" fmla="*/ 116476 w 231648"/>
              <a:gd name="connsiteY4" fmla="*/ 5429 h 231648"/>
              <a:gd name="connsiteX5" fmla="*/ 175691 w 231648"/>
              <a:gd name="connsiteY5" fmla="*/ 86217 h 231648"/>
              <a:gd name="connsiteX6" fmla="*/ 173446 w 231648"/>
              <a:gd name="connsiteY6" fmla="*/ 108368 h 231648"/>
              <a:gd name="connsiteX7" fmla="*/ 144346 w 231648"/>
              <a:gd name="connsiteY7" fmla="*/ 157159 h 231648"/>
              <a:gd name="connsiteX8" fmla="*/ 85275 w 231648"/>
              <a:gd name="connsiteY8" fmla="*/ 176487 h 231648"/>
              <a:gd name="connsiteX9" fmla="*/ 43000 w 231648"/>
              <a:gd name="connsiteY9" fmla="*/ 163312 h 231648"/>
              <a:gd name="connsiteX10" fmla="*/ 87158 w 231648"/>
              <a:gd name="connsiteY10" fmla="*/ 150572 h 231648"/>
              <a:gd name="connsiteX11" fmla="*/ 59215 w 231648"/>
              <a:gd name="connsiteY11" fmla="*/ 129651 h 231648"/>
              <a:gd name="connsiteX12" fmla="*/ 72680 w 231648"/>
              <a:gd name="connsiteY12" fmla="*/ 128855 h 231648"/>
              <a:gd name="connsiteX13" fmla="*/ 48501 w 231648"/>
              <a:gd name="connsiteY13" fmla="*/ 98812 h 231648"/>
              <a:gd name="connsiteX14" fmla="*/ 62111 w 231648"/>
              <a:gd name="connsiteY14" fmla="*/ 102287 h 231648"/>
              <a:gd name="connsiteX15" fmla="*/ 53207 w 231648"/>
              <a:gd name="connsiteY15" fmla="*/ 62328 h 231648"/>
              <a:gd name="connsiteX16" fmla="*/ 115679 w 231648"/>
              <a:gd name="connsiteY16" fmla="*/ 93745 h 231648"/>
              <a:gd name="connsiteX17" fmla="*/ 166931 w 231648"/>
              <a:gd name="connsiteY17" fmla="*/ 66164 h 231648"/>
              <a:gd name="connsiteX18" fmla="*/ 186404 w 231648"/>
              <a:gd name="connsiteY18" fmla="*/ 59143 h 231648"/>
              <a:gd name="connsiteX19" fmla="*/ 173736 w 231648"/>
              <a:gd name="connsiteY19" fmla="*/ 75068 h 231648"/>
              <a:gd name="connsiteX20" fmla="*/ 189879 w 231648"/>
              <a:gd name="connsiteY20" fmla="*/ 71159 h 231648"/>
              <a:gd name="connsiteX21" fmla="*/ 175691 w 231648"/>
              <a:gd name="connsiteY21" fmla="*/ 86217 h 23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1648" h="231648">
                <a:moveTo>
                  <a:pt x="116476" y="5429"/>
                </a:moveTo>
                <a:cubicBezTo>
                  <a:pt x="55161" y="5429"/>
                  <a:pt x="5429" y="55161"/>
                  <a:pt x="5429" y="116548"/>
                </a:cubicBezTo>
                <a:cubicBezTo>
                  <a:pt x="5429" y="177862"/>
                  <a:pt x="55161" y="227594"/>
                  <a:pt x="116476" y="227594"/>
                </a:cubicBezTo>
                <a:cubicBezTo>
                  <a:pt x="177790" y="227594"/>
                  <a:pt x="227522" y="177862"/>
                  <a:pt x="227522" y="116548"/>
                </a:cubicBezTo>
                <a:cubicBezTo>
                  <a:pt x="227522" y="55161"/>
                  <a:pt x="177790" y="5429"/>
                  <a:pt x="116476" y="5429"/>
                </a:cubicBezTo>
                <a:close/>
                <a:moveTo>
                  <a:pt x="175691" y="86217"/>
                </a:moveTo>
                <a:cubicBezTo>
                  <a:pt x="175691" y="86217"/>
                  <a:pt x="175473" y="99826"/>
                  <a:pt x="173446" y="108368"/>
                </a:cubicBezTo>
                <a:cubicBezTo>
                  <a:pt x="171420" y="116837"/>
                  <a:pt x="164615" y="140510"/>
                  <a:pt x="144346" y="157159"/>
                </a:cubicBezTo>
                <a:cubicBezTo>
                  <a:pt x="124076" y="173808"/>
                  <a:pt x="99319" y="177428"/>
                  <a:pt x="85275" y="176487"/>
                </a:cubicBezTo>
                <a:cubicBezTo>
                  <a:pt x="71304" y="175546"/>
                  <a:pt x="54075" y="170189"/>
                  <a:pt x="43000" y="163312"/>
                </a:cubicBezTo>
                <a:cubicBezTo>
                  <a:pt x="43000" y="163312"/>
                  <a:pt x="68409" y="166063"/>
                  <a:pt x="87158" y="150572"/>
                </a:cubicBezTo>
                <a:cubicBezTo>
                  <a:pt x="87158" y="150572"/>
                  <a:pt x="68191" y="151440"/>
                  <a:pt x="59215" y="129651"/>
                </a:cubicBezTo>
                <a:cubicBezTo>
                  <a:pt x="59215" y="129651"/>
                  <a:pt x="65658" y="130809"/>
                  <a:pt x="72680" y="128855"/>
                </a:cubicBezTo>
                <a:cubicBezTo>
                  <a:pt x="72680" y="128855"/>
                  <a:pt x="48791" y="124511"/>
                  <a:pt x="48501" y="98812"/>
                </a:cubicBezTo>
                <a:cubicBezTo>
                  <a:pt x="48501" y="98812"/>
                  <a:pt x="56319" y="102649"/>
                  <a:pt x="62111" y="102287"/>
                </a:cubicBezTo>
                <a:cubicBezTo>
                  <a:pt x="62111" y="102287"/>
                  <a:pt x="39308" y="84842"/>
                  <a:pt x="53207" y="62328"/>
                </a:cubicBezTo>
                <a:cubicBezTo>
                  <a:pt x="53207" y="62328"/>
                  <a:pt x="76010" y="92587"/>
                  <a:pt x="115679" y="93745"/>
                </a:cubicBezTo>
                <a:cubicBezTo>
                  <a:pt x="106051" y="67179"/>
                  <a:pt x="149196" y="41987"/>
                  <a:pt x="166931" y="66164"/>
                </a:cubicBezTo>
                <a:cubicBezTo>
                  <a:pt x="166931" y="66164"/>
                  <a:pt x="173808" y="65948"/>
                  <a:pt x="186404" y="59143"/>
                </a:cubicBezTo>
                <a:cubicBezTo>
                  <a:pt x="186404" y="59143"/>
                  <a:pt x="183364" y="68698"/>
                  <a:pt x="173736" y="75068"/>
                </a:cubicBezTo>
                <a:cubicBezTo>
                  <a:pt x="173736" y="75068"/>
                  <a:pt x="180975" y="74997"/>
                  <a:pt x="189879" y="71159"/>
                </a:cubicBezTo>
                <a:cubicBezTo>
                  <a:pt x="189227" y="72173"/>
                  <a:pt x="183798" y="80498"/>
                  <a:pt x="175691" y="86217"/>
                </a:cubicBezTo>
                <a:close/>
              </a:path>
            </a:pathLst>
          </a:custGeom>
          <a:solidFill>
            <a:srgbClr val="BDB6B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7" name="!!Introduction Icon" descr="Lightbulb">
            <a:hlinkClick r:id="rId15" action="ppaction://hlinksldjump" tooltip="Go to Introduction"/>
            <a:extLst>
              <a:ext uri="{FF2B5EF4-FFF2-40B4-BE49-F238E27FC236}">
                <a16:creationId xmlns:a16="http://schemas.microsoft.com/office/drawing/2014/main" id="{A9E4C6A5-3329-F12C-77EA-0E1D2CB5F45A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3381" y="1312345"/>
            <a:ext cx="341216" cy="341216"/>
          </a:xfrm>
          <a:prstGeom prst="rect">
            <a:avLst/>
          </a:prstGeom>
        </p:spPr>
      </p:pic>
      <p:pic>
        <p:nvPicPr>
          <p:cNvPr id="8" name="!!Literature Review Icon">
            <a:hlinkClick r:id="" action="ppaction://noaction"/>
            <a:extLst>
              <a:ext uri="{FF2B5EF4-FFF2-40B4-BE49-F238E27FC236}">
                <a16:creationId xmlns:a16="http://schemas.microsoft.com/office/drawing/2014/main" id="{CAF9065E-DD8C-E479-CA40-FAC23D2C0112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193381" y="2243503"/>
            <a:ext cx="341216" cy="341216"/>
          </a:xfrm>
          <a:prstGeom prst="rect">
            <a:avLst/>
          </a:prstGeom>
        </p:spPr>
      </p:pic>
      <p:pic>
        <p:nvPicPr>
          <p:cNvPr id="25" name="!!Data Analysis Icon">
            <a:hlinkClick r:id="" action="ppaction://noaction"/>
            <a:extLst>
              <a:ext uri="{FF2B5EF4-FFF2-40B4-BE49-F238E27FC236}">
                <a16:creationId xmlns:a16="http://schemas.microsoft.com/office/drawing/2014/main" id="{C846D9B7-DBCD-F4B1-A98D-86EC044FE7D5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193381" y="4105819"/>
            <a:ext cx="341216" cy="34121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25A8545-FD6F-DB0D-2893-9BAB920FCF39}"/>
              </a:ext>
            </a:extLst>
          </p:cNvPr>
          <p:cNvGrpSpPr/>
          <p:nvPr/>
        </p:nvGrpSpPr>
        <p:grpSpPr>
          <a:xfrm>
            <a:off x="11140587" y="6543831"/>
            <a:ext cx="233761" cy="233762"/>
            <a:chOff x="10997595" y="6413205"/>
            <a:chExt cx="233761" cy="233762"/>
          </a:xfrm>
          <a:effectLst/>
        </p:grpSpPr>
        <p:sp>
          <p:nvSpPr>
            <p:cNvPr id="11" name="Oval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453D550-78FD-2DA2-D5ED-4F413BEF4DC9}"/>
                </a:ext>
              </a:extLst>
            </p:cNvPr>
            <p:cNvSpPr/>
            <p:nvPr/>
          </p:nvSpPr>
          <p:spPr>
            <a:xfrm rot="10800000">
              <a:off x="10997595" y="6413205"/>
              <a:ext cx="233761" cy="233762"/>
            </a:xfrm>
            <a:prstGeom prst="ellipse">
              <a:avLst/>
            </a:prstGeom>
            <a:solidFill>
              <a:schemeClr val="bg1"/>
            </a:solidFill>
            <a:effectLst/>
          </p:spPr>
          <p:txBody>
            <a:bodyPr vert="horz" wrap="none" lIns="91440" tIns="45720" rIns="91440" bIns="45720" rtlCol="0" anchor="ctr"/>
            <a:lstStyle/>
            <a:p>
              <a:pPr algn="ctr" defTabSz="457200"/>
              <a:endParaRPr lang="en-US" sz="1400" b="1">
                <a:solidFill>
                  <a:srgbClr val="008000"/>
                </a:solidFill>
                <a:latin typeface="Lato"/>
              </a:endParaRPr>
            </a:p>
          </p:txBody>
        </p:sp>
        <p:sp>
          <p:nvSpPr>
            <p:cNvPr id="13" name="Arrow: Chevron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FB959C2-4218-50C8-2302-486865B1F390}"/>
                </a:ext>
              </a:extLst>
            </p:cNvPr>
            <p:cNvSpPr/>
            <p:nvPr/>
          </p:nvSpPr>
          <p:spPr>
            <a:xfrm>
              <a:off x="11086565" y="6463854"/>
              <a:ext cx="67902" cy="132465"/>
            </a:xfrm>
            <a:prstGeom prst="chevron">
              <a:avLst>
                <a:gd name="adj" fmla="val 77048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671386C-B186-FDBE-1541-DCCBAFF278F8}"/>
              </a:ext>
            </a:extLst>
          </p:cNvPr>
          <p:cNvGrpSpPr/>
          <p:nvPr/>
        </p:nvGrpSpPr>
        <p:grpSpPr>
          <a:xfrm>
            <a:off x="10819808" y="6543831"/>
            <a:ext cx="233761" cy="233762"/>
            <a:chOff x="10685679" y="6413205"/>
            <a:chExt cx="233761" cy="233762"/>
          </a:xfrm>
          <a:effectLst/>
        </p:grpSpPr>
        <p:sp>
          <p:nvSpPr>
            <p:cNvPr id="19" name="Oval 18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733E945C-011F-AEBF-F7BB-4D690638ADBB}"/>
                </a:ext>
              </a:extLst>
            </p:cNvPr>
            <p:cNvSpPr/>
            <p:nvPr/>
          </p:nvSpPr>
          <p:spPr>
            <a:xfrm>
              <a:off x="10685679" y="6413205"/>
              <a:ext cx="233761" cy="233762"/>
            </a:xfrm>
            <a:prstGeom prst="ellipse">
              <a:avLst/>
            </a:prstGeom>
            <a:solidFill>
              <a:schemeClr val="bg1"/>
            </a:solidFill>
            <a:effectLst/>
          </p:spPr>
          <p:txBody>
            <a:bodyPr vert="horz" wrap="none" lIns="91440" tIns="45720" rIns="91440" bIns="45720" rtlCol="0" anchor="ctr"/>
            <a:lstStyle/>
            <a:p>
              <a:pPr algn="ctr" defTabSz="457200"/>
              <a:endParaRPr lang="en-US" sz="1400" b="1">
                <a:solidFill>
                  <a:srgbClr val="008000"/>
                </a:solidFill>
                <a:latin typeface="Lato"/>
              </a:endParaRPr>
            </a:p>
          </p:txBody>
        </p:sp>
        <p:sp>
          <p:nvSpPr>
            <p:cNvPr id="20" name="Arrow: Chevron 1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D474D2FA-D5F7-D577-ACE5-EA410963A706}"/>
                </a:ext>
              </a:extLst>
            </p:cNvPr>
            <p:cNvSpPr/>
            <p:nvPr/>
          </p:nvSpPr>
          <p:spPr>
            <a:xfrm rot="10800000">
              <a:off x="10750793" y="6463853"/>
              <a:ext cx="67902" cy="132465"/>
            </a:xfrm>
            <a:prstGeom prst="chevron">
              <a:avLst>
                <a:gd name="adj" fmla="val 77048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DB0EB94-4699-9FFA-3F16-97C062A92475}"/>
              </a:ext>
            </a:extLst>
          </p:cNvPr>
          <p:cNvGrpSpPr/>
          <p:nvPr/>
        </p:nvGrpSpPr>
        <p:grpSpPr>
          <a:xfrm>
            <a:off x="11461366" y="6543145"/>
            <a:ext cx="235134" cy="235134"/>
            <a:chOff x="11302784" y="6412519"/>
            <a:chExt cx="235134" cy="235134"/>
          </a:xfrm>
          <a:effectLst/>
        </p:grpSpPr>
        <p:sp>
          <p:nvSpPr>
            <p:cNvPr id="26" name="Oval 25">
              <a:hlinkClick r:id="" action="ppaction://hlinkshowjump?jump=lastslideviewed"/>
              <a:extLst>
                <a:ext uri="{FF2B5EF4-FFF2-40B4-BE49-F238E27FC236}">
                  <a16:creationId xmlns:a16="http://schemas.microsoft.com/office/drawing/2014/main" id="{8F7F79D7-B23A-F863-2AD6-2593781020FB}"/>
                </a:ext>
              </a:extLst>
            </p:cNvPr>
            <p:cNvSpPr/>
            <p:nvPr/>
          </p:nvSpPr>
          <p:spPr>
            <a:xfrm>
              <a:off x="11302784" y="6412519"/>
              <a:ext cx="235134" cy="235134"/>
            </a:xfrm>
            <a:prstGeom prst="ellipse">
              <a:avLst/>
            </a:prstGeom>
            <a:solidFill>
              <a:schemeClr val="accent1"/>
            </a:solidFill>
            <a:effectLst/>
          </p:spPr>
          <p:txBody>
            <a:bodyPr vert="horz" wrap="none" lIns="91440" tIns="45720" rIns="91440" bIns="4572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pic>
          <p:nvPicPr>
            <p:cNvPr id="28" name="Graphic 27" descr="Line Arrow: Rotate left">
              <a:hlinkClick r:id="" action="ppaction://hlinkshowjump?jump=lastslideviewed"/>
              <a:extLst>
                <a:ext uri="{FF2B5EF4-FFF2-40B4-BE49-F238E27FC236}">
                  <a16:creationId xmlns:a16="http://schemas.microsoft.com/office/drawing/2014/main" id="{2A6BB08F-393D-E072-72ED-D4969E518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1338139" y="6447874"/>
              <a:ext cx="164424" cy="164424"/>
            </a:xfrm>
            <a:prstGeom prst="rect">
              <a:avLst/>
            </a:prstGeom>
          </p:spPr>
        </p:pic>
      </p:grpSp>
      <p:pic>
        <p:nvPicPr>
          <p:cNvPr id="70" name="!!Publications Icon">
            <a:hlinkClick r:id="" action="ppaction://noaction"/>
            <a:extLst>
              <a:ext uri="{FF2B5EF4-FFF2-40B4-BE49-F238E27FC236}">
                <a16:creationId xmlns:a16="http://schemas.microsoft.com/office/drawing/2014/main" id="{2499C020-B36B-9623-7E93-D7DCA331F15C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204413" y="4997809"/>
            <a:ext cx="341216" cy="341216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69E97C6D-595A-6116-387D-07B839AE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CF0F-FE6C-4A75-A731-07AA55CF4E25}" type="datetime1">
              <a:rPr lang="en-US" smtClean="0"/>
              <a:t>12/2/2025</a:t>
            </a:fld>
            <a:endParaRPr lang="x-none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C67F90F8-0720-190E-D144-7407DCEC4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E55D-16C1-42A5-A368-6D42075957BC}" type="slidenum">
              <a:rPr lang="x-none" smtClean="0"/>
              <a:t>8</a:t>
            </a:fld>
            <a:endParaRPr lang="x-none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121B916-18E2-4432-9B9D-3EF15971D56E}"/>
              </a:ext>
            </a:extLst>
          </p:cNvPr>
          <p:cNvSpPr/>
          <p:nvPr/>
        </p:nvSpPr>
        <p:spPr>
          <a:xfrm>
            <a:off x="838200" y="717239"/>
            <a:ext cx="11118619" cy="4595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028A5C-AF40-44D4-AAA3-9502184740E8}"/>
              </a:ext>
            </a:extLst>
          </p:cNvPr>
          <p:cNvSpPr txBox="1"/>
          <p:nvPr/>
        </p:nvSpPr>
        <p:spPr>
          <a:xfrm>
            <a:off x="990600" y="753897"/>
            <a:ext cx="8915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COLOR-CODING SYSTEM AND HEALTH IMPLICATIONS</a:t>
            </a:r>
          </a:p>
          <a:p>
            <a:endParaRPr lang="en-US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FD8182B-880F-4520-BE10-14F381662297}"/>
              </a:ext>
            </a:extLst>
          </p:cNvPr>
          <p:cNvGrpSpPr/>
          <p:nvPr/>
        </p:nvGrpSpPr>
        <p:grpSpPr>
          <a:xfrm>
            <a:off x="805245" y="1343050"/>
            <a:ext cx="10405788" cy="4848577"/>
            <a:chOff x="627016" y="1055687"/>
            <a:chExt cx="10845572" cy="5164490"/>
          </a:xfrm>
        </p:grpSpPr>
        <p:pic>
          <p:nvPicPr>
            <p:cNvPr id="37" name="Picture 4">
              <a:extLst>
                <a:ext uri="{FF2B5EF4-FFF2-40B4-BE49-F238E27FC236}">
                  <a16:creationId xmlns:a16="http://schemas.microsoft.com/office/drawing/2014/main" id="{3B94EA29-A272-490C-A45B-62E0D542CD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318"/>
            <a:stretch>
              <a:fillRect/>
            </a:stretch>
          </p:blipFill>
          <p:spPr bwMode="auto">
            <a:xfrm>
              <a:off x="627016" y="1055687"/>
              <a:ext cx="10845572" cy="4632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B574B25-C4A5-4D40-9E46-2E5340195C94}"/>
                </a:ext>
              </a:extLst>
            </p:cNvPr>
            <p:cNvSpPr txBox="1"/>
            <p:nvPr/>
          </p:nvSpPr>
          <p:spPr>
            <a:xfrm>
              <a:off x="627016" y="5850845"/>
              <a:ext cx="10845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Image Source: </a:t>
              </a:r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Metro Manila Air Quality Index (AQI)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D463DBC-F0D0-4390-B593-D8F2E0BD8117}"/>
              </a:ext>
            </a:extLst>
          </p:cNvPr>
          <p:cNvSpPr txBox="1"/>
          <p:nvPr/>
        </p:nvSpPr>
        <p:spPr>
          <a:xfrm>
            <a:off x="1461286" y="5322127"/>
            <a:ext cx="966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Green             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Yellow               </a:t>
            </a:r>
            <a:r>
              <a:rPr lang="en-US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                  </a:t>
            </a:r>
            <a:r>
              <a:rPr lang="en-US" dirty="0">
                <a:solidFill>
                  <a:srgbClr val="FF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Pink                 </a:t>
            </a: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Purple              </a:t>
            </a:r>
            <a:r>
              <a:rPr lang="en-US" dirty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Maroon</a:t>
            </a:r>
          </a:p>
        </p:txBody>
      </p:sp>
      <p:pic>
        <p:nvPicPr>
          <p:cNvPr id="41" name="Graphic 40" descr="Playbook with solid fill">
            <a:extLst>
              <a:ext uri="{FF2B5EF4-FFF2-40B4-BE49-F238E27FC236}">
                <a16:creationId xmlns:a16="http://schemas.microsoft.com/office/drawing/2014/main" id="{176E5A5C-CF33-406E-8F4B-DDE08CC31DA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33419" y="668174"/>
            <a:ext cx="596464" cy="5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27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DE610-492E-13FD-D3DD-005993613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3E27E16C-E421-5DDA-1B39-E70BBEE0D742}"/>
              </a:ext>
            </a:extLst>
          </p:cNvPr>
          <p:cNvSpPr/>
          <p:nvPr/>
        </p:nvSpPr>
        <p:spPr>
          <a:xfrm>
            <a:off x="863302" y="598327"/>
            <a:ext cx="11270641" cy="1022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!!Arrow 1">
            <a:extLst>
              <a:ext uri="{FF2B5EF4-FFF2-40B4-BE49-F238E27FC236}">
                <a16:creationId xmlns:a16="http://schemas.microsoft.com/office/drawing/2014/main" id="{3DA065AF-A0FC-E46C-219C-35EA095A6428}"/>
              </a:ext>
            </a:extLst>
          </p:cNvPr>
          <p:cNvSpPr/>
          <p:nvPr/>
        </p:nvSpPr>
        <p:spPr>
          <a:xfrm rot="5400000">
            <a:off x="8739789" y="-1025369"/>
            <a:ext cx="92809" cy="190477"/>
          </a:xfrm>
          <a:prstGeom prst="chevron">
            <a:avLst>
              <a:gd name="adj" fmla="val 100000"/>
            </a:avLst>
          </a:prstGeom>
          <a:solidFill>
            <a:schemeClr val="bg1">
              <a:lumMod val="50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90000"/>
                </a:srgb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04" name="!!Arrow 3">
            <a:extLst>
              <a:ext uri="{FF2B5EF4-FFF2-40B4-BE49-F238E27FC236}">
                <a16:creationId xmlns:a16="http://schemas.microsoft.com/office/drawing/2014/main" id="{6A25DA97-B659-DDD1-B51D-C5586CF8EBB5}"/>
              </a:ext>
            </a:extLst>
          </p:cNvPr>
          <p:cNvSpPr/>
          <p:nvPr/>
        </p:nvSpPr>
        <p:spPr>
          <a:xfrm rot="5400000">
            <a:off x="8767633" y="-55278"/>
            <a:ext cx="92809" cy="190477"/>
          </a:xfrm>
          <a:prstGeom prst="chevron">
            <a:avLst>
              <a:gd name="adj" fmla="val 100000"/>
            </a:avLst>
          </a:prstGeom>
          <a:solidFill>
            <a:schemeClr val="bg1">
              <a:lumMod val="50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90000"/>
                </a:srgb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14" name="!!Menu bg">
            <a:extLst>
              <a:ext uri="{FF2B5EF4-FFF2-40B4-BE49-F238E27FC236}">
                <a16:creationId xmlns:a16="http://schemas.microsoft.com/office/drawing/2014/main" id="{D2795B8D-B3AE-B646-330B-538ED67FEAE6}"/>
              </a:ext>
            </a:extLst>
          </p:cNvPr>
          <p:cNvSpPr/>
          <p:nvPr/>
        </p:nvSpPr>
        <p:spPr>
          <a:xfrm>
            <a:off x="0" y="0"/>
            <a:ext cx="12192000" cy="6259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" dir="5400000" algn="t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5" name="!!Close button" descr="close button">
            <a:hlinkClick r:id="" action="ppaction://hlinkshowjump?jump=endshow"/>
            <a:extLst>
              <a:ext uri="{FF2B5EF4-FFF2-40B4-BE49-F238E27FC236}">
                <a16:creationId xmlns:a16="http://schemas.microsoft.com/office/drawing/2014/main" id="{6249A1E2-8A15-BC37-F54F-28D14C77FE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77311" y="173235"/>
            <a:ext cx="279508" cy="279508"/>
          </a:xfrm>
          <a:prstGeom prst="rect">
            <a:avLst/>
          </a:prstGeom>
          <a:effectLst/>
        </p:spPr>
      </p:pic>
      <p:pic>
        <p:nvPicPr>
          <p:cNvPr id="79" name="!!Instagram Icon">
            <a:hlinkClick r:id="rId5" tooltip="Follow us on Instagram"/>
            <a:extLst>
              <a:ext uri="{FF2B5EF4-FFF2-40B4-BE49-F238E27FC236}">
                <a16:creationId xmlns:a16="http://schemas.microsoft.com/office/drawing/2014/main" id="{8CBD7405-99E1-5D6D-2F1F-AD37787B0F1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3422" y="227203"/>
            <a:ext cx="171572" cy="171572"/>
          </a:xfrm>
          <a:prstGeom prst="rect">
            <a:avLst/>
          </a:prstGeom>
        </p:spPr>
      </p:pic>
      <p:grpSp>
        <p:nvGrpSpPr>
          <p:cNvPr id="80" name="!!KNUST Website">
            <a:extLst>
              <a:ext uri="{FF2B5EF4-FFF2-40B4-BE49-F238E27FC236}">
                <a16:creationId xmlns:a16="http://schemas.microsoft.com/office/drawing/2014/main" id="{70862B01-F600-ABE6-BB7F-481A639CF403}"/>
              </a:ext>
            </a:extLst>
          </p:cNvPr>
          <p:cNvGrpSpPr/>
          <p:nvPr/>
        </p:nvGrpSpPr>
        <p:grpSpPr>
          <a:xfrm>
            <a:off x="8493131" y="217629"/>
            <a:ext cx="190721" cy="190721"/>
            <a:chOff x="9835244" y="150395"/>
            <a:chExt cx="187438" cy="187438"/>
          </a:xfrm>
          <a:solidFill>
            <a:srgbClr val="BDB6B2"/>
          </a:solidFill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CC80922-6EB6-3F0C-080C-B5F10C5DA1EC}"/>
                </a:ext>
              </a:extLst>
            </p:cNvPr>
            <p:cNvSpPr/>
            <p:nvPr/>
          </p:nvSpPr>
          <p:spPr>
            <a:xfrm>
              <a:off x="9835244" y="150395"/>
              <a:ext cx="187438" cy="1874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pic>
          <p:nvPicPr>
            <p:cNvPr id="82" name="Picture 81" descr="KNUST_logo Vector.png">
              <a:hlinkClick r:id="rId8" tooltip="Visit our Website"/>
              <a:extLst>
                <a:ext uri="{FF2B5EF4-FFF2-40B4-BE49-F238E27FC236}">
                  <a16:creationId xmlns:a16="http://schemas.microsoft.com/office/drawing/2014/main" id="{BC8CD086-4C41-5ABB-382D-D6E657DDC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1543" y="176747"/>
              <a:ext cx="94840" cy="130862"/>
            </a:xfrm>
            <a:prstGeom prst="rect">
              <a:avLst/>
            </a:prstGeom>
            <a:grpFill/>
          </p:spPr>
        </p:pic>
      </p:grpSp>
      <p:grpSp>
        <p:nvGrpSpPr>
          <p:cNvPr id="83" name="!!Youtube Icon">
            <a:extLst>
              <a:ext uri="{FF2B5EF4-FFF2-40B4-BE49-F238E27FC236}">
                <a16:creationId xmlns:a16="http://schemas.microsoft.com/office/drawing/2014/main" id="{4291B1C9-FEBC-A147-844E-2DFB70F89BDE}"/>
              </a:ext>
            </a:extLst>
          </p:cNvPr>
          <p:cNvGrpSpPr/>
          <p:nvPr/>
        </p:nvGrpSpPr>
        <p:grpSpPr>
          <a:xfrm>
            <a:off x="9636489" y="218336"/>
            <a:ext cx="189306" cy="189306"/>
            <a:chOff x="10330042" y="133387"/>
            <a:chExt cx="237744" cy="237744"/>
          </a:xfrm>
          <a:solidFill>
            <a:srgbClr val="BDB6B2"/>
          </a:solidFill>
        </p:grpSpPr>
        <p:pic>
          <p:nvPicPr>
            <p:cNvPr id="84" name="Picture 64">
              <a:hlinkClick r:id="rId10" tooltip="Follow us on Youtube"/>
              <a:extLst>
                <a:ext uri="{FF2B5EF4-FFF2-40B4-BE49-F238E27FC236}">
                  <a16:creationId xmlns:a16="http://schemas.microsoft.com/office/drawing/2014/main" id="{5F246AE8-832D-6ACC-7CAA-D34D0FA3E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388228" y="191573"/>
              <a:ext cx="121372" cy="121372"/>
            </a:xfrm>
            <a:prstGeom prst="rect">
              <a:avLst/>
            </a:prstGeom>
          </p:spPr>
        </p:pic>
        <p:sp>
          <p:nvSpPr>
            <p:cNvPr id="86" name="Circle: Hollow 85">
              <a:extLst>
                <a:ext uri="{FF2B5EF4-FFF2-40B4-BE49-F238E27FC236}">
                  <a16:creationId xmlns:a16="http://schemas.microsoft.com/office/drawing/2014/main" id="{B77B1FCD-5BAE-0826-6D12-2F24BAECA59D}"/>
                </a:ext>
              </a:extLst>
            </p:cNvPr>
            <p:cNvSpPr/>
            <p:nvPr/>
          </p:nvSpPr>
          <p:spPr>
            <a:xfrm>
              <a:off x="10330042" y="133387"/>
              <a:ext cx="237744" cy="237744"/>
            </a:xfrm>
            <a:prstGeom prst="donut">
              <a:avLst>
                <a:gd name="adj" fmla="val 72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87" name="!!Facebook icon">
            <a:hlinkClick r:id="rId13" tooltip="Follow us on Facebook"/>
            <a:extLst>
              <a:ext uri="{FF2B5EF4-FFF2-40B4-BE49-F238E27FC236}">
                <a16:creationId xmlns:a16="http://schemas.microsoft.com/office/drawing/2014/main" id="{63BD8758-C219-76E5-DAB5-B7BFA894DB3A}"/>
              </a:ext>
            </a:extLst>
          </p:cNvPr>
          <p:cNvSpPr/>
          <p:nvPr/>
        </p:nvSpPr>
        <p:spPr>
          <a:xfrm>
            <a:off x="8785347" y="220100"/>
            <a:ext cx="185779" cy="185779"/>
          </a:xfrm>
          <a:custGeom>
            <a:avLst/>
            <a:gdLst>
              <a:gd name="connsiteX0" fmla="*/ 117388 w 233314"/>
              <a:gd name="connsiteY0" fmla="*/ 5468 h 233314"/>
              <a:gd name="connsiteX1" fmla="*/ 5468 w 233314"/>
              <a:gd name="connsiteY1" fmla="*/ 117313 h 233314"/>
              <a:gd name="connsiteX2" fmla="*/ 117388 w 233314"/>
              <a:gd name="connsiteY2" fmla="*/ 229232 h 233314"/>
              <a:gd name="connsiteX3" fmla="*/ 229233 w 233314"/>
              <a:gd name="connsiteY3" fmla="*/ 117313 h 233314"/>
              <a:gd name="connsiteX4" fmla="*/ 117388 w 233314"/>
              <a:gd name="connsiteY4" fmla="*/ 5468 h 233314"/>
              <a:gd name="connsiteX5" fmla="*/ 159820 w 233314"/>
              <a:gd name="connsiteY5" fmla="*/ 68463 h 233314"/>
              <a:gd name="connsiteX6" fmla="*/ 143635 w 233314"/>
              <a:gd name="connsiteY6" fmla="*/ 68463 h 233314"/>
              <a:gd name="connsiteX7" fmla="*/ 131239 w 233314"/>
              <a:gd name="connsiteY7" fmla="*/ 78233 h 233314"/>
              <a:gd name="connsiteX8" fmla="*/ 131094 w 233314"/>
              <a:gd name="connsiteY8" fmla="*/ 101492 h 233314"/>
              <a:gd name="connsiteX9" fmla="*/ 159820 w 233314"/>
              <a:gd name="connsiteY9" fmla="*/ 102075 h 233314"/>
              <a:gd name="connsiteX10" fmla="*/ 155593 w 233314"/>
              <a:gd name="connsiteY10" fmla="*/ 131750 h 233314"/>
              <a:gd name="connsiteX11" fmla="*/ 131239 w 233314"/>
              <a:gd name="connsiteY11" fmla="*/ 131750 h 233314"/>
              <a:gd name="connsiteX12" fmla="*/ 130511 w 233314"/>
              <a:gd name="connsiteY12" fmla="*/ 194526 h 233314"/>
              <a:gd name="connsiteX13" fmla="*/ 100983 w 233314"/>
              <a:gd name="connsiteY13" fmla="*/ 194526 h 233314"/>
              <a:gd name="connsiteX14" fmla="*/ 100107 w 233314"/>
              <a:gd name="connsiteY14" fmla="*/ 131896 h 233314"/>
              <a:gd name="connsiteX15" fmla="*/ 74223 w 233314"/>
              <a:gd name="connsiteY15" fmla="*/ 131750 h 233314"/>
              <a:gd name="connsiteX16" fmla="*/ 74881 w 233314"/>
              <a:gd name="connsiteY16" fmla="*/ 101492 h 233314"/>
              <a:gd name="connsiteX17" fmla="*/ 100399 w 233314"/>
              <a:gd name="connsiteY17" fmla="*/ 101492 h 233314"/>
              <a:gd name="connsiteX18" fmla="*/ 100399 w 233314"/>
              <a:gd name="connsiteY18" fmla="*/ 79618 h 233314"/>
              <a:gd name="connsiteX19" fmla="*/ 100983 w 233314"/>
              <a:gd name="connsiteY19" fmla="*/ 72619 h 233314"/>
              <a:gd name="connsiteX20" fmla="*/ 105429 w 233314"/>
              <a:gd name="connsiteY20" fmla="*/ 57818 h 233314"/>
              <a:gd name="connsiteX21" fmla="*/ 114033 w 233314"/>
              <a:gd name="connsiteY21" fmla="*/ 47684 h 233314"/>
              <a:gd name="connsiteX22" fmla="*/ 126428 w 233314"/>
              <a:gd name="connsiteY22" fmla="*/ 41851 h 233314"/>
              <a:gd name="connsiteX23" fmla="*/ 135979 w 233314"/>
              <a:gd name="connsiteY23" fmla="*/ 40320 h 233314"/>
              <a:gd name="connsiteX24" fmla="*/ 160551 w 233314"/>
              <a:gd name="connsiteY24" fmla="*/ 40757 h 233314"/>
              <a:gd name="connsiteX25" fmla="*/ 159820 w 233314"/>
              <a:gd name="connsiteY25" fmla="*/ 68463 h 23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3314" h="233314">
                <a:moveTo>
                  <a:pt x="117388" y="5468"/>
                </a:moveTo>
                <a:cubicBezTo>
                  <a:pt x="55558" y="5468"/>
                  <a:pt x="5468" y="55558"/>
                  <a:pt x="5468" y="117313"/>
                </a:cubicBezTo>
                <a:cubicBezTo>
                  <a:pt x="5468" y="179142"/>
                  <a:pt x="55558" y="229232"/>
                  <a:pt x="117388" y="229232"/>
                </a:cubicBezTo>
                <a:cubicBezTo>
                  <a:pt x="179143" y="229232"/>
                  <a:pt x="229233" y="179142"/>
                  <a:pt x="229233" y="117313"/>
                </a:cubicBezTo>
                <a:cubicBezTo>
                  <a:pt x="229232" y="55558"/>
                  <a:pt x="179143" y="5468"/>
                  <a:pt x="117388" y="5468"/>
                </a:cubicBezTo>
                <a:close/>
                <a:moveTo>
                  <a:pt x="159820" y="68463"/>
                </a:moveTo>
                <a:cubicBezTo>
                  <a:pt x="159820" y="68463"/>
                  <a:pt x="156175" y="68317"/>
                  <a:pt x="143635" y="68463"/>
                </a:cubicBezTo>
                <a:cubicBezTo>
                  <a:pt x="131386" y="68609"/>
                  <a:pt x="131239" y="77796"/>
                  <a:pt x="131239" y="78233"/>
                </a:cubicBezTo>
                <a:lnTo>
                  <a:pt x="131094" y="101492"/>
                </a:lnTo>
                <a:lnTo>
                  <a:pt x="159820" y="102075"/>
                </a:lnTo>
                <a:lnTo>
                  <a:pt x="155593" y="131750"/>
                </a:lnTo>
                <a:lnTo>
                  <a:pt x="131239" y="131750"/>
                </a:lnTo>
                <a:lnTo>
                  <a:pt x="130511" y="194526"/>
                </a:lnTo>
                <a:lnTo>
                  <a:pt x="100983" y="194526"/>
                </a:lnTo>
                <a:lnTo>
                  <a:pt x="100107" y="131896"/>
                </a:lnTo>
                <a:lnTo>
                  <a:pt x="74223" y="131750"/>
                </a:lnTo>
                <a:lnTo>
                  <a:pt x="74881" y="101492"/>
                </a:lnTo>
                <a:lnTo>
                  <a:pt x="100399" y="101492"/>
                </a:lnTo>
                <a:lnTo>
                  <a:pt x="100399" y="79618"/>
                </a:lnTo>
                <a:cubicBezTo>
                  <a:pt x="100471" y="77285"/>
                  <a:pt x="100690" y="74952"/>
                  <a:pt x="100983" y="72619"/>
                </a:cubicBezTo>
                <a:cubicBezTo>
                  <a:pt x="101637" y="67515"/>
                  <a:pt x="103023" y="62412"/>
                  <a:pt x="105429" y="57818"/>
                </a:cubicBezTo>
                <a:cubicBezTo>
                  <a:pt x="107543" y="53881"/>
                  <a:pt x="110460" y="50381"/>
                  <a:pt x="114033" y="47684"/>
                </a:cubicBezTo>
                <a:cubicBezTo>
                  <a:pt x="117678" y="44913"/>
                  <a:pt x="121980" y="43017"/>
                  <a:pt x="126428" y="41851"/>
                </a:cubicBezTo>
                <a:cubicBezTo>
                  <a:pt x="129564" y="40976"/>
                  <a:pt x="132771" y="40392"/>
                  <a:pt x="135979" y="40320"/>
                </a:cubicBezTo>
                <a:cubicBezTo>
                  <a:pt x="140135" y="40174"/>
                  <a:pt x="156467" y="40684"/>
                  <a:pt x="160551" y="40757"/>
                </a:cubicBezTo>
                <a:lnTo>
                  <a:pt x="159820" y="68463"/>
                </a:lnTo>
                <a:close/>
              </a:path>
            </a:pathLst>
          </a:custGeom>
          <a:solidFill>
            <a:srgbClr val="BDB6B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8" name="!!Twitter Icon">
            <a:hlinkClick r:id="rId14" tooltip="Follow us on Twitter"/>
            <a:extLst>
              <a:ext uri="{FF2B5EF4-FFF2-40B4-BE49-F238E27FC236}">
                <a16:creationId xmlns:a16="http://schemas.microsoft.com/office/drawing/2014/main" id="{2093FEB6-6586-2E79-B412-7358F7232541}"/>
              </a:ext>
            </a:extLst>
          </p:cNvPr>
          <p:cNvSpPr/>
          <p:nvPr/>
        </p:nvSpPr>
        <p:spPr>
          <a:xfrm>
            <a:off x="9072621" y="218336"/>
            <a:ext cx="189306" cy="189306"/>
          </a:xfrm>
          <a:custGeom>
            <a:avLst/>
            <a:gdLst>
              <a:gd name="connsiteX0" fmla="*/ 116476 w 231648"/>
              <a:gd name="connsiteY0" fmla="*/ 5429 h 231648"/>
              <a:gd name="connsiteX1" fmla="*/ 5429 w 231648"/>
              <a:gd name="connsiteY1" fmla="*/ 116548 h 231648"/>
              <a:gd name="connsiteX2" fmla="*/ 116476 w 231648"/>
              <a:gd name="connsiteY2" fmla="*/ 227594 h 231648"/>
              <a:gd name="connsiteX3" fmla="*/ 227522 w 231648"/>
              <a:gd name="connsiteY3" fmla="*/ 116548 h 231648"/>
              <a:gd name="connsiteX4" fmla="*/ 116476 w 231648"/>
              <a:gd name="connsiteY4" fmla="*/ 5429 h 231648"/>
              <a:gd name="connsiteX5" fmla="*/ 175691 w 231648"/>
              <a:gd name="connsiteY5" fmla="*/ 86217 h 231648"/>
              <a:gd name="connsiteX6" fmla="*/ 173446 w 231648"/>
              <a:gd name="connsiteY6" fmla="*/ 108368 h 231648"/>
              <a:gd name="connsiteX7" fmla="*/ 144346 w 231648"/>
              <a:gd name="connsiteY7" fmla="*/ 157159 h 231648"/>
              <a:gd name="connsiteX8" fmla="*/ 85275 w 231648"/>
              <a:gd name="connsiteY8" fmla="*/ 176487 h 231648"/>
              <a:gd name="connsiteX9" fmla="*/ 43000 w 231648"/>
              <a:gd name="connsiteY9" fmla="*/ 163312 h 231648"/>
              <a:gd name="connsiteX10" fmla="*/ 87158 w 231648"/>
              <a:gd name="connsiteY10" fmla="*/ 150572 h 231648"/>
              <a:gd name="connsiteX11" fmla="*/ 59215 w 231648"/>
              <a:gd name="connsiteY11" fmla="*/ 129651 h 231648"/>
              <a:gd name="connsiteX12" fmla="*/ 72680 w 231648"/>
              <a:gd name="connsiteY12" fmla="*/ 128855 h 231648"/>
              <a:gd name="connsiteX13" fmla="*/ 48501 w 231648"/>
              <a:gd name="connsiteY13" fmla="*/ 98812 h 231648"/>
              <a:gd name="connsiteX14" fmla="*/ 62111 w 231648"/>
              <a:gd name="connsiteY14" fmla="*/ 102287 h 231648"/>
              <a:gd name="connsiteX15" fmla="*/ 53207 w 231648"/>
              <a:gd name="connsiteY15" fmla="*/ 62328 h 231648"/>
              <a:gd name="connsiteX16" fmla="*/ 115679 w 231648"/>
              <a:gd name="connsiteY16" fmla="*/ 93745 h 231648"/>
              <a:gd name="connsiteX17" fmla="*/ 166931 w 231648"/>
              <a:gd name="connsiteY17" fmla="*/ 66164 h 231648"/>
              <a:gd name="connsiteX18" fmla="*/ 186404 w 231648"/>
              <a:gd name="connsiteY18" fmla="*/ 59143 h 231648"/>
              <a:gd name="connsiteX19" fmla="*/ 173736 w 231648"/>
              <a:gd name="connsiteY19" fmla="*/ 75068 h 231648"/>
              <a:gd name="connsiteX20" fmla="*/ 189879 w 231648"/>
              <a:gd name="connsiteY20" fmla="*/ 71159 h 231648"/>
              <a:gd name="connsiteX21" fmla="*/ 175691 w 231648"/>
              <a:gd name="connsiteY21" fmla="*/ 86217 h 23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1648" h="231648">
                <a:moveTo>
                  <a:pt x="116476" y="5429"/>
                </a:moveTo>
                <a:cubicBezTo>
                  <a:pt x="55161" y="5429"/>
                  <a:pt x="5429" y="55161"/>
                  <a:pt x="5429" y="116548"/>
                </a:cubicBezTo>
                <a:cubicBezTo>
                  <a:pt x="5429" y="177862"/>
                  <a:pt x="55161" y="227594"/>
                  <a:pt x="116476" y="227594"/>
                </a:cubicBezTo>
                <a:cubicBezTo>
                  <a:pt x="177790" y="227594"/>
                  <a:pt x="227522" y="177862"/>
                  <a:pt x="227522" y="116548"/>
                </a:cubicBezTo>
                <a:cubicBezTo>
                  <a:pt x="227522" y="55161"/>
                  <a:pt x="177790" y="5429"/>
                  <a:pt x="116476" y="5429"/>
                </a:cubicBezTo>
                <a:close/>
                <a:moveTo>
                  <a:pt x="175691" y="86217"/>
                </a:moveTo>
                <a:cubicBezTo>
                  <a:pt x="175691" y="86217"/>
                  <a:pt x="175473" y="99826"/>
                  <a:pt x="173446" y="108368"/>
                </a:cubicBezTo>
                <a:cubicBezTo>
                  <a:pt x="171420" y="116837"/>
                  <a:pt x="164615" y="140510"/>
                  <a:pt x="144346" y="157159"/>
                </a:cubicBezTo>
                <a:cubicBezTo>
                  <a:pt x="124076" y="173808"/>
                  <a:pt x="99319" y="177428"/>
                  <a:pt x="85275" y="176487"/>
                </a:cubicBezTo>
                <a:cubicBezTo>
                  <a:pt x="71304" y="175546"/>
                  <a:pt x="54075" y="170189"/>
                  <a:pt x="43000" y="163312"/>
                </a:cubicBezTo>
                <a:cubicBezTo>
                  <a:pt x="43000" y="163312"/>
                  <a:pt x="68409" y="166063"/>
                  <a:pt x="87158" y="150572"/>
                </a:cubicBezTo>
                <a:cubicBezTo>
                  <a:pt x="87158" y="150572"/>
                  <a:pt x="68191" y="151440"/>
                  <a:pt x="59215" y="129651"/>
                </a:cubicBezTo>
                <a:cubicBezTo>
                  <a:pt x="59215" y="129651"/>
                  <a:pt x="65658" y="130809"/>
                  <a:pt x="72680" y="128855"/>
                </a:cubicBezTo>
                <a:cubicBezTo>
                  <a:pt x="72680" y="128855"/>
                  <a:pt x="48791" y="124511"/>
                  <a:pt x="48501" y="98812"/>
                </a:cubicBezTo>
                <a:cubicBezTo>
                  <a:pt x="48501" y="98812"/>
                  <a:pt x="56319" y="102649"/>
                  <a:pt x="62111" y="102287"/>
                </a:cubicBezTo>
                <a:cubicBezTo>
                  <a:pt x="62111" y="102287"/>
                  <a:pt x="39308" y="84842"/>
                  <a:pt x="53207" y="62328"/>
                </a:cubicBezTo>
                <a:cubicBezTo>
                  <a:pt x="53207" y="62328"/>
                  <a:pt x="76010" y="92587"/>
                  <a:pt x="115679" y="93745"/>
                </a:cubicBezTo>
                <a:cubicBezTo>
                  <a:pt x="106051" y="67179"/>
                  <a:pt x="149196" y="41987"/>
                  <a:pt x="166931" y="66164"/>
                </a:cubicBezTo>
                <a:cubicBezTo>
                  <a:pt x="166931" y="66164"/>
                  <a:pt x="173808" y="65948"/>
                  <a:pt x="186404" y="59143"/>
                </a:cubicBezTo>
                <a:cubicBezTo>
                  <a:pt x="186404" y="59143"/>
                  <a:pt x="183364" y="68698"/>
                  <a:pt x="173736" y="75068"/>
                </a:cubicBezTo>
                <a:cubicBezTo>
                  <a:pt x="173736" y="75068"/>
                  <a:pt x="180975" y="74997"/>
                  <a:pt x="189879" y="71159"/>
                </a:cubicBezTo>
                <a:cubicBezTo>
                  <a:pt x="189227" y="72173"/>
                  <a:pt x="183798" y="80498"/>
                  <a:pt x="175691" y="86217"/>
                </a:cubicBezTo>
                <a:close/>
              </a:path>
            </a:pathLst>
          </a:custGeom>
          <a:solidFill>
            <a:srgbClr val="BDB6B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7" name="!!Introduction Icon" descr="Lightbulb">
            <a:hlinkClick r:id="rId15" action="ppaction://hlinksldjump" tooltip="Go to Introduction"/>
            <a:extLst>
              <a:ext uri="{FF2B5EF4-FFF2-40B4-BE49-F238E27FC236}">
                <a16:creationId xmlns:a16="http://schemas.microsoft.com/office/drawing/2014/main" id="{A9E4C6A5-3329-F12C-77EA-0E1D2CB5F45A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3381" y="1312345"/>
            <a:ext cx="341216" cy="341216"/>
          </a:xfrm>
          <a:prstGeom prst="rect">
            <a:avLst/>
          </a:prstGeom>
        </p:spPr>
      </p:pic>
      <p:pic>
        <p:nvPicPr>
          <p:cNvPr id="8" name="!!Literature Review Icon">
            <a:hlinkClick r:id="" action="ppaction://noaction"/>
            <a:extLst>
              <a:ext uri="{FF2B5EF4-FFF2-40B4-BE49-F238E27FC236}">
                <a16:creationId xmlns:a16="http://schemas.microsoft.com/office/drawing/2014/main" id="{CAF9065E-DD8C-E479-CA40-FAC23D2C0112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193381" y="2243503"/>
            <a:ext cx="341216" cy="341216"/>
          </a:xfrm>
          <a:prstGeom prst="rect">
            <a:avLst/>
          </a:prstGeom>
        </p:spPr>
      </p:pic>
      <p:pic>
        <p:nvPicPr>
          <p:cNvPr id="25" name="!!Data Analysis Icon">
            <a:hlinkClick r:id="" action="ppaction://noaction"/>
            <a:extLst>
              <a:ext uri="{FF2B5EF4-FFF2-40B4-BE49-F238E27FC236}">
                <a16:creationId xmlns:a16="http://schemas.microsoft.com/office/drawing/2014/main" id="{C846D9B7-DBCD-F4B1-A98D-86EC044FE7D5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193381" y="4105819"/>
            <a:ext cx="341216" cy="34121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25A8545-FD6F-DB0D-2893-9BAB920FCF39}"/>
              </a:ext>
            </a:extLst>
          </p:cNvPr>
          <p:cNvGrpSpPr/>
          <p:nvPr/>
        </p:nvGrpSpPr>
        <p:grpSpPr>
          <a:xfrm>
            <a:off x="11140587" y="6543831"/>
            <a:ext cx="233761" cy="233762"/>
            <a:chOff x="10997595" y="6413205"/>
            <a:chExt cx="233761" cy="233762"/>
          </a:xfrm>
          <a:effectLst/>
        </p:grpSpPr>
        <p:sp>
          <p:nvSpPr>
            <p:cNvPr id="11" name="Oval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453D550-78FD-2DA2-D5ED-4F413BEF4DC9}"/>
                </a:ext>
              </a:extLst>
            </p:cNvPr>
            <p:cNvSpPr/>
            <p:nvPr/>
          </p:nvSpPr>
          <p:spPr>
            <a:xfrm rot="10800000">
              <a:off x="10997595" y="6413205"/>
              <a:ext cx="233761" cy="233762"/>
            </a:xfrm>
            <a:prstGeom prst="ellipse">
              <a:avLst/>
            </a:prstGeom>
            <a:solidFill>
              <a:schemeClr val="bg1"/>
            </a:solidFill>
            <a:effectLst/>
          </p:spPr>
          <p:txBody>
            <a:bodyPr vert="horz" wrap="none" lIns="91440" tIns="45720" rIns="91440" bIns="45720" rtlCol="0" anchor="ctr"/>
            <a:lstStyle/>
            <a:p>
              <a:pPr algn="ctr" defTabSz="457200"/>
              <a:endParaRPr lang="en-US" sz="1400" b="1">
                <a:solidFill>
                  <a:srgbClr val="008000"/>
                </a:solidFill>
                <a:latin typeface="Lato"/>
              </a:endParaRPr>
            </a:p>
          </p:txBody>
        </p:sp>
        <p:sp>
          <p:nvSpPr>
            <p:cNvPr id="13" name="Arrow: Chevron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FB959C2-4218-50C8-2302-486865B1F390}"/>
                </a:ext>
              </a:extLst>
            </p:cNvPr>
            <p:cNvSpPr/>
            <p:nvPr/>
          </p:nvSpPr>
          <p:spPr>
            <a:xfrm>
              <a:off x="11086565" y="6463854"/>
              <a:ext cx="67902" cy="132465"/>
            </a:xfrm>
            <a:prstGeom prst="chevron">
              <a:avLst>
                <a:gd name="adj" fmla="val 77048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671386C-B186-FDBE-1541-DCCBAFF278F8}"/>
              </a:ext>
            </a:extLst>
          </p:cNvPr>
          <p:cNvGrpSpPr/>
          <p:nvPr/>
        </p:nvGrpSpPr>
        <p:grpSpPr>
          <a:xfrm>
            <a:off x="10819808" y="6543831"/>
            <a:ext cx="233761" cy="233762"/>
            <a:chOff x="10685679" y="6413205"/>
            <a:chExt cx="233761" cy="233762"/>
          </a:xfrm>
          <a:effectLst/>
        </p:grpSpPr>
        <p:sp>
          <p:nvSpPr>
            <p:cNvPr id="19" name="Oval 18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733E945C-011F-AEBF-F7BB-4D690638ADBB}"/>
                </a:ext>
              </a:extLst>
            </p:cNvPr>
            <p:cNvSpPr/>
            <p:nvPr/>
          </p:nvSpPr>
          <p:spPr>
            <a:xfrm>
              <a:off x="10685679" y="6413205"/>
              <a:ext cx="233761" cy="233762"/>
            </a:xfrm>
            <a:prstGeom prst="ellipse">
              <a:avLst/>
            </a:prstGeom>
            <a:solidFill>
              <a:schemeClr val="bg1"/>
            </a:solidFill>
            <a:effectLst/>
          </p:spPr>
          <p:txBody>
            <a:bodyPr vert="horz" wrap="none" lIns="91440" tIns="45720" rIns="91440" bIns="45720" rtlCol="0" anchor="ctr"/>
            <a:lstStyle/>
            <a:p>
              <a:pPr algn="ctr" defTabSz="457200"/>
              <a:endParaRPr lang="en-US" sz="1400" b="1">
                <a:solidFill>
                  <a:srgbClr val="008000"/>
                </a:solidFill>
                <a:latin typeface="Lato"/>
              </a:endParaRPr>
            </a:p>
          </p:txBody>
        </p:sp>
        <p:sp>
          <p:nvSpPr>
            <p:cNvPr id="20" name="Arrow: Chevron 1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D474D2FA-D5F7-D577-ACE5-EA410963A706}"/>
                </a:ext>
              </a:extLst>
            </p:cNvPr>
            <p:cNvSpPr/>
            <p:nvPr/>
          </p:nvSpPr>
          <p:spPr>
            <a:xfrm rot="10800000">
              <a:off x="10750793" y="6463853"/>
              <a:ext cx="67902" cy="132465"/>
            </a:xfrm>
            <a:prstGeom prst="chevron">
              <a:avLst>
                <a:gd name="adj" fmla="val 77048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DB0EB94-4699-9FFA-3F16-97C062A92475}"/>
              </a:ext>
            </a:extLst>
          </p:cNvPr>
          <p:cNvGrpSpPr/>
          <p:nvPr/>
        </p:nvGrpSpPr>
        <p:grpSpPr>
          <a:xfrm>
            <a:off x="11461366" y="6543145"/>
            <a:ext cx="235134" cy="235134"/>
            <a:chOff x="11302784" y="6412519"/>
            <a:chExt cx="235134" cy="235134"/>
          </a:xfrm>
          <a:effectLst/>
        </p:grpSpPr>
        <p:sp>
          <p:nvSpPr>
            <p:cNvPr id="26" name="Oval 25">
              <a:hlinkClick r:id="" action="ppaction://hlinkshowjump?jump=lastslideviewed"/>
              <a:extLst>
                <a:ext uri="{FF2B5EF4-FFF2-40B4-BE49-F238E27FC236}">
                  <a16:creationId xmlns:a16="http://schemas.microsoft.com/office/drawing/2014/main" id="{8F7F79D7-B23A-F863-2AD6-2593781020FB}"/>
                </a:ext>
              </a:extLst>
            </p:cNvPr>
            <p:cNvSpPr/>
            <p:nvPr/>
          </p:nvSpPr>
          <p:spPr>
            <a:xfrm>
              <a:off x="11302784" y="6412519"/>
              <a:ext cx="235134" cy="235134"/>
            </a:xfrm>
            <a:prstGeom prst="ellipse">
              <a:avLst/>
            </a:prstGeom>
            <a:solidFill>
              <a:schemeClr val="accent1"/>
            </a:solidFill>
            <a:effectLst/>
          </p:spPr>
          <p:txBody>
            <a:bodyPr vert="horz" wrap="none" lIns="91440" tIns="45720" rIns="91440" bIns="4572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pic>
          <p:nvPicPr>
            <p:cNvPr id="28" name="Graphic 27" descr="Line Arrow: Rotate left">
              <a:hlinkClick r:id="" action="ppaction://hlinkshowjump?jump=lastslideviewed"/>
              <a:extLst>
                <a:ext uri="{FF2B5EF4-FFF2-40B4-BE49-F238E27FC236}">
                  <a16:creationId xmlns:a16="http://schemas.microsoft.com/office/drawing/2014/main" id="{2A6BB08F-393D-E072-72ED-D4969E518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1338139" y="6447874"/>
              <a:ext cx="164424" cy="164424"/>
            </a:xfrm>
            <a:prstGeom prst="rect">
              <a:avLst/>
            </a:prstGeom>
          </p:spPr>
        </p:pic>
      </p:grpSp>
      <p:pic>
        <p:nvPicPr>
          <p:cNvPr id="70" name="!!Publications Icon">
            <a:hlinkClick r:id="" action="ppaction://noaction"/>
            <a:extLst>
              <a:ext uri="{FF2B5EF4-FFF2-40B4-BE49-F238E27FC236}">
                <a16:creationId xmlns:a16="http://schemas.microsoft.com/office/drawing/2014/main" id="{2499C020-B36B-9623-7E93-D7DCA331F15C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204413" y="4997809"/>
            <a:ext cx="341216" cy="341216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69E97C6D-595A-6116-387D-07B839AE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CF0F-FE6C-4A75-A731-07AA55CF4E25}" type="datetime1">
              <a:rPr lang="en-US" smtClean="0"/>
              <a:t>12/2/2025</a:t>
            </a:fld>
            <a:endParaRPr lang="x-none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C67F90F8-0720-190E-D144-7407DCEC4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E55D-16C1-42A5-A368-6D42075957BC}" type="slidenum">
              <a:rPr lang="x-none" smtClean="0"/>
              <a:t>9</a:t>
            </a:fld>
            <a:endParaRPr lang="x-none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121B916-18E2-4432-9B9D-3EF15971D56E}"/>
              </a:ext>
            </a:extLst>
          </p:cNvPr>
          <p:cNvSpPr/>
          <p:nvPr/>
        </p:nvSpPr>
        <p:spPr>
          <a:xfrm>
            <a:off x="838200" y="717239"/>
            <a:ext cx="11118619" cy="4595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028A5C-AF40-44D4-AAA3-9502184740E8}"/>
              </a:ext>
            </a:extLst>
          </p:cNvPr>
          <p:cNvSpPr txBox="1"/>
          <p:nvPr/>
        </p:nvSpPr>
        <p:spPr>
          <a:xfrm>
            <a:off x="990600" y="753897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TOOLS FOR MONITORING AQI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3B454D-6E19-4CDF-A9A9-E6EEA947952E}"/>
              </a:ext>
            </a:extLst>
          </p:cNvPr>
          <p:cNvSpPr txBox="1"/>
          <p:nvPr/>
        </p:nvSpPr>
        <p:spPr>
          <a:xfrm>
            <a:off x="1460359" y="5773816"/>
            <a:ext cx="4114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dirty="0"/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Real-time dashboards and mobile apps.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49C739-9354-4E57-A64F-00070A66AC5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78" y="1588124"/>
            <a:ext cx="2800918" cy="19242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A07243-A291-4C3D-B8AC-F379C3CCB914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981" y="1618594"/>
            <a:ext cx="2662238" cy="18938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C88002-3886-41EF-AAC5-7EAF69EA0846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78" y="4214457"/>
            <a:ext cx="2800918" cy="16758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F38873-4F86-45C8-A8BC-C97BA0DF3262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981" y="4214457"/>
            <a:ext cx="2719839" cy="167588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4B10B5C-D2D7-40FF-9853-97646C49E6A5}"/>
              </a:ext>
            </a:extLst>
          </p:cNvPr>
          <p:cNvSpPr txBox="1"/>
          <p:nvPr/>
        </p:nvSpPr>
        <p:spPr>
          <a:xfrm>
            <a:off x="1447799" y="3657600"/>
            <a:ext cx="5123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Ground-based sensors (EPA, national agencies)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526B1E-95ED-4E38-AF51-D65093770F4D}"/>
              </a:ext>
            </a:extLst>
          </p:cNvPr>
          <p:cNvSpPr txBox="1"/>
          <p:nvPr/>
        </p:nvSpPr>
        <p:spPr>
          <a:xfrm>
            <a:off x="6629808" y="3657600"/>
            <a:ext cx="451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Satellite data (e.g., Sentinel-5P, MODIS)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F882D5-84EA-475F-B0BB-E81D38B5CB56}"/>
              </a:ext>
            </a:extLst>
          </p:cNvPr>
          <p:cNvSpPr txBox="1"/>
          <p:nvPr/>
        </p:nvSpPr>
        <p:spPr>
          <a:xfrm>
            <a:off x="6765974" y="5973755"/>
            <a:ext cx="480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Low-cost community sensors.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0" name="Graphic 29" descr="Database with solid fill">
            <a:extLst>
              <a:ext uri="{FF2B5EF4-FFF2-40B4-BE49-F238E27FC236}">
                <a16:creationId xmlns:a16="http://schemas.microsoft.com/office/drawing/2014/main" id="{D38E35BE-3C34-4DD0-9117-5291ADD15494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64951" y="6347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44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3450</TotalTime>
  <Words>569</Words>
  <Application>Microsoft Office PowerPoint</Application>
  <PresentationFormat>Widescreen</PresentationFormat>
  <Paragraphs>133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Lato</vt:lpstr>
      <vt:lpstr>Segoe UI</vt:lpstr>
      <vt:lpstr>Tahoma</vt:lpstr>
      <vt:lpstr>Times New Roman</vt:lpstr>
      <vt:lpstr>Wingdings</vt:lpstr>
      <vt:lpstr>Office 2013 - 2022 Theme</vt:lpstr>
      <vt:lpstr>Office Theme</vt:lpstr>
      <vt:lpstr>Interpretation of Air Quality Indices and Reporting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Owusu Tawiah</dc:creator>
  <cp:lastModifiedBy>Victoria Owusu Tawiah</cp:lastModifiedBy>
  <cp:revision>26</cp:revision>
  <dcterms:created xsi:type="dcterms:W3CDTF">2023-06-29T08:05:30Z</dcterms:created>
  <dcterms:modified xsi:type="dcterms:W3CDTF">2025-12-02T12:07:03Z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2023-04-13T00:00:00Z</vt:filetime>
  </property>
  <property fmtid="{D5CDD505-2E9C-101B-9397-08002B2CF9AE}" pid="3" name="LastSaved">
    <vt:filetime>2023-06-29T00:00:00Z</vt:filetime>
  </property>
</Properties>
</file>