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134806971" r:id="rId2"/>
    <p:sldId id="262" r:id="rId3"/>
    <p:sldId id="2134806973" r:id="rId4"/>
    <p:sldId id="2134807021" r:id="rId5"/>
    <p:sldId id="2134807015" r:id="rId6"/>
    <p:sldId id="2134807014" r:id="rId7"/>
    <p:sldId id="2134806990" r:id="rId8"/>
    <p:sldId id="2134807016" r:id="rId9"/>
    <p:sldId id="2134807024" r:id="rId10"/>
    <p:sldId id="2134807017" r:id="rId11"/>
    <p:sldId id="265" r:id="rId12"/>
    <p:sldId id="2134806969" r:id="rId13"/>
    <p:sldId id="2134807022" r:id="rId14"/>
    <p:sldId id="2134806977" r:id="rId15"/>
    <p:sldId id="2134807023" r:id="rId16"/>
    <p:sldId id="2134807002" r:id="rId17"/>
    <p:sldId id="2134807019" r:id="rId18"/>
    <p:sldId id="2134807018" r:id="rId19"/>
    <p:sldId id="2134806965" r:id="rId20"/>
    <p:sldId id="2134807020" r:id="rId21"/>
    <p:sldId id="2134806958" r:id="rId22"/>
    <p:sldId id="2134806972" r:id="rId23"/>
    <p:sldId id="2134806962" r:id="rId24"/>
    <p:sldId id="2134807011" r:id="rId25"/>
  </p:sldIdLst>
  <p:sldSz cx="18288000" cy="10287000"/>
  <p:notesSz cx="6858000" cy="9144000"/>
  <p:embeddedFontLst>
    <p:embeddedFont>
      <p:font typeface="Adobe Devanagari" panose="02040503050201020203" charset="0"/>
      <p:regular r:id="rId27"/>
      <p:bold r:id="rId28"/>
      <p:italic r:id="rId29"/>
      <p:boldItalic r:id="rId30"/>
    </p:embeddedFont>
    <p:embeddedFont>
      <p:font typeface="Playfair Display" panose="00000500000000000000" pitchFamily="2" charset="0"/>
      <p:regular r:id="rId31"/>
      <p:bold r:id="rId32"/>
      <p:italic r:id="rId33"/>
      <p:boldItalic r:id="rId34"/>
    </p:embeddedFont>
    <p:embeddedFont>
      <p:font typeface="PT Sans Narrow" panose="020B0506020203020204" pitchFamily="34" charset="0"/>
      <p:regular r:id="rId35"/>
      <p:bold r:id="rId36"/>
    </p:embeddedFont>
    <p:embeddedFont>
      <p:font typeface="Public Sans" panose="020B0604020202020204" charset="0"/>
      <p:regular r:id="rId37"/>
    </p:embeddedFont>
    <p:embeddedFont>
      <p:font typeface="Public Sans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697134-93DF-F256-B871-50CCB2C28F47}" name="Pallavi Pant" initials="PP" userId="S::ppant@healtheffects.org::64d35c7b-4779-47ae-bb50-6d533c9ec1fb" providerId="AD"/>
  <p188:author id="{5A6FEF38-3069-483B-4DE8-D3093EA6061A}" name="Victor Nthusi" initials="VN" userId="S::VNthusi@healtheffects.org::2dff88a3-5ac8-4cf2-809d-1f227dd356b6" providerId="AD"/>
  <p188:author id="{A65DF2D4-5917-98B3-7DA8-8DD2E941237B}" name="Hlina Kiros" initials="HK" userId="S::hkiros@healtheffects.org::2e0e14a7-5a8b-488d-9e53-ab6733b08af7" providerId="AD"/>
  <p188:author id="{7D7F5DD6-2335-FE33-ECB5-3326D85A7010}" name="Ellen Mantus" initials="EM" userId="S::emantus@healtheffects.org::a6f2944b-4f86-44e6-ae82-7bd04ecbed34" providerId="AD"/>
  <p188:author id="{37AE45DF-EE1C-D90C-DCF8-372FCAB45CD3}" name="Anna Rosofsky" initials="AR" userId="S::arosofsky@healtheffects.org::e3eb73be-64e2-438b-ad10-9201c74da2f2" providerId="AD"/>
  <p188:author id="{6B6222F5-4CE6-D4D3-8AB4-72CAF39983F5}" name="Amy Andreini" initials="AA" userId="S::aandreini@healtheffects.org::969451ce-6d16-489c-abfc-29459b83ec47" providerId="AD"/>
  <p188:author id="{F53030FC-DEA2-D427-09F1-8462BF66CE37}" name="Donna Vorhees" initials="DV" userId="S::DVorhees@healtheffects.org::eb2ab403-5be5-43d2-8e88-9199fe5e25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nna Vorhees" initials="DV" lastIdx="9" clrIdx="0">
    <p:extLst>
      <p:ext uri="{19B8F6BF-5375-455C-9EA6-DF929625EA0E}">
        <p15:presenceInfo xmlns:p15="http://schemas.microsoft.com/office/powerpoint/2012/main" userId="S::DVorhees@healtheffects.org::eb2ab403-5be5-43d2-8e88-9199fe5e25d8" providerId="AD"/>
      </p:ext>
    </p:extLst>
  </p:cmAuthor>
  <p:cmAuthor id="2" name="Pallavi Pant" initials="PP" lastIdx="14" clrIdx="1">
    <p:extLst>
      <p:ext uri="{19B8F6BF-5375-455C-9EA6-DF929625EA0E}">
        <p15:presenceInfo xmlns:p15="http://schemas.microsoft.com/office/powerpoint/2012/main" userId="S::ppant@healtheffects.org::64d35c7b-4779-47ae-bb50-6d533c9ec1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F27"/>
    <a:srgbClr val="213B72"/>
    <a:srgbClr val="0F76BD"/>
    <a:srgbClr val="A73B27"/>
    <a:srgbClr val="4DB6D8"/>
    <a:srgbClr val="E4D4CA"/>
    <a:srgbClr val="83002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157" autoAdjust="0"/>
  </p:normalViewPr>
  <p:slideViewPr>
    <p:cSldViewPr>
      <p:cViewPr varScale="1">
        <p:scale>
          <a:sx n="47" d="100"/>
          <a:sy n="47" d="100"/>
        </p:scale>
        <p:origin x="52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6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E6D58-C78A-4127-ADAB-C30C823108CF}"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E167B-4428-4CAA-9F7A-D095A81575CF}" type="slidenum">
              <a:rPr lang="en-US" smtClean="0"/>
              <a:t>‹#›</a:t>
            </a:fld>
            <a:endParaRPr lang="en-US"/>
          </a:p>
        </p:txBody>
      </p:sp>
    </p:spTree>
    <p:extLst>
      <p:ext uri="{BB962C8B-B14F-4D97-AF65-F5344CB8AC3E}">
        <p14:creationId xmlns:p14="http://schemas.microsoft.com/office/powerpoint/2010/main" val="4291722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9D45-D4EB-5071-A516-5694BF796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A8CEC-67E4-9E41-915A-26F36CE8CB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E81BC0-5CD3-C1CA-F69E-45B7A7FAA6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C3756F-8388-32DF-D39D-DCAF8ACE05F7}"/>
              </a:ext>
            </a:extLst>
          </p:cNvPr>
          <p:cNvSpPr>
            <a:spLocks noGrp="1"/>
          </p:cNvSpPr>
          <p:nvPr>
            <p:ph type="sldNum" sz="quarter" idx="5"/>
          </p:nvPr>
        </p:nvSpPr>
        <p:spPr/>
        <p:txBody>
          <a:bodyPr/>
          <a:lstStyle/>
          <a:p>
            <a:fld id="{945E167B-4428-4CAA-9F7A-D095A81575CF}" type="slidenum">
              <a:rPr lang="en-US" smtClean="0"/>
              <a:t>3</a:t>
            </a:fld>
            <a:endParaRPr lang="en-US"/>
          </a:p>
        </p:txBody>
      </p:sp>
    </p:spTree>
    <p:extLst>
      <p:ext uri="{BB962C8B-B14F-4D97-AF65-F5344CB8AC3E}">
        <p14:creationId xmlns:p14="http://schemas.microsoft.com/office/powerpoint/2010/main" val="393108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7DA47-F124-B014-4801-D84F05590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C6C3E-1284-DF8D-F0EE-FBFC82EDF6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46152B-5BBF-2596-E1DE-957DAC548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BE8457-C072-3C15-F52E-81DD0DF81F32}"/>
              </a:ext>
            </a:extLst>
          </p:cNvPr>
          <p:cNvSpPr>
            <a:spLocks noGrp="1"/>
          </p:cNvSpPr>
          <p:nvPr>
            <p:ph type="sldNum" sz="quarter" idx="5"/>
          </p:nvPr>
        </p:nvSpPr>
        <p:spPr/>
        <p:txBody>
          <a:bodyPr/>
          <a:lstStyle/>
          <a:p>
            <a:fld id="{945E167B-4428-4CAA-9F7A-D095A81575CF}" type="slidenum">
              <a:rPr lang="en-US" smtClean="0"/>
              <a:t>16</a:t>
            </a:fld>
            <a:endParaRPr lang="en-US"/>
          </a:p>
        </p:txBody>
      </p:sp>
    </p:spTree>
    <p:extLst>
      <p:ext uri="{BB962C8B-B14F-4D97-AF65-F5344CB8AC3E}">
        <p14:creationId xmlns:p14="http://schemas.microsoft.com/office/powerpoint/2010/main" val="437225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F5CE-81E9-E02B-D134-41A16FC6C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A3676-8E69-1ACB-02FC-EB12B33D72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CCA92B-5D9E-0AF3-51E7-E8D1F3894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4FB745-6E4C-8EEA-48C9-4BB88D977FB0}"/>
              </a:ext>
            </a:extLst>
          </p:cNvPr>
          <p:cNvSpPr>
            <a:spLocks noGrp="1"/>
          </p:cNvSpPr>
          <p:nvPr>
            <p:ph type="sldNum" sz="quarter" idx="5"/>
          </p:nvPr>
        </p:nvSpPr>
        <p:spPr/>
        <p:txBody>
          <a:bodyPr/>
          <a:lstStyle/>
          <a:p>
            <a:fld id="{945E167B-4428-4CAA-9F7A-D095A81575CF}" type="slidenum">
              <a:rPr lang="en-US" smtClean="0"/>
              <a:t>17</a:t>
            </a:fld>
            <a:endParaRPr lang="en-US"/>
          </a:p>
        </p:txBody>
      </p:sp>
    </p:spTree>
    <p:extLst>
      <p:ext uri="{BB962C8B-B14F-4D97-AF65-F5344CB8AC3E}">
        <p14:creationId xmlns:p14="http://schemas.microsoft.com/office/powerpoint/2010/main" val="241813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A4D2-5DC6-4107-3BDE-DB6173249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D7678-872B-3259-1E55-B648A94DE4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6DBD9D-2943-E1FC-B463-A6CA5FD9D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10A4FF-B5E2-E648-5004-9AC63ECA9D91}"/>
              </a:ext>
            </a:extLst>
          </p:cNvPr>
          <p:cNvSpPr>
            <a:spLocks noGrp="1"/>
          </p:cNvSpPr>
          <p:nvPr>
            <p:ph type="sldNum" sz="quarter" idx="5"/>
          </p:nvPr>
        </p:nvSpPr>
        <p:spPr/>
        <p:txBody>
          <a:bodyPr/>
          <a:lstStyle/>
          <a:p>
            <a:fld id="{945E167B-4428-4CAA-9F7A-D095A81575CF}" type="slidenum">
              <a:rPr lang="en-US" smtClean="0"/>
              <a:t>18</a:t>
            </a:fld>
            <a:endParaRPr lang="en-US"/>
          </a:p>
        </p:txBody>
      </p:sp>
    </p:spTree>
    <p:extLst>
      <p:ext uri="{BB962C8B-B14F-4D97-AF65-F5344CB8AC3E}">
        <p14:creationId xmlns:p14="http://schemas.microsoft.com/office/powerpoint/2010/main" val="176575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2E1E1-415E-72FB-E451-A3DB24F35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61EF1-F54E-BC82-BD93-A777F4C931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93E6AC-7B1A-9858-7CA6-D457203D5E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FDDD04-1250-CF41-B90F-DC2FE3462707}"/>
              </a:ext>
            </a:extLst>
          </p:cNvPr>
          <p:cNvSpPr>
            <a:spLocks noGrp="1"/>
          </p:cNvSpPr>
          <p:nvPr>
            <p:ph type="sldNum" sz="quarter" idx="5"/>
          </p:nvPr>
        </p:nvSpPr>
        <p:spPr/>
        <p:txBody>
          <a:bodyPr/>
          <a:lstStyle/>
          <a:p>
            <a:fld id="{945E167B-4428-4CAA-9F7A-D095A81575CF}" type="slidenum">
              <a:rPr lang="en-US" smtClean="0"/>
              <a:t>19</a:t>
            </a:fld>
            <a:endParaRPr lang="en-US"/>
          </a:p>
        </p:txBody>
      </p:sp>
    </p:spTree>
    <p:extLst>
      <p:ext uri="{BB962C8B-B14F-4D97-AF65-F5344CB8AC3E}">
        <p14:creationId xmlns:p14="http://schemas.microsoft.com/office/powerpoint/2010/main" val="904978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6AD18-B5FD-BBA4-2487-3E92CEDEE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A2134-47BF-A2B8-894D-F4B1170449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F975A8-9A45-B4EA-726E-4D1F38608A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551CDC-7E5E-7F89-A4D3-2F0C8BAE8D6B}"/>
              </a:ext>
            </a:extLst>
          </p:cNvPr>
          <p:cNvSpPr>
            <a:spLocks noGrp="1"/>
          </p:cNvSpPr>
          <p:nvPr>
            <p:ph type="sldNum" sz="quarter" idx="5"/>
          </p:nvPr>
        </p:nvSpPr>
        <p:spPr/>
        <p:txBody>
          <a:bodyPr/>
          <a:lstStyle/>
          <a:p>
            <a:fld id="{945E167B-4428-4CAA-9F7A-D095A81575CF}" type="slidenum">
              <a:rPr lang="en-US" smtClean="0"/>
              <a:t>20</a:t>
            </a:fld>
            <a:endParaRPr lang="en-US"/>
          </a:p>
        </p:txBody>
      </p:sp>
    </p:spTree>
    <p:extLst>
      <p:ext uri="{BB962C8B-B14F-4D97-AF65-F5344CB8AC3E}">
        <p14:creationId xmlns:p14="http://schemas.microsoft.com/office/powerpoint/2010/main" val="3413962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8F491-F8D5-499A-2278-68B746742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4EB80-3176-26AC-F8CF-1A352E13C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C011B5-3FD1-31AE-750E-BC989D82D7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56DC07-E507-0C93-CDC0-4B4B7034B88A}"/>
              </a:ext>
            </a:extLst>
          </p:cNvPr>
          <p:cNvSpPr>
            <a:spLocks noGrp="1"/>
          </p:cNvSpPr>
          <p:nvPr>
            <p:ph type="sldNum" sz="quarter" idx="5"/>
          </p:nvPr>
        </p:nvSpPr>
        <p:spPr/>
        <p:txBody>
          <a:bodyPr/>
          <a:lstStyle/>
          <a:p>
            <a:fld id="{945E167B-4428-4CAA-9F7A-D095A81575CF}" type="slidenum">
              <a:rPr lang="en-US" smtClean="0"/>
              <a:t>21</a:t>
            </a:fld>
            <a:endParaRPr lang="en-US"/>
          </a:p>
        </p:txBody>
      </p:sp>
    </p:spTree>
    <p:extLst>
      <p:ext uri="{BB962C8B-B14F-4D97-AF65-F5344CB8AC3E}">
        <p14:creationId xmlns:p14="http://schemas.microsoft.com/office/powerpoint/2010/main" val="231055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E82F-06AD-230C-786E-AF196BC9A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DFD7A-694A-C158-3320-1F4ADE183F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54AB45-4A3C-F4B1-1123-9A5316FFFC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dobe Devanagari" panose="02040503050201020203" pitchFamily="18" charset="0"/>
              <a:cs typeface="Adobe Devanagari" panose="02040503050201020203" pitchFamily="18" charset="0"/>
            </a:endParaRPr>
          </a:p>
          <a:p>
            <a:endParaRPr lang="en-US" dirty="0"/>
          </a:p>
        </p:txBody>
      </p:sp>
      <p:sp>
        <p:nvSpPr>
          <p:cNvPr id="4" name="Slide Number Placeholder 3">
            <a:extLst>
              <a:ext uri="{FF2B5EF4-FFF2-40B4-BE49-F238E27FC236}">
                <a16:creationId xmlns:a16="http://schemas.microsoft.com/office/drawing/2014/main" id="{F51205BC-0089-08A2-71A6-FB77EC581C49}"/>
              </a:ext>
            </a:extLst>
          </p:cNvPr>
          <p:cNvSpPr>
            <a:spLocks noGrp="1"/>
          </p:cNvSpPr>
          <p:nvPr>
            <p:ph type="sldNum" sz="quarter" idx="5"/>
          </p:nvPr>
        </p:nvSpPr>
        <p:spPr/>
        <p:txBody>
          <a:bodyPr/>
          <a:lstStyle/>
          <a:p>
            <a:fld id="{945E167B-4428-4CAA-9F7A-D095A81575CF}" type="slidenum">
              <a:rPr lang="en-US" smtClean="0"/>
              <a:t>22</a:t>
            </a:fld>
            <a:endParaRPr lang="en-US"/>
          </a:p>
        </p:txBody>
      </p:sp>
    </p:spTree>
    <p:extLst>
      <p:ext uri="{BB962C8B-B14F-4D97-AF65-F5344CB8AC3E}">
        <p14:creationId xmlns:p14="http://schemas.microsoft.com/office/powerpoint/2010/main" val="1814350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66199-2E7D-754D-DF91-6A6E55333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9F21D-C721-ACD7-7357-88CBEE849C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B2A8F8-F0DE-E150-F698-854D50607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9F305E-0BCD-F2D6-680D-2C619634517B}"/>
              </a:ext>
            </a:extLst>
          </p:cNvPr>
          <p:cNvSpPr>
            <a:spLocks noGrp="1"/>
          </p:cNvSpPr>
          <p:nvPr>
            <p:ph type="sldNum" sz="quarter" idx="5"/>
          </p:nvPr>
        </p:nvSpPr>
        <p:spPr/>
        <p:txBody>
          <a:bodyPr/>
          <a:lstStyle/>
          <a:p>
            <a:fld id="{945E167B-4428-4CAA-9F7A-D095A81575CF}" type="slidenum">
              <a:rPr lang="en-US" smtClean="0"/>
              <a:t>23</a:t>
            </a:fld>
            <a:endParaRPr lang="en-US"/>
          </a:p>
        </p:txBody>
      </p:sp>
    </p:spTree>
    <p:extLst>
      <p:ext uri="{BB962C8B-B14F-4D97-AF65-F5344CB8AC3E}">
        <p14:creationId xmlns:p14="http://schemas.microsoft.com/office/powerpoint/2010/main" val="304123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29F6A-3EC4-1745-4262-A115F8A2D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897D6-B08E-AA43-9964-ED866C7D59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1B498D-3056-BEF6-62DC-44A5E0ADB1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10239A-FA61-1118-ACC3-C3B71978FEA1}"/>
              </a:ext>
            </a:extLst>
          </p:cNvPr>
          <p:cNvSpPr>
            <a:spLocks noGrp="1"/>
          </p:cNvSpPr>
          <p:nvPr>
            <p:ph type="sldNum" sz="quarter" idx="5"/>
          </p:nvPr>
        </p:nvSpPr>
        <p:spPr/>
        <p:txBody>
          <a:bodyPr/>
          <a:lstStyle/>
          <a:p>
            <a:fld id="{945E167B-4428-4CAA-9F7A-D095A81575CF}" type="slidenum">
              <a:rPr lang="en-US" smtClean="0"/>
              <a:t>24</a:t>
            </a:fld>
            <a:endParaRPr lang="en-US"/>
          </a:p>
        </p:txBody>
      </p:sp>
    </p:spTree>
    <p:extLst>
      <p:ext uri="{BB962C8B-B14F-4D97-AF65-F5344CB8AC3E}">
        <p14:creationId xmlns:p14="http://schemas.microsoft.com/office/powerpoint/2010/main" val="332977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3E6DB-B7F1-9CF4-CF80-21C718763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C49DF-80C2-0CC8-1355-EE4E256BF0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4BCD4C-A10C-4E9E-5EB6-8DCA84B541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D9544F-D1C9-2F0A-DD6E-02CBF4DA846E}"/>
              </a:ext>
            </a:extLst>
          </p:cNvPr>
          <p:cNvSpPr>
            <a:spLocks noGrp="1"/>
          </p:cNvSpPr>
          <p:nvPr>
            <p:ph type="sldNum" sz="quarter" idx="5"/>
          </p:nvPr>
        </p:nvSpPr>
        <p:spPr/>
        <p:txBody>
          <a:bodyPr/>
          <a:lstStyle/>
          <a:p>
            <a:fld id="{945E167B-4428-4CAA-9F7A-D095A81575CF}" type="slidenum">
              <a:rPr lang="en-US" smtClean="0"/>
              <a:t>4</a:t>
            </a:fld>
            <a:endParaRPr lang="en-US"/>
          </a:p>
        </p:txBody>
      </p:sp>
    </p:spTree>
    <p:extLst>
      <p:ext uri="{BB962C8B-B14F-4D97-AF65-F5344CB8AC3E}">
        <p14:creationId xmlns:p14="http://schemas.microsoft.com/office/powerpoint/2010/main" val="257930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2D7BF-EA18-FC45-A06E-3933E2B4B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C92B9-A6DA-169F-027F-A4159F18AF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B5CB2E-1C58-213D-85C9-89BCDE78A8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6CE585-BDC1-CA5B-B265-466335EB414E}"/>
              </a:ext>
            </a:extLst>
          </p:cNvPr>
          <p:cNvSpPr>
            <a:spLocks noGrp="1"/>
          </p:cNvSpPr>
          <p:nvPr>
            <p:ph type="sldNum" sz="quarter" idx="5"/>
          </p:nvPr>
        </p:nvSpPr>
        <p:spPr/>
        <p:txBody>
          <a:bodyPr/>
          <a:lstStyle/>
          <a:p>
            <a:fld id="{945E167B-4428-4CAA-9F7A-D095A81575CF}" type="slidenum">
              <a:rPr lang="en-US" smtClean="0"/>
              <a:t>5</a:t>
            </a:fld>
            <a:endParaRPr lang="en-US"/>
          </a:p>
        </p:txBody>
      </p:sp>
    </p:spTree>
    <p:extLst>
      <p:ext uri="{BB962C8B-B14F-4D97-AF65-F5344CB8AC3E}">
        <p14:creationId xmlns:p14="http://schemas.microsoft.com/office/powerpoint/2010/main" val="6470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8E08A-FA17-8B2B-AA77-551E20923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CAF71-8610-EEDC-B7F6-C896FFA12F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E81C87-53A4-A075-D383-963BDDA7C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DA3BF1-84F1-365C-77A1-5BC2070B7C4A}"/>
              </a:ext>
            </a:extLst>
          </p:cNvPr>
          <p:cNvSpPr>
            <a:spLocks noGrp="1"/>
          </p:cNvSpPr>
          <p:nvPr>
            <p:ph type="sldNum" sz="quarter" idx="5"/>
          </p:nvPr>
        </p:nvSpPr>
        <p:spPr/>
        <p:txBody>
          <a:bodyPr/>
          <a:lstStyle/>
          <a:p>
            <a:fld id="{945E167B-4428-4CAA-9F7A-D095A81575CF}" type="slidenum">
              <a:rPr lang="en-US" smtClean="0"/>
              <a:t>6</a:t>
            </a:fld>
            <a:endParaRPr lang="en-US"/>
          </a:p>
        </p:txBody>
      </p:sp>
    </p:spTree>
    <p:extLst>
      <p:ext uri="{BB962C8B-B14F-4D97-AF65-F5344CB8AC3E}">
        <p14:creationId xmlns:p14="http://schemas.microsoft.com/office/powerpoint/2010/main" val="337455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BACB-0101-E9A2-42ED-76CE2AFD8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6D2CA-2221-FA43-41D2-E69617BE29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BFED1F-A115-E1B9-1AC0-9C1A74354C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ECE4B3-DF42-BE5A-DDDC-B3CC47F95462}"/>
              </a:ext>
            </a:extLst>
          </p:cNvPr>
          <p:cNvSpPr>
            <a:spLocks noGrp="1"/>
          </p:cNvSpPr>
          <p:nvPr>
            <p:ph type="sldNum" sz="quarter" idx="5"/>
          </p:nvPr>
        </p:nvSpPr>
        <p:spPr/>
        <p:txBody>
          <a:bodyPr/>
          <a:lstStyle/>
          <a:p>
            <a:fld id="{945E167B-4428-4CAA-9F7A-D095A81575CF}" type="slidenum">
              <a:rPr lang="en-US" smtClean="0"/>
              <a:t>7</a:t>
            </a:fld>
            <a:endParaRPr lang="en-US"/>
          </a:p>
        </p:txBody>
      </p:sp>
    </p:spTree>
    <p:extLst>
      <p:ext uri="{BB962C8B-B14F-4D97-AF65-F5344CB8AC3E}">
        <p14:creationId xmlns:p14="http://schemas.microsoft.com/office/powerpoint/2010/main" val="249216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45C5-AB7C-3210-80F2-1C8AEFFD6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0C10F-6A2D-7F3A-6741-0DB1B3ED4B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8CB591-E31F-A7CB-A679-4D02F9833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0ED314-5978-BD57-0AA5-77AD61D585F8}"/>
              </a:ext>
            </a:extLst>
          </p:cNvPr>
          <p:cNvSpPr>
            <a:spLocks noGrp="1"/>
          </p:cNvSpPr>
          <p:nvPr>
            <p:ph type="sldNum" sz="quarter" idx="5"/>
          </p:nvPr>
        </p:nvSpPr>
        <p:spPr/>
        <p:txBody>
          <a:bodyPr/>
          <a:lstStyle/>
          <a:p>
            <a:fld id="{945E167B-4428-4CAA-9F7A-D095A81575CF}" type="slidenum">
              <a:rPr lang="en-US" smtClean="0"/>
              <a:t>8</a:t>
            </a:fld>
            <a:endParaRPr lang="en-US"/>
          </a:p>
        </p:txBody>
      </p:sp>
    </p:spTree>
    <p:extLst>
      <p:ext uri="{BB962C8B-B14F-4D97-AF65-F5344CB8AC3E}">
        <p14:creationId xmlns:p14="http://schemas.microsoft.com/office/powerpoint/2010/main" val="180332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F9F4-39BB-0435-ADEF-FBE5751FF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0DC6F-1CF8-0F00-9020-D241D6E63F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CE4999-258E-D150-6410-289BB6FAF8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CCFF95-7440-659A-20B1-3D06A4EDBEF2}"/>
              </a:ext>
            </a:extLst>
          </p:cNvPr>
          <p:cNvSpPr>
            <a:spLocks noGrp="1"/>
          </p:cNvSpPr>
          <p:nvPr>
            <p:ph type="sldNum" sz="quarter" idx="5"/>
          </p:nvPr>
        </p:nvSpPr>
        <p:spPr/>
        <p:txBody>
          <a:bodyPr/>
          <a:lstStyle/>
          <a:p>
            <a:fld id="{945E167B-4428-4CAA-9F7A-D095A81575CF}" type="slidenum">
              <a:rPr lang="en-US" smtClean="0"/>
              <a:t>10</a:t>
            </a:fld>
            <a:endParaRPr lang="en-US"/>
          </a:p>
        </p:txBody>
      </p:sp>
    </p:spTree>
    <p:extLst>
      <p:ext uri="{BB962C8B-B14F-4D97-AF65-F5344CB8AC3E}">
        <p14:creationId xmlns:p14="http://schemas.microsoft.com/office/powerpoint/2010/main" val="318511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E3C7-AD11-3276-0C42-3F57166EC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D1631-CD30-4ED9-8D5E-8F16B06F56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484FA5-6BC0-BE30-7BE4-0F12150EEB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B58EB-A9B2-BFBF-93BB-8F84E9AB97B9}"/>
              </a:ext>
            </a:extLst>
          </p:cNvPr>
          <p:cNvSpPr>
            <a:spLocks noGrp="1"/>
          </p:cNvSpPr>
          <p:nvPr>
            <p:ph type="sldNum" sz="quarter" idx="5"/>
          </p:nvPr>
        </p:nvSpPr>
        <p:spPr/>
        <p:txBody>
          <a:bodyPr/>
          <a:lstStyle/>
          <a:p>
            <a:fld id="{945E167B-4428-4CAA-9F7A-D095A81575CF}" type="slidenum">
              <a:rPr lang="en-US" smtClean="0"/>
              <a:t>13</a:t>
            </a:fld>
            <a:endParaRPr lang="en-US"/>
          </a:p>
        </p:txBody>
      </p:sp>
    </p:spTree>
    <p:extLst>
      <p:ext uri="{BB962C8B-B14F-4D97-AF65-F5344CB8AC3E}">
        <p14:creationId xmlns:p14="http://schemas.microsoft.com/office/powerpoint/2010/main" val="210583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2B82-7C1D-3E54-35C9-6F6808877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E0C64-73E3-BF02-977F-E8F442C7E0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AA2C94-6EC1-1852-5B64-EE697D2115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4801-2BAD-51A7-62A4-2302906120BA}"/>
              </a:ext>
            </a:extLst>
          </p:cNvPr>
          <p:cNvSpPr>
            <a:spLocks noGrp="1"/>
          </p:cNvSpPr>
          <p:nvPr>
            <p:ph type="sldNum" sz="quarter" idx="5"/>
          </p:nvPr>
        </p:nvSpPr>
        <p:spPr/>
        <p:txBody>
          <a:bodyPr/>
          <a:lstStyle/>
          <a:p>
            <a:fld id="{945E167B-4428-4CAA-9F7A-D095A81575CF}" type="slidenum">
              <a:rPr lang="en-US" smtClean="0"/>
              <a:t>14</a:t>
            </a:fld>
            <a:endParaRPr lang="en-US"/>
          </a:p>
        </p:txBody>
      </p:sp>
    </p:spTree>
    <p:extLst>
      <p:ext uri="{BB962C8B-B14F-4D97-AF65-F5344CB8AC3E}">
        <p14:creationId xmlns:p14="http://schemas.microsoft.com/office/powerpoint/2010/main" val="339595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081C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64F7B-4135-4F4B-9B6C-0C32595D9F0F}"/>
              </a:ext>
            </a:extLst>
          </p:cNvPr>
          <p:cNvSpPr/>
          <p:nvPr userDrawn="1"/>
        </p:nvSpPr>
        <p:spPr>
          <a:xfrm>
            <a:off x="7785458" y="0"/>
            <a:ext cx="10502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Picture Placeholder 2">
            <a:extLst>
              <a:ext uri="{FF2B5EF4-FFF2-40B4-BE49-F238E27FC236}">
                <a16:creationId xmlns:a16="http://schemas.microsoft.com/office/drawing/2014/main" id="{4083F6A8-7424-4D47-A5F7-B8F2061484B5}"/>
              </a:ext>
            </a:extLst>
          </p:cNvPr>
          <p:cNvSpPr>
            <a:spLocks noGrp="1"/>
          </p:cNvSpPr>
          <p:nvPr>
            <p:ph type="pic" idx="14"/>
          </p:nvPr>
        </p:nvSpPr>
        <p:spPr>
          <a:xfrm>
            <a:off x="8814499" y="1021556"/>
            <a:ext cx="8438603" cy="7889966"/>
          </a:xfrm>
        </p:spPr>
        <p:txBody>
          <a:bodyPr/>
          <a:lstStyle>
            <a:lvl1pPr marL="0" indent="0">
              <a:buNone/>
              <a:defRPr sz="4800" baseline="0">
                <a:solidFill>
                  <a:schemeClr val="tx1">
                    <a:lumMod val="65000"/>
                    <a:lumOff val="3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8" name="TextBox 7">
            <a:extLst>
              <a:ext uri="{FF2B5EF4-FFF2-40B4-BE49-F238E27FC236}">
                <a16:creationId xmlns:a16="http://schemas.microsoft.com/office/drawing/2014/main" id="{D4C6919D-2034-B449-9C4A-5F0F8888C5C6}"/>
              </a:ext>
            </a:extLst>
          </p:cNvPr>
          <p:cNvSpPr txBox="1"/>
          <p:nvPr userDrawn="1"/>
        </p:nvSpPr>
        <p:spPr>
          <a:xfrm flipH="1">
            <a:off x="15520088" y="9774622"/>
            <a:ext cx="1049472" cy="507831"/>
          </a:xfrm>
          <a:prstGeom prst="rect">
            <a:avLst/>
          </a:prstGeom>
          <a:noFill/>
        </p:spPr>
        <p:txBody>
          <a:bodyPr wrap="square" rtlCol="0">
            <a:spAutoFit/>
          </a:bodyPr>
          <a:lstStyle/>
          <a:p>
            <a:endParaRPr lang="en-US" sz="2700" dirty="0"/>
          </a:p>
        </p:txBody>
      </p:sp>
      <p:sp>
        <p:nvSpPr>
          <p:cNvPr id="16" name="Text Placeholder 24">
            <a:extLst>
              <a:ext uri="{FF2B5EF4-FFF2-40B4-BE49-F238E27FC236}">
                <a16:creationId xmlns:a16="http://schemas.microsoft.com/office/drawing/2014/main" id="{D78A5FF8-1B1E-6047-AD3D-41FB421B668A}"/>
              </a:ext>
            </a:extLst>
          </p:cNvPr>
          <p:cNvSpPr>
            <a:spLocks noGrp="1"/>
          </p:cNvSpPr>
          <p:nvPr>
            <p:ph type="body" sz="quarter" idx="12" hasCustomPrompt="1"/>
          </p:nvPr>
        </p:nvSpPr>
        <p:spPr>
          <a:xfrm>
            <a:off x="1031969" y="1021556"/>
            <a:ext cx="5486396" cy="680349"/>
          </a:xfrm>
          <a:ln>
            <a:noFill/>
          </a:ln>
        </p:spPr>
        <p:txBody>
          <a:bodyPr lIns="0" tIns="0" rIns="0" bIns="0" anchor="t" anchorCtr="0">
            <a:normAutofit/>
          </a:bodyPr>
          <a:lstStyle>
            <a:lvl1pPr marL="0" indent="0">
              <a:buNone/>
              <a:defRPr sz="2700" b="1" i="0" spc="0" baseline="0">
                <a:solidFill>
                  <a:schemeClr val="accent2"/>
                </a:solidFill>
                <a:latin typeface="+mj-lt"/>
              </a:defRPr>
            </a:lvl1pPr>
            <a:lvl2pPr marL="685800" indent="0">
              <a:buNone/>
              <a:defRPr/>
            </a:lvl2pPr>
          </a:lstStyle>
          <a:p>
            <a:r>
              <a:rPr lang="en-US" dirty="0"/>
              <a:t>CLICK TO EDIT MASTER TITLE STYLE</a:t>
            </a:r>
          </a:p>
        </p:txBody>
      </p:sp>
      <p:sp>
        <p:nvSpPr>
          <p:cNvPr id="9" name="Rectangle 8">
            <a:extLst>
              <a:ext uri="{FF2B5EF4-FFF2-40B4-BE49-F238E27FC236}">
                <a16:creationId xmlns:a16="http://schemas.microsoft.com/office/drawing/2014/main" id="{425098A9-3DB1-8543-8351-42DC72229985}"/>
              </a:ext>
            </a:extLst>
          </p:cNvPr>
          <p:cNvSpPr/>
          <p:nvPr userDrawn="1"/>
        </p:nvSpPr>
        <p:spPr>
          <a:xfrm>
            <a:off x="7547405" y="0"/>
            <a:ext cx="238055"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D7731BCD-A459-074A-9D2B-AF911CF28310}"/>
              </a:ext>
            </a:extLst>
          </p:cNvPr>
          <p:cNvSpPr/>
          <p:nvPr userDrawn="1"/>
        </p:nvSpPr>
        <p:spPr>
          <a:xfrm>
            <a:off x="1031969" y="1698788"/>
            <a:ext cx="687090" cy="68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Slide Number Placeholder 5">
            <a:extLst>
              <a:ext uri="{FF2B5EF4-FFF2-40B4-BE49-F238E27FC236}">
                <a16:creationId xmlns:a16="http://schemas.microsoft.com/office/drawing/2014/main" id="{BFB4904C-E933-B443-986A-EC6FFA1A1896}"/>
              </a:ext>
            </a:extLst>
          </p:cNvPr>
          <p:cNvSpPr>
            <a:spLocks noGrp="1"/>
          </p:cNvSpPr>
          <p:nvPr>
            <p:ph type="sldNum" sz="quarter" idx="4"/>
          </p:nvPr>
        </p:nvSpPr>
        <p:spPr>
          <a:xfrm>
            <a:off x="344879" y="9627473"/>
            <a:ext cx="687090" cy="350456"/>
          </a:xfrm>
          <a:prstGeom prst="rect">
            <a:avLst/>
          </a:prstGeom>
        </p:spPr>
        <p:txBody>
          <a:bodyPr vert="horz" lIns="0" tIns="0" rIns="0" bIns="0" rtlCol="0" anchor="ctr" anchorCtr="0"/>
          <a:lstStyle>
            <a:lvl1pPr algn="l">
              <a:defRPr sz="1500" b="1" i="0" baseline="0">
                <a:solidFill>
                  <a:schemeClr val="accent1"/>
                </a:solidFill>
                <a:latin typeface="PT Sans Narrow" panose="020B0506020203020204" pitchFamily="34" charset="77"/>
                <a:ea typeface="Proxima Nova Th" charset="0"/>
                <a:cs typeface="Proxima Nova Th" charset="0"/>
              </a:defRPr>
            </a:lvl1pPr>
          </a:lstStyle>
          <a:p>
            <a:fld id="{D57F1E4F-1CFF-5643-939E-02111984F565}" type="slidenum">
              <a:rPr lang="en-US" smtClean="0"/>
              <a:pPr/>
              <a:t>‹#›</a:t>
            </a:fld>
            <a:endParaRPr lang="en-US" dirty="0"/>
          </a:p>
        </p:txBody>
      </p:sp>
      <p:sp>
        <p:nvSpPr>
          <p:cNvPr id="14" name="Content Placeholder 2">
            <a:extLst>
              <a:ext uri="{FF2B5EF4-FFF2-40B4-BE49-F238E27FC236}">
                <a16:creationId xmlns:a16="http://schemas.microsoft.com/office/drawing/2014/main" id="{348E41FD-D2D4-CD43-8946-D44CBE9CCA54}"/>
              </a:ext>
            </a:extLst>
          </p:cNvPr>
          <p:cNvSpPr>
            <a:spLocks noGrp="1"/>
          </p:cNvSpPr>
          <p:nvPr>
            <p:ph idx="1"/>
          </p:nvPr>
        </p:nvSpPr>
        <p:spPr>
          <a:xfrm>
            <a:off x="1031969" y="2063933"/>
            <a:ext cx="5486397" cy="7201512"/>
          </a:xfrm>
        </p:spPr>
        <p:txBody>
          <a:bodyPr lIns="0" tIns="0" rIns="0" bIns="0"/>
          <a:lstStyle>
            <a:lvl1pPr>
              <a:lnSpc>
                <a:spcPct val="100000"/>
              </a:lnSpc>
              <a:spcBef>
                <a:spcPts val="1500"/>
              </a:spcBef>
              <a:spcAft>
                <a:spcPts val="0"/>
              </a:spcAft>
              <a:defRPr sz="4200" b="1" i="0" baseline="0">
                <a:solidFill>
                  <a:schemeClr val="bg1"/>
                </a:solidFill>
                <a:latin typeface="+mj-lt"/>
              </a:defRPr>
            </a:lvl1pPr>
            <a:lvl2pPr>
              <a:lnSpc>
                <a:spcPct val="100000"/>
              </a:lnSpc>
              <a:spcBef>
                <a:spcPts val="1500"/>
              </a:spcBef>
              <a:spcAft>
                <a:spcPts val="0"/>
              </a:spcAft>
              <a:defRPr baseline="0">
                <a:solidFill>
                  <a:schemeClr val="bg1"/>
                </a:solidFill>
                <a:latin typeface="+mj-lt"/>
              </a:defRPr>
            </a:lvl2pPr>
            <a:lvl3pPr>
              <a:lnSpc>
                <a:spcPct val="100000"/>
              </a:lnSpc>
              <a:spcBef>
                <a:spcPts val="1500"/>
              </a:spcBef>
              <a:spcAft>
                <a:spcPts val="0"/>
              </a:spcAft>
              <a:defRPr baseline="0">
                <a:solidFill>
                  <a:schemeClr val="bg1"/>
                </a:solidFill>
                <a:latin typeface="+mj-lt"/>
              </a:defRPr>
            </a:lvl3pPr>
            <a:lvl4pPr>
              <a:lnSpc>
                <a:spcPct val="100000"/>
              </a:lnSpc>
              <a:spcBef>
                <a:spcPts val="1500"/>
              </a:spcBef>
              <a:spcAft>
                <a:spcPts val="0"/>
              </a:spcAft>
              <a:defRPr baseline="0">
                <a:solidFill>
                  <a:schemeClr val="bg1"/>
                </a:solidFill>
                <a:latin typeface="+mj-lt"/>
              </a:defRPr>
            </a:lvl4pPr>
            <a:lvl5pPr>
              <a:lnSpc>
                <a:spcPct val="100000"/>
              </a:lnSpc>
              <a:spcBef>
                <a:spcPts val="1500"/>
              </a:spcBef>
              <a:spcAft>
                <a:spcPts val="0"/>
              </a:spcAft>
              <a:defRPr baseline="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44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3390/ijerph15122653" TargetMode="External"/><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ellaroberta.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effects.org/publication/systematic-review-and-meta-analysis-selected-health-effects-long-term-exposure-traffic"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nature.com/articles/s41370-021-00357-x" TargetMode="External"/><Relationship Id="rId4" Type="http://schemas.openxmlformats.org/officeDocument/2006/relationships/hyperlink" Target="https://www.sciencedirect.com/science/article/abs/pii/S143846391300104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qihub.inf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publications/i/item/9789240034228"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healtheffects.org/global/interactive-database/east-afri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healtheffects.org/announcements/new-scoping-review-report-available-health-effects-air-pollution-east-africa"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benmap/how-benmap-ce-estimates-health-and-economic-effects-air-pollution"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067699" y="312764"/>
            <a:ext cx="699726" cy="814820"/>
          </a:xfrm>
          <a:custGeom>
            <a:avLst/>
            <a:gdLst/>
            <a:ahLst/>
            <a:cxnLst/>
            <a:rect l="l" t="t" r="r" b="b"/>
            <a:pathLst>
              <a:path w="699726" h="814819">
                <a:moveTo>
                  <a:pt x="0" y="0"/>
                </a:moveTo>
                <a:lnTo>
                  <a:pt x="699726" y="0"/>
                </a:lnTo>
                <a:lnTo>
                  <a:pt x="699726" y="814819"/>
                </a:lnTo>
                <a:lnTo>
                  <a:pt x="0" y="8148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700"/>
          </a:p>
        </p:txBody>
      </p:sp>
      <p:sp>
        <p:nvSpPr>
          <p:cNvPr id="6" name="TextBox 6"/>
          <p:cNvSpPr txBox="1"/>
          <p:nvPr/>
        </p:nvSpPr>
        <p:spPr>
          <a:xfrm>
            <a:off x="10859447" y="4000500"/>
            <a:ext cx="6208252" cy="1712007"/>
          </a:xfrm>
          <a:prstGeom prst="rect">
            <a:avLst/>
          </a:prstGeom>
        </p:spPr>
        <p:txBody>
          <a:bodyPr wrap="square" lIns="0" tIns="0" rIns="0" bIns="0" rtlCol="0" anchor="t">
            <a:spAutoFit/>
          </a:bodyPr>
          <a:lstStyle/>
          <a:p>
            <a:pPr>
              <a:lnSpc>
                <a:spcPts val="6600"/>
              </a:lnSpc>
            </a:pPr>
            <a:r>
              <a:rPr lang="en-US" sz="6000" b="1" dirty="0">
                <a:solidFill>
                  <a:srgbClr val="213B72"/>
                </a:solidFill>
                <a:latin typeface="Adobe Devanagari" panose="02040503050201020203" pitchFamily="18" charset="0"/>
                <a:ea typeface="Montserrat Semi-Bold"/>
                <a:cs typeface="Adobe Devanagari" panose="02040503050201020203" pitchFamily="18" charset="0"/>
                <a:sym typeface="Montserrat Semi-Bold"/>
              </a:rPr>
              <a:t>Health Effects of Air Pollution </a:t>
            </a:r>
          </a:p>
        </p:txBody>
      </p:sp>
      <p:sp>
        <p:nvSpPr>
          <p:cNvPr id="8" name="TextBox 8"/>
          <p:cNvSpPr txBox="1"/>
          <p:nvPr/>
        </p:nvSpPr>
        <p:spPr>
          <a:xfrm>
            <a:off x="10515600" y="9182100"/>
            <a:ext cx="7544973" cy="872034"/>
          </a:xfrm>
          <a:prstGeom prst="rect">
            <a:avLst/>
          </a:prstGeom>
        </p:spPr>
        <p:txBody>
          <a:bodyPr wrap="square" lIns="0" tIns="0" rIns="0" bIns="0" rtlCol="0" anchor="t">
            <a:spAutoFit/>
          </a:bodyPr>
          <a:lstStyle/>
          <a:p>
            <a:pPr>
              <a:lnSpc>
                <a:spcPts val="3360"/>
              </a:lnSpc>
            </a:pPr>
            <a:r>
              <a:rPr lang="en-US" sz="2400" dirty="0">
                <a:solidFill>
                  <a:srgbClr val="213B72"/>
                </a:solidFill>
                <a:latin typeface="Adobe Devanagari" panose="02040503050201020203" pitchFamily="18" charset="0"/>
                <a:cs typeface="Adobe Devanagari" panose="02040503050201020203" pitchFamily="18" charset="0"/>
                <a:sym typeface="Montserrat Semi-Bold"/>
              </a:rPr>
              <a:t>December </a:t>
            </a:r>
            <a:r>
              <a:rPr lang="en-US" sz="2400" dirty="0">
                <a:solidFill>
                  <a:srgbClr val="213B72"/>
                </a:solidFill>
                <a:latin typeface="Adobe Devanagari" panose="02040503050201020203" pitchFamily="18" charset="0"/>
                <a:cs typeface="Adobe Devanagari" panose="02040503050201020203" pitchFamily="18" charset="0"/>
                <a:sym typeface="Montserrat Bold"/>
              </a:rPr>
              <a:t>3, 2025 </a:t>
            </a:r>
          </a:p>
          <a:p>
            <a:pPr>
              <a:lnSpc>
                <a:spcPts val="3360"/>
              </a:lnSpc>
            </a:pPr>
            <a:r>
              <a:rPr lang="en-US" sz="2400" dirty="0">
                <a:solidFill>
                  <a:srgbClr val="213B72"/>
                </a:solidFill>
                <a:latin typeface="Adobe Devanagari" panose="02040503050201020203" pitchFamily="18" charset="0"/>
                <a:cs typeface="Adobe Devanagari" panose="02040503050201020203" pitchFamily="18" charset="0"/>
              </a:rPr>
              <a:t>African School on Air Quality and Pollution Prevention in Ghana</a:t>
            </a:r>
            <a:endParaRPr lang="en-US" sz="2400" dirty="0">
              <a:solidFill>
                <a:srgbClr val="213B72"/>
              </a:solidFill>
              <a:latin typeface="Adobe Devanagari" panose="02040503050201020203" pitchFamily="18" charset="0"/>
              <a:cs typeface="Adobe Devanagari" panose="02040503050201020203" pitchFamily="18" charset="0"/>
              <a:sym typeface="Montserrat Bold"/>
            </a:endParaRPr>
          </a:p>
        </p:txBody>
      </p:sp>
      <p:pic>
        <p:nvPicPr>
          <p:cNvPr id="9" name="Picture 8" descr="Two people playing football in a field&#10;&#10;AI-generated content may be incorrect.">
            <a:extLst>
              <a:ext uri="{FF2B5EF4-FFF2-40B4-BE49-F238E27FC236}">
                <a16:creationId xmlns:a16="http://schemas.microsoft.com/office/drawing/2014/main" id="{17D39667-6509-B3DC-FCA2-9B3698B609A2}"/>
              </a:ext>
            </a:extLst>
          </p:cNvPr>
          <p:cNvPicPr>
            <a:picLocks noChangeAspect="1"/>
          </p:cNvPicPr>
          <p:nvPr/>
        </p:nvPicPr>
        <p:blipFill>
          <a:blip r:embed="rId4">
            <a:extLst>
              <a:ext uri="{28A0092B-C50C-407E-A947-70E740481C1C}">
                <a14:useLocalDpi xmlns:a14="http://schemas.microsoft.com/office/drawing/2010/main" val="0"/>
              </a:ext>
            </a:extLst>
          </a:blip>
          <a:srcRect l="35405" b="1826"/>
          <a:stretch>
            <a:fillRect/>
          </a:stretch>
        </p:blipFill>
        <p:spPr>
          <a:xfrm>
            <a:off x="-22746" y="-31086"/>
            <a:ext cx="10183327" cy="103180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79D4E-DCE6-47FA-0C3A-F356B65A0CA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926DCAA-5628-8C33-3386-66A0DC97BB0C}"/>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D0113925-0B46-AE1B-2A48-B91F717681AF}"/>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Susceptible vs vulnerable groups</a:t>
            </a:r>
          </a:p>
        </p:txBody>
      </p:sp>
      <p:sp>
        <p:nvSpPr>
          <p:cNvPr id="8" name="Rectangle 7">
            <a:extLst>
              <a:ext uri="{FF2B5EF4-FFF2-40B4-BE49-F238E27FC236}">
                <a16:creationId xmlns:a16="http://schemas.microsoft.com/office/drawing/2014/main" id="{C5A1EE7F-DA49-C5A6-D74A-6807845D5D1A}"/>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TextBox 13">
            <a:extLst>
              <a:ext uri="{FF2B5EF4-FFF2-40B4-BE49-F238E27FC236}">
                <a16:creationId xmlns:a16="http://schemas.microsoft.com/office/drawing/2014/main" id="{A73EDE9D-C17F-A41C-A7C2-F2CE7462A66C}"/>
              </a:ext>
            </a:extLst>
          </p:cNvPr>
          <p:cNvSpPr txBox="1"/>
          <p:nvPr/>
        </p:nvSpPr>
        <p:spPr>
          <a:xfrm>
            <a:off x="15166841" y="9748198"/>
            <a:ext cx="2590801" cy="553998"/>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rPr>
              <a:t>WHO, 2025 </a:t>
            </a:r>
          </a:p>
          <a:p>
            <a:pPr algn="r"/>
            <a:endParaRPr lang="en-US" sz="1500" dirty="0">
              <a:latin typeface="Adobe Devanagari" panose="02040503050201020203" pitchFamily="18" charset="0"/>
              <a:cs typeface="Adobe Devanagari" panose="02040503050201020203" pitchFamily="18" charset="0"/>
            </a:endParaRPr>
          </a:p>
        </p:txBody>
      </p:sp>
      <p:pic>
        <p:nvPicPr>
          <p:cNvPr id="4" name="Picture 3" descr="A screenshot of a video game&#10;&#10;AI-generated content may be incorrect.">
            <a:extLst>
              <a:ext uri="{FF2B5EF4-FFF2-40B4-BE49-F238E27FC236}">
                <a16:creationId xmlns:a16="http://schemas.microsoft.com/office/drawing/2014/main" id="{0A1EC152-5E8D-6126-F29F-77EC0B23E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352423"/>
            <a:ext cx="13334588" cy="7501044"/>
          </a:xfrm>
          <a:prstGeom prst="rect">
            <a:avLst/>
          </a:prstGeom>
        </p:spPr>
      </p:pic>
    </p:spTree>
    <p:extLst>
      <p:ext uri="{BB962C8B-B14F-4D97-AF65-F5344CB8AC3E}">
        <p14:creationId xmlns:p14="http://schemas.microsoft.com/office/powerpoint/2010/main" val="61271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1028700" y="2832411"/>
            <a:ext cx="8824332" cy="1669217"/>
            <a:chOff x="0" y="0"/>
            <a:chExt cx="4058845" cy="767774"/>
          </a:xfrm>
        </p:grpSpPr>
        <p:sp>
          <p:nvSpPr>
            <p:cNvPr id="4" name="Freeform 4"/>
            <p:cNvSpPr/>
            <p:nvPr/>
          </p:nvSpPr>
          <p:spPr>
            <a:xfrm>
              <a:off x="0" y="0"/>
              <a:ext cx="4058845" cy="767774"/>
            </a:xfrm>
            <a:custGeom>
              <a:avLst/>
              <a:gdLst/>
              <a:ahLst/>
              <a:cxnLst/>
              <a:rect l="l" t="t" r="r" b="b"/>
              <a:pathLst>
                <a:path w="4058845" h="767774">
                  <a:moveTo>
                    <a:pt x="0" y="0"/>
                  </a:moveTo>
                  <a:lnTo>
                    <a:pt x="4058845" y="0"/>
                  </a:lnTo>
                  <a:lnTo>
                    <a:pt x="4058845" y="767774"/>
                  </a:lnTo>
                  <a:lnTo>
                    <a:pt x="0" y="767774"/>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5" name="TextBox 5"/>
            <p:cNvSpPr txBox="1"/>
            <p:nvPr/>
          </p:nvSpPr>
          <p:spPr>
            <a:xfrm>
              <a:off x="0" y="-28575"/>
              <a:ext cx="4058845" cy="796349"/>
            </a:xfrm>
            <a:prstGeom prst="rect">
              <a:avLst/>
            </a:prstGeom>
          </p:spPr>
          <p:txBody>
            <a:bodyPr lIns="68580" tIns="68580" rIns="68580" bIns="68580" rtlCol="0" anchor="ctr"/>
            <a:lstStyle/>
            <a:p>
              <a:pPr algn="ctr">
                <a:lnSpc>
                  <a:spcPts val="1889"/>
                </a:lnSpc>
              </a:pPr>
              <a:endParaRPr/>
            </a:p>
          </p:txBody>
        </p:sp>
      </p:grpSp>
      <p:grpSp>
        <p:nvGrpSpPr>
          <p:cNvPr id="6" name="Group 6"/>
          <p:cNvGrpSpPr/>
          <p:nvPr/>
        </p:nvGrpSpPr>
        <p:grpSpPr>
          <a:xfrm>
            <a:off x="11042179" y="2496927"/>
            <a:ext cx="6217121" cy="2223000"/>
            <a:chOff x="0" y="0"/>
            <a:chExt cx="2859631" cy="1022492"/>
          </a:xfrm>
        </p:grpSpPr>
        <p:sp>
          <p:nvSpPr>
            <p:cNvPr id="7" name="Freeform 7"/>
            <p:cNvSpPr/>
            <p:nvPr/>
          </p:nvSpPr>
          <p:spPr>
            <a:xfrm>
              <a:off x="0" y="0"/>
              <a:ext cx="2859631" cy="1022492"/>
            </a:xfrm>
            <a:custGeom>
              <a:avLst/>
              <a:gdLst/>
              <a:ahLst/>
              <a:cxnLst/>
              <a:rect l="l" t="t" r="r" b="b"/>
              <a:pathLst>
                <a:path w="2859631" h="1022492">
                  <a:moveTo>
                    <a:pt x="0" y="0"/>
                  </a:moveTo>
                  <a:lnTo>
                    <a:pt x="2859631" y="0"/>
                  </a:lnTo>
                  <a:lnTo>
                    <a:pt x="2859631" y="1022492"/>
                  </a:lnTo>
                  <a:lnTo>
                    <a:pt x="0" y="1022492"/>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8" name="TextBox 8"/>
            <p:cNvSpPr txBox="1"/>
            <p:nvPr/>
          </p:nvSpPr>
          <p:spPr>
            <a:xfrm>
              <a:off x="0" y="-28575"/>
              <a:ext cx="2859631" cy="1051067"/>
            </a:xfrm>
            <a:prstGeom prst="rect">
              <a:avLst/>
            </a:prstGeom>
          </p:spPr>
          <p:txBody>
            <a:bodyPr lIns="68580" tIns="68580" rIns="68580" bIns="68580" rtlCol="0" anchor="ctr"/>
            <a:lstStyle/>
            <a:p>
              <a:pPr algn="ctr">
                <a:lnSpc>
                  <a:spcPts val="1889"/>
                </a:lnSpc>
              </a:pPr>
              <a:endParaRPr/>
            </a:p>
          </p:txBody>
        </p:sp>
      </p:grpSp>
      <p:grpSp>
        <p:nvGrpSpPr>
          <p:cNvPr id="9" name="Group 9"/>
          <p:cNvGrpSpPr/>
          <p:nvPr/>
        </p:nvGrpSpPr>
        <p:grpSpPr>
          <a:xfrm>
            <a:off x="1681739" y="2450622"/>
            <a:ext cx="3108620" cy="1849433"/>
            <a:chOff x="0" y="0"/>
            <a:chExt cx="4144827" cy="2465911"/>
          </a:xfrm>
        </p:grpSpPr>
        <p:pic>
          <p:nvPicPr>
            <p:cNvPr id="10" name="Picture 10"/>
            <p:cNvPicPr>
              <a:picLocks noChangeAspect="1"/>
            </p:cNvPicPr>
            <p:nvPr/>
          </p:nvPicPr>
          <p:blipFill>
            <a:blip r:embed="rId2"/>
            <a:srcRect t="5099" b="5099"/>
            <a:stretch>
              <a:fillRect/>
            </a:stretch>
          </p:blipFill>
          <p:spPr>
            <a:xfrm>
              <a:off x="0" y="0"/>
              <a:ext cx="4144827" cy="2465911"/>
            </a:xfrm>
            <a:prstGeom prst="rect">
              <a:avLst/>
            </a:prstGeom>
          </p:spPr>
        </p:pic>
      </p:grpSp>
      <p:grpSp>
        <p:nvGrpSpPr>
          <p:cNvPr id="11" name="Group 11"/>
          <p:cNvGrpSpPr/>
          <p:nvPr/>
        </p:nvGrpSpPr>
        <p:grpSpPr>
          <a:xfrm>
            <a:off x="5217457" y="2450622"/>
            <a:ext cx="3339476" cy="1849433"/>
            <a:chOff x="0" y="0"/>
            <a:chExt cx="4452634" cy="2465911"/>
          </a:xfrm>
        </p:grpSpPr>
        <p:pic>
          <p:nvPicPr>
            <p:cNvPr id="12" name="Picture 12"/>
            <p:cNvPicPr>
              <a:picLocks noChangeAspect="1"/>
            </p:cNvPicPr>
            <p:nvPr/>
          </p:nvPicPr>
          <p:blipFill>
            <a:blip r:embed="rId3"/>
            <a:srcRect t="31551" b="31551"/>
            <a:stretch>
              <a:fillRect/>
            </a:stretch>
          </p:blipFill>
          <p:spPr>
            <a:xfrm>
              <a:off x="0" y="0"/>
              <a:ext cx="4452634" cy="2465911"/>
            </a:xfrm>
            <a:prstGeom prst="rect">
              <a:avLst/>
            </a:prstGeom>
          </p:spPr>
        </p:pic>
      </p:grpSp>
      <p:grpSp>
        <p:nvGrpSpPr>
          <p:cNvPr id="13" name="Group 13"/>
          <p:cNvGrpSpPr/>
          <p:nvPr/>
        </p:nvGrpSpPr>
        <p:grpSpPr>
          <a:xfrm>
            <a:off x="8937933" y="2030751"/>
            <a:ext cx="2282342" cy="2269305"/>
            <a:chOff x="0" y="0"/>
            <a:chExt cx="3043123" cy="3025740"/>
          </a:xfrm>
        </p:grpSpPr>
        <p:pic>
          <p:nvPicPr>
            <p:cNvPr id="14" name="Picture 14"/>
            <p:cNvPicPr>
              <a:picLocks noChangeAspect="1"/>
            </p:cNvPicPr>
            <p:nvPr/>
          </p:nvPicPr>
          <p:blipFill>
            <a:blip r:embed="rId4"/>
            <a:srcRect t="16877" b="16877"/>
            <a:stretch>
              <a:fillRect/>
            </a:stretch>
          </p:blipFill>
          <p:spPr>
            <a:xfrm>
              <a:off x="0" y="0"/>
              <a:ext cx="3043123" cy="3025740"/>
            </a:xfrm>
            <a:prstGeom prst="rect">
              <a:avLst/>
            </a:prstGeom>
          </p:spPr>
        </p:pic>
      </p:grpSp>
      <p:grpSp>
        <p:nvGrpSpPr>
          <p:cNvPr id="15" name="Group 15"/>
          <p:cNvGrpSpPr/>
          <p:nvPr/>
        </p:nvGrpSpPr>
        <p:grpSpPr>
          <a:xfrm>
            <a:off x="11598134" y="2697501"/>
            <a:ext cx="5371480" cy="1804127"/>
            <a:chOff x="0" y="0"/>
            <a:chExt cx="7161973" cy="2405503"/>
          </a:xfrm>
        </p:grpSpPr>
        <p:pic>
          <p:nvPicPr>
            <p:cNvPr id="16" name="Picture 16"/>
            <p:cNvPicPr>
              <a:picLocks noChangeAspect="1"/>
            </p:cNvPicPr>
            <p:nvPr/>
          </p:nvPicPr>
          <p:blipFill>
            <a:blip r:embed="rId5"/>
            <a:srcRect t="24746" b="24746"/>
            <a:stretch>
              <a:fillRect/>
            </a:stretch>
          </p:blipFill>
          <p:spPr>
            <a:xfrm>
              <a:off x="0" y="0"/>
              <a:ext cx="7161973" cy="2405503"/>
            </a:xfrm>
            <a:prstGeom prst="rect">
              <a:avLst/>
            </a:prstGeom>
          </p:spPr>
        </p:pic>
      </p:grpSp>
      <p:sp>
        <p:nvSpPr>
          <p:cNvPr id="17" name="TextBox 17"/>
          <p:cNvSpPr txBox="1"/>
          <p:nvPr/>
        </p:nvSpPr>
        <p:spPr>
          <a:xfrm>
            <a:off x="1028700" y="4960963"/>
            <a:ext cx="3761659" cy="361574"/>
          </a:xfrm>
          <a:prstGeom prst="rect">
            <a:avLst/>
          </a:prstGeom>
        </p:spPr>
        <p:txBody>
          <a:bodyPr lIns="0" tIns="0" rIns="0" bIns="0" rtlCol="0" anchor="t">
            <a:spAutoFit/>
          </a:bodyPr>
          <a:lstStyle/>
          <a:p>
            <a:pPr algn="l">
              <a:lnSpc>
                <a:spcPts val="2638"/>
              </a:lnSpc>
            </a:pPr>
            <a:r>
              <a:rPr lang="en-US" sz="2899" i="1" spc="14" dirty="0">
                <a:solidFill>
                  <a:srgbClr val="2B2C30"/>
                </a:solidFill>
                <a:latin typeface="Adobe Devanagari" panose="02040503050201020203" pitchFamily="18" charset="0"/>
                <a:ea typeface="Playfair Display Italics"/>
                <a:cs typeface="Adobe Devanagari" panose="02040503050201020203" pitchFamily="18" charset="0"/>
                <a:sym typeface="Playfair Display Italics"/>
              </a:rPr>
              <a:t>Infants</a:t>
            </a:r>
          </a:p>
        </p:txBody>
      </p:sp>
      <p:sp>
        <p:nvSpPr>
          <p:cNvPr id="18" name="TextBox 18"/>
          <p:cNvSpPr txBox="1"/>
          <p:nvPr/>
        </p:nvSpPr>
        <p:spPr>
          <a:xfrm>
            <a:off x="5176274" y="4960963"/>
            <a:ext cx="3761659" cy="361574"/>
          </a:xfrm>
          <a:prstGeom prst="rect">
            <a:avLst/>
          </a:prstGeom>
        </p:spPr>
        <p:txBody>
          <a:bodyPr lIns="0" tIns="0" rIns="0" bIns="0" rtlCol="0" anchor="t">
            <a:spAutoFit/>
          </a:bodyPr>
          <a:lstStyle/>
          <a:p>
            <a:pPr algn="l">
              <a:lnSpc>
                <a:spcPts val="2638"/>
              </a:lnSpc>
            </a:pPr>
            <a:r>
              <a:rPr lang="en-US" sz="2899" i="1" spc="14" dirty="0">
                <a:solidFill>
                  <a:srgbClr val="2B2C30"/>
                </a:solidFill>
                <a:latin typeface="Adobe Devanagari" panose="02040503050201020203" pitchFamily="18" charset="0"/>
                <a:ea typeface="Playfair Display Italics"/>
                <a:cs typeface="Adobe Devanagari" panose="02040503050201020203" pitchFamily="18" charset="0"/>
                <a:sym typeface="Playfair Display Italics"/>
              </a:rPr>
              <a:t>Children under 5</a:t>
            </a:r>
          </a:p>
        </p:txBody>
      </p:sp>
      <p:sp>
        <p:nvSpPr>
          <p:cNvPr id="19" name="TextBox 19"/>
          <p:cNvSpPr txBox="1"/>
          <p:nvPr/>
        </p:nvSpPr>
        <p:spPr>
          <a:xfrm>
            <a:off x="9328458" y="4960963"/>
            <a:ext cx="3761659" cy="361574"/>
          </a:xfrm>
          <a:prstGeom prst="rect">
            <a:avLst/>
          </a:prstGeom>
        </p:spPr>
        <p:txBody>
          <a:bodyPr lIns="0" tIns="0" rIns="0" bIns="0" rtlCol="0" anchor="t">
            <a:spAutoFit/>
          </a:bodyPr>
          <a:lstStyle/>
          <a:p>
            <a:pPr algn="l">
              <a:lnSpc>
                <a:spcPts val="2638"/>
              </a:lnSpc>
            </a:pPr>
            <a:r>
              <a:rPr lang="en-US" sz="2899" i="1" spc="14" dirty="0">
                <a:solidFill>
                  <a:srgbClr val="2B2C30"/>
                </a:solidFill>
                <a:latin typeface="Adobe Devanagari" panose="02040503050201020203" pitchFamily="18" charset="0"/>
                <a:ea typeface="Playfair Display Italics"/>
                <a:cs typeface="Adobe Devanagari" panose="02040503050201020203" pitchFamily="18" charset="0"/>
                <a:sym typeface="Playfair Display Italics"/>
              </a:rPr>
              <a:t>Children &amp; adolescents</a:t>
            </a:r>
          </a:p>
        </p:txBody>
      </p:sp>
      <p:sp>
        <p:nvSpPr>
          <p:cNvPr id="20" name="TextBox 20"/>
          <p:cNvSpPr txBox="1"/>
          <p:nvPr/>
        </p:nvSpPr>
        <p:spPr>
          <a:xfrm>
            <a:off x="13497641" y="4960963"/>
            <a:ext cx="3761659" cy="361574"/>
          </a:xfrm>
          <a:prstGeom prst="rect">
            <a:avLst/>
          </a:prstGeom>
        </p:spPr>
        <p:txBody>
          <a:bodyPr lIns="0" tIns="0" rIns="0" bIns="0" rtlCol="0" anchor="t">
            <a:spAutoFit/>
          </a:bodyPr>
          <a:lstStyle/>
          <a:p>
            <a:pPr algn="l">
              <a:lnSpc>
                <a:spcPts val="2638"/>
              </a:lnSpc>
            </a:pPr>
            <a:r>
              <a:rPr lang="en-US" sz="2899" i="1" spc="14" dirty="0">
                <a:solidFill>
                  <a:srgbClr val="2B2C30"/>
                </a:solidFill>
                <a:latin typeface="Adobe Devanagari" panose="02040503050201020203" pitchFamily="18" charset="0"/>
                <a:ea typeface="Playfair Display Italics"/>
                <a:cs typeface="Adobe Devanagari" panose="02040503050201020203" pitchFamily="18" charset="0"/>
                <a:sym typeface="Playfair Display Italics"/>
              </a:rPr>
              <a:t>Children &amp; adolescents</a:t>
            </a:r>
          </a:p>
        </p:txBody>
      </p:sp>
      <p:sp>
        <p:nvSpPr>
          <p:cNvPr id="21" name="TextBox 21"/>
          <p:cNvSpPr txBox="1"/>
          <p:nvPr/>
        </p:nvSpPr>
        <p:spPr>
          <a:xfrm>
            <a:off x="1006871" y="942975"/>
            <a:ext cx="16230600" cy="684803"/>
          </a:xfrm>
          <a:prstGeom prst="rect">
            <a:avLst/>
          </a:prstGeom>
        </p:spPr>
        <p:txBody>
          <a:bodyPr lIns="0" tIns="0" rIns="0" bIns="0" rtlCol="0" anchor="t">
            <a:spAutoFit/>
          </a:bodyPr>
          <a:lstStyle/>
          <a:p>
            <a:pPr algn="l">
              <a:lnSpc>
                <a:spcPts val="5200"/>
              </a:lnSpc>
              <a:spcBef>
                <a:spcPct val="0"/>
              </a:spcBef>
            </a:pPr>
            <a:r>
              <a:rPr lang="en-US" sz="4800" b="1" dirty="0">
                <a:solidFill>
                  <a:schemeClr val="tx2"/>
                </a:solidFill>
                <a:latin typeface="Adobe Devanagari" panose="02040503050201020203" pitchFamily="18" charset="0"/>
                <a:cs typeface="Adobe Devanagari" panose="02040503050201020203" pitchFamily="18" charset="0"/>
                <a:sym typeface="Public Sans Bold"/>
              </a:rPr>
              <a:t>Impacts of air pollution on children</a:t>
            </a:r>
          </a:p>
        </p:txBody>
      </p:sp>
      <p:sp>
        <p:nvSpPr>
          <p:cNvPr id="22" name="TextBox 22"/>
          <p:cNvSpPr txBox="1"/>
          <p:nvPr/>
        </p:nvSpPr>
        <p:spPr>
          <a:xfrm>
            <a:off x="995369" y="5926258"/>
            <a:ext cx="3773952" cy="490855"/>
          </a:xfrm>
          <a:prstGeom prst="rect">
            <a:avLst/>
          </a:prstGeom>
        </p:spPr>
        <p:txBody>
          <a:bodyPr lIns="0" tIns="0" rIns="0" bIns="0" rtlCol="0" anchor="t">
            <a:spAutoFit/>
          </a:bodyPr>
          <a:lstStyle/>
          <a:p>
            <a:pPr algn="l">
              <a:lnSpc>
                <a:spcPts val="3919"/>
              </a:lnSpc>
            </a:pPr>
            <a:r>
              <a:rPr lang="en-US" sz="2799" b="1" dirty="0">
                <a:solidFill>
                  <a:srgbClr val="2B2C30"/>
                </a:solidFill>
                <a:latin typeface="Public Sans Bold"/>
                <a:ea typeface="Public Sans Bold"/>
                <a:cs typeface="Public Sans Bold"/>
                <a:sym typeface="Public Sans Bold"/>
              </a:rPr>
              <a:t>Premature birth</a:t>
            </a:r>
          </a:p>
        </p:txBody>
      </p:sp>
      <p:sp>
        <p:nvSpPr>
          <p:cNvPr id="23" name="TextBox 23"/>
          <p:cNvSpPr txBox="1"/>
          <p:nvPr/>
        </p:nvSpPr>
        <p:spPr>
          <a:xfrm>
            <a:off x="5008274" y="5893491"/>
            <a:ext cx="3772057" cy="490855"/>
          </a:xfrm>
          <a:prstGeom prst="rect">
            <a:avLst/>
          </a:prstGeom>
        </p:spPr>
        <p:txBody>
          <a:bodyPr lIns="0" tIns="0" rIns="0" bIns="0" rtlCol="0" anchor="t">
            <a:spAutoFit/>
          </a:bodyPr>
          <a:lstStyle/>
          <a:p>
            <a:pPr algn="l">
              <a:lnSpc>
                <a:spcPts val="3919"/>
              </a:lnSpc>
            </a:pPr>
            <a:r>
              <a:rPr lang="en-US" sz="2799" b="1" dirty="0">
                <a:solidFill>
                  <a:srgbClr val="2B2C30"/>
                </a:solidFill>
                <a:latin typeface="Public Sans Bold"/>
                <a:ea typeface="Public Sans Bold"/>
                <a:cs typeface="Public Sans Bold"/>
                <a:sym typeface="Public Sans Bold"/>
              </a:rPr>
              <a:t>Lung development</a:t>
            </a:r>
          </a:p>
        </p:txBody>
      </p:sp>
      <p:sp>
        <p:nvSpPr>
          <p:cNvPr id="24" name="TextBox 24"/>
          <p:cNvSpPr txBox="1"/>
          <p:nvPr/>
        </p:nvSpPr>
        <p:spPr>
          <a:xfrm>
            <a:off x="9249522" y="5893491"/>
            <a:ext cx="3772057" cy="490855"/>
          </a:xfrm>
          <a:prstGeom prst="rect">
            <a:avLst/>
          </a:prstGeom>
        </p:spPr>
        <p:txBody>
          <a:bodyPr lIns="0" tIns="0" rIns="0" bIns="0" rtlCol="0" anchor="t">
            <a:spAutoFit/>
          </a:bodyPr>
          <a:lstStyle/>
          <a:p>
            <a:pPr algn="l">
              <a:lnSpc>
                <a:spcPts val="3919"/>
              </a:lnSpc>
            </a:pPr>
            <a:r>
              <a:rPr lang="en-US" sz="2799" b="1" dirty="0">
                <a:solidFill>
                  <a:srgbClr val="2B2C30"/>
                </a:solidFill>
                <a:latin typeface="Public Sans Bold"/>
                <a:ea typeface="Public Sans Bold"/>
                <a:cs typeface="Public Sans Bold"/>
                <a:sym typeface="Public Sans Bold"/>
              </a:rPr>
              <a:t>Asthma</a:t>
            </a:r>
          </a:p>
        </p:txBody>
      </p:sp>
      <p:sp>
        <p:nvSpPr>
          <p:cNvPr id="25" name="TextBox 25"/>
          <p:cNvSpPr txBox="1"/>
          <p:nvPr/>
        </p:nvSpPr>
        <p:spPr>
          <a:xfrm>
            <a:off x="13492208" y="5926258"/>
            <a:ext cx="3767081" cy="490855"/>
          </a:xfrm>
          <a:prstGeom prst="rect">
            <a:avLst/>
          </a:prstGeom>
        </p:spPr>
        <p:txBody>
          <a:bodyPr lIns="0" tIns="0" rIns="0" bIns="0" rtlCol="0" anchor="t">
            <a:spAutoFit/>
          </a:bodyPr>
          <a:lstStyle/>
          <a:p>
            <a:pPr algn="l">
              <a:lnSpc>
                <a:spcPts val="3919"/>
              </a:lnSpc>
            </a:pPr>
            <a:r>
              <a:rPr lang="en-US" sz="2799" b="1" dirty="0">
                <a:solidFill>
                  <a:srgbClr val="2B2C30"/>
                </a:solidFill>
                <a:latin typeface="Public Sans Bold"/>
                <a:ea typeface="Public Sans Bold"/>
                <a:cs typeface="Public Sans Bold"/>
                <a:sym typeface="Public Sans Bold"/>
              </a:rPr>
              <a:t>Other effects</a:t>
            </a:r>
          </a:p>
        </p:txBody>
      </p:sp>
      <p:sp>
        <p:nvSpPr>
          <p:cNvPr id="26" name="TextBox 26"/>
          <p:cNvSpPr txBox="1"/>
          <p:nvPr/>
        </p:nvSpPr>
        <p:spPr>
          <a:xfrm>
            <a:off x="1037321" y="6865570"/>
            <a:ext cx="3773952" cy="2392643"/>
          </a:xfrm>
          <a:prstGeom prst="rect">
            <a:avLst/>
          </a:prstGeom>
        </p:spPr>
        <p:txBody>
          <a:bodyPr lIns="0" tIns="0" rIns="0" bIns="0" rtlCol="0" anchor="t">
            <a:spAutoFit/>
          </a:bodyPr>
          <a:lstStyle/>
          <a:p>
            <a:pPr algn="l">
              <a:lnSpc>
                <a:spcPts val="2659"/>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Exposure during pregnancy cause preterm birth, low birth weight etc. </a:t>
            </a:r>
          </a:p>
          <a:p>
            <a:pPr algn="l">
              <a:lnSpc>
                <a:spcPts val="2659"/>
              </a:lnSpc>
            </a:pPr>
            <a:endPar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endParaRPr>
          </a:p>
          <a:p>
            <a:pPr algn="l">
              <a:lnSpc>
                <a:spcPts val="2659"/>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Babies born too early or too small can get other diseases </a:t>
            </a:r>
          </a:p>
          <a:p>
            <a:pPr algn="l">
              <a:lnSpc>
                <a:spcPts val="2659"/>
              </a:lnSpc>
            </a:pPr>
            <a:endParaRPr lang="en-US" sz="1899" dirty="0">
              <a:solidFill>
                <a:srgbClr val="2B2C30"/>
              </a:solidFill>
              <a:latin typeface="Public Sans"/>
              <a:ea typeface="Public Sans"/>
              <a:cs typeface="Public Sans"/>
              <a:sym typeface="Public Sans"/>
            </a:endParaRPr>
          </a:p>
        </p:txBody>
      </p:sp>
      <p:sp>
        <p:nvSpPr>
          <p:cNvPr id="27" name="TextBox 27"/>
          <p:cNvSpPr txBox="1"/>
          <p:nvPr/>
        </p:nvSpPr>
        <p:spPr>
          <a:xfrm>
            <a:off x="5038981" y="6933697"/>
            <a:ext cx="3772057" cy="2256387"/>
          </a:xfrm>
          <a:prstGeom prst="rect">
            <a:avLst/>
          </a:prstGeom>
        </p:spPr>
        <p:txBody>
          <a:bodyPr lIns="0" tIns="0" rIns="0" bIns="0" rtlCol="0" anchor="t">
            <a:spAutoFit/>
          </a:bodyPr>
          <a:lstStyle/>
          <a:p>
            <a:pPr algn="l">
              <a:lnSpc>
                <a:spcPts val="2520"/>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Inhale more air per kilogram of body weight compared to adults </a:t>
            </a:r>
          </a:p>
          <a:p>
            <a:pPr algn="l">
              <a:lnSpc>
                <a:spcPts val="2520"/>
              </a:lnSpc>
            </a:pPr>
            <a:endPar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endParaRPr>
          </a:p>
          <a:p>
            <a:pPr algn="l">
              <a:lnSpc>
                <a:spcPts val="2520"/>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Exposure to air pollution during the critical developmental period can result in poor lung growth and reduced lung function</a:t>
            </a:r>
          </a:p>
        </p:txBody>
      </p:sp>
      <p:sp>
        <p:nvSpPr>
          <p:cNvPr id="28" name="TextBox 28"/>
          <p:cNvSpPr txBox="1"/>
          <p:nvPr/>
        </p:nvSpPr>
        <p:spPr>
          <a:xfrm>
            <a:off x="9249521" y="7007947"/>
            <a:ext cx="3772057" cy="1895968"/>
          </a:xfrm>
          <a:prstGeom prst="rect">
            <a:avLst/>
          </a:prstGeom>
        </p:spPr>
        <p:txBody>
          <a:bodyPr lIns="0" tIns="0" rIns="0" bIns="0" rtlCol="0" anchor="t">
            <a:spAutoFit/>
          </a:bodyPr>
          <a:lstStyle/>
          <a:p>
            <a:pPr algn="l">
              <a:lnSpc>
                <a:spcPts val="2520"/>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Exposure to air pollution has been associated with asthma exacerbation as well as development of new asthma cases among children.  </a:t>
            </a:r>
          </a:p>
          <a:p>
            <a:pPr algn="l">
              <a:lnSpc>
                <a:spcPts val="2520"/>
              </a:lnSpc>
            </a:pPr>
            <a:endParaRPr lang="en-US" sz="1800" dirty="0">
              <a:solidFill>
                <a:srgbClr val="2B2C30"/>
              </a:solidFill>
              <a:latin typeface="Public Sans"/>
              <a:ea typeface="Public Sans"/>
              <a:cs typeface="Public Sans"/>
              <a:sym typeface="Public Sans"/>
            </a:endParaRPr>
          </a:p>
        </p:txBody>
      </p:sp>
      <p:sp>
        <p:nvSpPr>
          <p:cNvPr id="29" name="TextBox 29"/>
          <p:cNvSpPr txBox="1"/>
          <p:nvPr/>
        </p:nvSpPr>
        <p:spPr>
          <a:xfrm>
            <a:off x="13508130" y="6988044"/>
            <a:ext cx="3767081" cy="1294585"/>
          </a:xfrm>
          <a:prstGeom prst="rect">
            <a:avLst/>
          </a:prstGeom>
        </p:spPr>
        <p:txBody>
          <a:bodyPr lIns="0" tIns="0" rIns="0" bIns="0" rtlCol="0" anchor="t">
            <a:spAutoFit/>
          </a:bodyPr>
          <a:lstStyle/>
          <a:p>
            <a:pPr algn="l">
              <a:lnSpc>
                <a:spcPts val="2520"/>
              </a:lnSpc>
            </a:pPr>
            <a:r>
              <a:rPr lang="en-US" sz="2400" dirty="0">
                <a:solidFill>
                  <a:srgbClr val="2B2C30"/>
                </a:solidFill>
                <a:latin typeface="Adobe Devanagari" panose="02040503050201020203" pitchFamily="18" charset="0"/>
                <a:ea typeface="Public Sans"/>
                <a:cs typeface="Adobe Devanagari" panose="02040503050201020203" pitchFamily="18" charset="0"/>
                <a:sym typeface="Public Sans"/>
              </a:rPr>
              <a:t>Respiratory infections, impaired cognitive development, altered growth (e.g., stunting), ear infections etc. </a:t>
            </a:r>
          </a:p>
        </p:txBody>
      </p:sp>
    </p:spTree>
    <p:extLst>
      <p:ext uri="{BB962C8B-B14F-4D97-AF65-F5344CB8AC3E}">
        <p14:creationId xmlns:p14="http://schemas.microsoft.com/office/powerpoint/2010/main" val="234458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9F969-2E18-3512-D2F2-29FC98A355F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561214-9B0A-C98F-8B38-96252BAD917F}"/>
              </a:ext>
            </a:extLst>
          </p:cNvPr>
          <p:cNvSpPr>
            <a:spLocks noGrp="1"/>
          </p:cNvSpPr>
          <p:nvPr>
            <p:ph type="body" sz="quarter" idx="12"/>
          </p:nvPr>
        </p:nvSpPr>
        <p:spPr/>
        <p:txBody>
          <a:bodyPr/>
          <a:lstStyle/>
          <a:p>
            <a:r>
              <a:rPr lang="en-US" dirty="0">
                <a:latin typeface="Adobe Devanagari" panose="02040503050201020203" pitchFamily="18" charset="0"/>
                <a:cs typeface="Adobe Devanagari" panose="02040503050201020203" pitchFamily="18" charset="0"/>
              </a:rPr>
              <a:t>Case Study </a:t>
            </a:r>
          </a:p>
        </p:txBody>
      </p:sp>
      <p:sp>
        <p:nvSpPr>
          <p:cNvPr id="4" name="Slide Number Placeholder 3">
            <a:extLst>
              <a:ext uri="{FF2B5EF4-FFF2-40B4-BE49-F238E27FC236}">
                <a16:creationId xmlns:a16="http://schemas.microsoft.com/office/drawing/2014/main" id="{CDC39B16-EBE8-E41A-CDCA-EDB5C9E31B17}"/>
              </a:ext>
            </a:extLst>
          </p:cNvPr>
          <p:cNvSpPr>
            <a:spLocks noGrp="1"/>
          </p:cNvSpPr>
          <p:nvPr>
            <p:ph type="sldNum" sz="quarter" idx="4"/>
          </p:nvPr>
        </p:nvSpPr>
        <p:spPr/>
        <p:txBody>
          <a:bodyPr/>
          <a:lstStyle/>
          <a:p>
            <a:fld id="{D57F1E4F-1CFF-5643-939E-02111984F565}" type="slidenum">
              <a:rPr lang="en-US" smtClean="0">
                <a:latin typeface="+mn-lt"/>
              </a:rPr>
              <a:pPr/>
              <a:t>12</a:t>
            </a:fld>
            <a:endParaRPr lang="en-US" dirty="0">
              <a:latin typeface="+mn-lt"/>
            </a:endParaRPr>
          </a:p>
        </p:txBody>
      </p:sp>
      <p:sp>
        <p:nvSpPr>
          <p:cNvPr id="5" name="Content Placeholder 4">
            <a:extLst>
              <a:ext uri="{FF2B5EF4-FFF2-40B4-BE49-F238E27FC236}">
                <a16:creationId xmlns:a16="http://schemas.microsoft.com/office/drawing/2014/main" id="{7B2A6C03-2B5B-8D3C-07F6-37E2CF314F95}"/>
              </a:ext>
            </a:extLst>
          </p:cNvPr>
          <p:cNvSpPr>
            <a:spLocks noGrp="1"/>
          </p:cNvSpPr>
          <p:nvPr>
            <p:ph idx="1"/>
          </p:nvPr>
        </p:nvSpPr>
        <p:spPr>
          <a:xfrm>
            <a:off x="955494" y="3703163"/>
            <a:ext cx="5486397" cy="7201512"/>
          </a:xfrm>
        </p:spPr>
        <p:txBody>
          <a:bodyPr/>
          <a:lstStyle/>
          <a:p>
            <a:pPr marL="0" indent="0">
              <a:buNone/>
            </a:pPr>
            <a:r>
              <a:rPr lang="en-US" b="0" spc="203" dirty="0">
                <a:solidFill>
                  <a:srgbClr val="FFC033"/>
                </a:solidFill>
                <a:latin typeface="Adobe Devanagari" panose="02040503050201020203" pitchFamily="18" charset="0"/>
                <a:cs typeface="Adobe Devanagari" panose="02040503050201020203" pitchFamily="18" charset="0"/>
              </a:rPr>
              <a:t>Do children living in more polluted environments experience poorer health outcomes? </a:t>
            </a:r>
          </a:p>
          <a:p>
            <a:endParaRPr lang="en-US" dirty="0">
              <a:latin typeface="+mn-lt"/>
            </a:endParaRPr>
          </a:p>
        </p:txBody>
      </p:sp>
      <p:pic>
        <p:nvPicPr>
          <p:cNvPr id="6" name="Picture 6">
            <a:extLst>
              <a:ext uri="{FF2B5EF4-FFF2-40B4-BE49-F238E27FC236}">
                <a16:creationId xmlns:a16="http://schemas.microsoft.com/office/drawing/2014/main" id="{D3D489BB-501C-D1A6-A5DF-682F8574C5CC}"/>
              </a:ext>
            </a:extLst>
          </p:cNvPr>
          <p:cNvPicPr>
            <a:picLocks noGrp="1" noChangeAspect="1"/>
          </p:cNvPicPr>
          <p:nvPr>
            <p:ph type="pic"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64" r="22164"/>
          <a:stretch>
            <a:fillRect/>
          </a:stretch>
        </p:blipFill>
        <p:spPr>
          <a:xfrm>
            <a:off x="11125200" y="342900"/>
            <a:ext cx="3311279" cy="3096322"/>
          </a:xfrm>
          <a:prstGeom prst="rect">
            <a:avLst/>
          </a:prstGeom>
        </p:spPr>
      </p:pic>
      <p:pic>
        <p:nvPicPr>
          <p:cNvPr id="7" name="Graphic 6" descr="Merger with solid fill">
            <a:extLst>
              <a:ext uri="{FF2B5EF4-FFF2-40B4-BE49-F238E27FC236}">
                <a16:creationId xmlns:a16="http://schemas.microsoft.com/office/drawing/2014/main" id="{3ECC7F0C-0C62-5A7D-61DF-C229B2D41E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1773932" y="3811032"/>
            <a:ext cx="2399268" cy="2399268"/>
          </a:xfrm>
          <a:prstGeom prst="rect">
            <a:avLst/>
          </a:prstGeom>
        </p:spPr>
      </p:pic>
      <p:sp>
        <p:nvSpPr>
          <p:cNvPr id="8" name="TextBox 7">
            <a:extLst>
              <a:ext uri="{FF2B5EF4-FFF2-40B4-BE49-F238E27FC236}">
                <a16:creationId xmlns:a16="http://schemas.microsoft.com/office/drawing/2014/main" id="{B7C769F3-6A3B-5AE2-F211-2CDF126E2DA9}"/>
              </a:ext>
            </a:extLst>
          </p:cNvPr>
          <p:cNvSpPr txBox="1"/>
          <p:nvPr/>
        </p:nvSpPr>
        <p:spPr>
          <a:xfrm>
            <a:off x="8316357" y="4610100"/>
            <a:ext cx="6915150" cy="1015663"/>
          </a:xfrm>
          <a:prstGeom prst="rect">
            <a:avLst/>
          </a:prstGeom>
          <a:noFill/>
        </p:spPr>
        <p:txBody>
          <a:bodyPr wrap="square">
            <a:spAutoFit/>
          </a:bodyPr>
          <a:lstStyle/>
          <a:p>
            <a:r>
              <a:rPr lang="en-US" sz="3000" spc="134" dirty="0">
                <a:latin typeface="Adobe Devanagari" panose="02040503050201020203" pitchFamily="18" charset="0"/>
                <a:cs typeface="Adobe Devanagari" panose="02040503050201020203" pitchFamily="18" charset="0"/>
              </a:rPr>
              <a:t>Kampala- 177.5 µg/m</a:t>
            </a:r>
            <a:r>
              <a:rPr lang="en-US" sz="3000" spc="134" baseline="30000" dirty="0">
                <a:latin typeface="Adobe Devanagari" panose="02040503050201020203" pitchFamily="18" charset="0"/>
                <a:cs typeface="Adobe Devanagari" panose="02040503050201020203" pitchFamily="18" charset="0"/>
              </a:rPr>
              <a:t>3</a:t>
            </a:r>
            <a:r>
              <a:rPr lang="en-US" sz="3000" spc="134" dirty="0">
                <a:latin typeface="Adobe Devanagari" panose="02040503050201020203" pitchFamily="18" charset="0"/>
                <a:cs typeface="Adobe Devanagari" panose="02040503050201020203" pitchFamily="18" charset="0"/>
              </a:rPr>
              <a:t> </a:t>
            </a:r>
          </a:p>
          <a:p>
            <a:r>
              <a:rPr lang="en-US" sz="3000" spc="134" dirty="0">
                <a:latin typeface="Adobe Devanagari" panose="02040503050201020203" pitchFamily="18" charset="0"/>
                <a:cs typeface="Adobe Devanagari" panose="02040503050201020203" pitchFamily="18" charset="0"/>
              </a:rPr>
              <a:t>Jinja- 96.3 µg/m</a:t>
            </a:r>
            <a:r>
              <a:rPr lang="en-US" sz="3000" spc="134" baseline="30000" dirty="0">
                <a:latin typeface="Adobe Devanagari" panose="02040503050201020203" pitchFamily="18" charset="0"/>
                <a:cs typeface="Adobe Devanagari" panose="02040503050201020203" pitchFamily="18" charset="0"/>
              </a:rPr>
              <a:t>3</a:t>
            </a:r>
            <a:endParaRPr lang="en-US" sz="3000" spc="134" dirty="0">
              <a:latin typeface="Adobe Devanagari" panose="02040503050201020203" pitchFamily="18" charset="0"/>
              <a:cs typeface="Adobe Devanagari" panose="02040503050201020203" pitchFamily="18" charset="0"/>
            </a:endParaRPr>
          </a:p>
        </p:txBody>
      </p:sp>
      <p:sp>
        <p:nvSpPr>
          <p:cNvPr id="9" name="TextBox 8">
            <a:extLst>
              <a:ext uri="{FF2B5EF4-FFF2-40B4-BE49-F238E27FC236}">
                <a16:creationId xmlns:a16="http://schemas.microsoft.com/office/drawing/2014/main" id="{6F2D1CD5-EB34-0A1A-BF75-E23B2EC0967F}"/>
              </a:ext>
            </a:extLst>
          </p:cNvPr>
          <p:cNvSpPr txBox="1"/>
          <p:nvPr/>
        </p:nvSpPr>
        <p:spPr>
          <a:xfrm>
            <a:off x="13802316" y="4761566"/>
            <a:ext cx="4133227" cy="553998"/>
          </a:xfrm>
          <a:prstGeom prst="rect">
            <a:avLst/>
          </a:prstGeom>
          <a:noFill/>
        </p:spPr>
        <p:txBody>
          <a:bodyPr wrap="square">
            <a:spAutoFit/>
          </a:bodyPr>
          <a:lstStyle/>
          <a:p>
            <a:r>
              <a:rPr lang="en-US" sz="3000" spc="134" dirty="0">
                <a:latin typeface="Adobe Devanagari" panose="02040503050201020203" pitchFamily="18" charset="0"/>
                <a:cs typeface="Adobe Devanagari" panose="02040503050201020203" pitchFamily="18" charset="0"/>
              </a:rPr>
              <a:t>Buwenge- 31.4 µg/m</a:t>
            </a:r>
            <a:r>
              <a:rPr lang="en-US" sz="3000" spc="134" baseline="30000" dirty="0">
                <a:latin typeface="Adobe Devanagari" panose="02040503050201020203" pitchFamily="18" charset="0"/>
                <a:cs typeface="Adobe Devanagari" panose="02040503050201020203" pitchFamily="18" charset="0"/>
              </a:rPr>
              <a:t>3</a:t>
            </a:r>
            <a:r>
              <a:rPr lang="en-US" sz="3000" spc="134" dirty="0">
                <a:latin typeface="Adobe Devanagari" panose="02040503050201020203" pitchFamily="18" charset="0"/>
                <a:cs typeface="Adobe Devanagari" panose="02040503050201020203" pitchFamily="18" charset="0"/>
              </a:rPr>
              <a:t> </a:t>
            </a:r>
          </a:p>
        </p:txBody>
      </p:sp>
      <p:pic>
        <p:nvPicPr>
          <p:cNvPr id="10" name="Graphic 9" descr="Lungs with solid fill">
            <a:extLst>
              <a:ext uri="{FF2B5EF4-FFF2-40B4-BE49-F238E27FC236}">
                <a16:creationId xmlns:a16="http://schemas.microsoft.com/office/drawing/2014/main" id="{8183FCCD-1E47-46F4-C835-CD79054BBB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0600" y="6334423"/>
            <a:ext cx="1959083" cy="1959083"/>
          </a:xfrm>
          <a:prstGeom prst="rect">
            <a:avLst/>
          </a:prstGeom>
        </p:spPr>
      </p:pic>
      <p:sp>
        <p:nvSpPr>
          <p:cNvPr id="11" name="TextBox 10">
            <a:extLst>
              <a:ext uri="{FF2B5EF4-FFF2-40B4-BE49-F238E27FC236}">
                <a16:creationId xmlns:a16="http://schemas.microsoft.com/office/drawing/2014/main" id="{5566F26A-D825-3764-57B7-3E7DA8ED385E}"/>
              </a:ext>
            </a:extLst>
          </p:cNvPr>
          <p:cNvSpPr txBox="1"/>
          <p:nvPr/>
        </p:nvSpPr>
        <p:spPr>
          <a:xfrm>
            <a:off x="10978904" y="6334423"/>
            <a:ext cx="6915150" cy="1938992"/>
          </a:xfrm>
          <a:prstGeom prst="rect">
            <a:avLst/>
          </a:prstGeom>
          <a:noFill/>
        </p:spPr>
        <p:txBody>
          <a:bodyPr wrap="square">
            <a:spAutoFit/>
          </a:bodyPr>
          <a:lstStyle/>
          <a:p>
            <a:r>
              <a:rPr lang="en-US" sz="3000" spc="134" dirty="0">
                <a:latin typeface="Adobe Devanagari" panose="02040503050201020203" pitchFamily="18" charset="0"/>
                <a:cs typeface="Adobe Devanagari" panose="02040503050201020203" pitchFamily="18" charset="0"/>
              </a:rPr>
              <a:t>“Children in study sites with high ambient (outdoor) air pollution had lower lung function than those in sites with low ambient air pollution.”</a:t>
            </a:r>
          </a:p>
        </p:txBody>
      </p:sp>
      <p:sp>
        <p:nvSpPr>
          <p:cNvPr id="12" name="TextBox 3">
            <a:extLst>
              <a:ext uri="{FF2B5EF4-FFF2-40B4-BE49-F238E27FC236}">
                <a16:creationId xmlns:a16="http://schemas.microsoft.com/office/drawing/2014/main" id="{FD97E621-2B7A-8B88-BEA9-9F5B826B9261}"/>
              </a:ext>
            </a:extLst>
          </p:cNvPr>
          <p:cNvSpPr txBox="1"/>
          <p:nvPr/>
        </p:nvSpPr>
        <p:spPr>
          <a:xfrm>
            <a:off x="12268200" y="9785568"/>
            <a:ext cx="6376775" cy="384721"/>
          </a:xfrm>
          <a:prstGeom prst="rect">
            <a:avLst/>
          </a:prstGeom>
        </p:spPr>
        <p:txBody>
          <a:bodyPr wrap="square" lIns="0" tIns="0" rIns="0" bIns="0" rtlCol="0" anchor="t">
            <a:spAutoFit/>
          </a:bodyPr>
          <a:lstStyle/>
          <a:p>
            <a:pPr algn="ctr" defTabSz="1371600">
              <a:lnSpc>
                <a:spcPts val="3375"/>
              </a:lnSpc>
              <a:spcBef>
                <a:spcPct val="0"/>
              </a:spcBef>
              <a:defRPr/>
            </a:pPr>
            <a:r>
              <a:rPr lang="en-US" sz="1500" dirty="0">
                <a:latin typeface="Adobe Devanagari" panose="02040503050201020203" pitchFamily="18" charset="0"/>
                <a:cs typeface="Adobe Devanagari" panose="02040503050201020203" pitchFamily="18" charset="0"/>
              </a:rPr>
              <a:t>Source: Kirenga et al., 2018, </a:t>
            </a:r>
            <a:r>
              <a:rPr lang="en-US" sz="1500" dirty="0">
                <a:latin typeface="Adobe Devanagari" panose="02040503050201020203" pitchFamily="18" charset="0"/>
                <a:cs typeface="Adobe Devanagari" panose="02040503050201020203" pitchFamily="18" charset="0"/>
                <a:hlinkClick r:id="rId8">
                  <a:extLst>
                    <a:ext uri="{A12FA001-AC4F-418D-AE19-62706E023703}">
                      <ahyp:hlinkClr xmlns:ahyp="http://schemas.microsoft.com/office/drawing/2018/hyperlinkcolor" val="tx"/>
                    </a:ext>
                  </a:extLst>
                </a:hlinkClick>
              </a:rPr>
              <a:t>https://doi.org/10.3390/ijerph15122653</a:t>
            </a:r>
            <a:r>
              <a:rPr lang="en-US" sz="1500" dirty="0">
                <a:latin typeface="Adobe Devanagari" panose="02040503050201020203" pitchFamily="18" charset="0"/>
                <a:cs typeface="Adobe Devanagari" panose="02040503050201020203" pitchFamily="18" charset="0"/>
              </a:rPr>
              <a:t> </a:t>
            </a:r>
            <a:endParaRPr lang="en-US" sz="1500" spc="66"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23841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4492E-5BB4-AA68-9B3F-59516A1A42B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F9B02BB-17D1-53DA-B96D-0E1D01660B34}"/>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DBAB3575-13C0-0081-83A9-D457BF7B07F6}"/>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The case of Ella Roberta </a:t>
            </a:r>
          </a:p>
        </p:txBody>
      </p:sp>
      <p:sp>
        <p:nvSpPr>
          <p:cNvPr id="8" name="Rectangle 7">
            <a:extLst>
              <a:ext uri="{FF2B5EF4-FFF2-40B4-BE49-F238E27FC236}">
                <a16:creationId xmlns:a16="http://schemas.microsoft.com/office/drawing/2014/main" id="{E49E7AC0-D923-B052-A6D9-188D998F2BFF}"/>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TextBox 13">
            <a:extLst>
              <a:ext uri="{FF2B5EF4-FFF2-40B4-BE49-F238E27FC236}">
                <a16:creationId xmlns:a16="http://schemas.microsoft.com/office/drawing/2014/main" id="{24B21BA8-68D8-5E44-11A4-09996837F9FE}"/>
              </a:ext>
            </a:extLst>
          </p:cNvPr>
          <p:cNvSpPr txBox="1"/>
          <p:nvPr/>
        </p:nvSpPr>
        <p:spPr>
          <a:xfrm>
            <a:off x="6206319" y="9563100"/>
            <a:ext cx="11585443" cy="338554"/>
          </a:xfrm>
          <a:prstGeom prst="rect">
            <a:avLst/>
          </a:prstGeom>
          <a:noFill/>
        </p:spPr>
        <p:txBody>
          <a:bodyPr wrap="square">
            <a:spAutoFit/>
          </a:bodyPr>
          <a:lstStyle/>
          <a:p>
            <a:pPr algn="r"/>
            <a:r>
              <a:rPr lang="en-US" sz="1600" dirty="0">
                <a:latin typeface="Adobe Devanagari" panose="02040503050201020203" charset="0"/>
                <a:cs typeface="Adobe Devanagari" panose="02040503050201020203" charset="0"/>
                <a:hlinkClick r:id="rId3"/>
              </a:rPr>
              <a:t>Clean air for all | The Ella Roberta Foundation</a:t>
            </a:r>
            <a:r>
              <a:rPr lang="en-US" sz="1600" dirty="0">
                <a:latin typeface="Adobe Devanagari" panose="02040503050201020203" charset="0"/>
                <a:cs typeface="Adobe Devanagari" panose="02040503050201020203" charset="0"/>
              </a:rPr>
              <a:t> </a:t>
            </a:r>
            <a:endParaRPr lang="en-US" sz="1500" dirty="0">
              <a:latin typeface="Adobe Devanagari" panose="02040503050201020203" charset="0"/>
              <a:cs typeface="Adobe Devanagari" panose="02040503050201020203" charset="0"/>
            </a:endParaRPr>
          </a:p>
        </p:txBody>
      </p:sp>
      <p:pic>
        <p:nvPicPr>
          <p:cNvPr id="1026" name="Picture 2" descr="Over 30">
            <a:extLst>
              <a:ext uri="{FF2B5EF4-FFF2-40B4-BE49-F238E27FC236}">
                <a16:creationId xmlns:a16="http://schemas.microsoft.com/office/drawing/2014/main" id="{1D66ABB4-F066-5A33-9788-426443712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92" y="2273925"/>
            <a:ext cx="4520285" cy="74611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BCEDA7-11D4-DDAA-1E05-429ABE130822}"/>
              </a:ext>
            </a:extLst>
          </p:cNvPr>
          <p:cNvSpPr txBox="1"/>
          <p:nvPr/>
        </p:nvSpPr>
        <p:spPr>
          <a:xfrm>
            <a:off x="6705600" y="2575221"/>
            <a:ext cx="10325089" cy="7109639"/>
          </a:xfrm>
          <a:prstGeom prst="rect">
            <a:avLst/>
          </a:prstGeom>
          <a:noFill/>
        </p:spPr>
        <p:txBody>
          <a:bodyPr wrap="square">
            <a:spAutoFit/>
          </a:bodyPr>
          <a:lstStyle/>
          <a:p>
            <a:pPr algn="l">
              <a:lnSpc>
                <a:spcPct val="150000"/>
              </a:lnSpc>
              <a:buNone/>
            </a:pPr>
            <a:r>
              <a:rPr lang="en-US" sz="2800" b="0" i="0" dirty="0">
                <a:solidFill>
                  <a:srgbClr val="212529"/>
                </a:solidFill>
                <a:effectLst/>
                <a:latin typeface="Adobe Devanagari" panose="02040503050201020203" charset="0"/>
                <a:cs typeface="Adobe Devanagari" panose="02040503050201020203" charset="0"/>
              </a:rPr>
              <a:t>“</a:t>
            </a:r>
            <a:r>
              <a:rPr lang="en-US" sz="2800" b="0" i="1" dirty="0">
                <a:solidFill>
                  <a:srgbClr val="F15F27"/>
                </a:solidFill>
                <a:effectLst/>
                <a:latin typeface="Adobe Devanagari" panose="02040503050201020203" charset="0"/>
                <a:cs typeface="Adobe Devanagari" panose="02040503050201020203" charset="0"/>
              </a:rPr>
              <a:t>Air pollution was a significant contributory factor to both the induction and exacerbations of her asthma. </a:t>
            </a:r>
            <a:r>
              <a:rPr lang="en-US" sz="2800" b="0" i="0" dirty="0">
                <a:solidFill>
                  <a:srgbClr val="212529"/>
                </a:solidFill>
                <a:effectLst/>
                <a:latin typeface="Adobe Devanagari" panose="02040503050201020203" charset="0"/>
                <a:cs typeface="Adobe Devanagari" panose="02040503050201020203" charset="0"/>
              </a:rPr>
              <a:t>During the course of her illness between 2010 and 2013 she was exposed to levels of nitrogen dioxide (N</a:t>
            </a:r>
            <a:r>
              <a:rPr lang="en-US" sz="2800" dirty="0">
                <a:solidFill>
                  <a:srgbClr val="212529"/>
                </a:solidFill>
                <a:latin typeface="Adobe Devanagari" panose="02040503050201020203" charset="0"/>
                <a:cs typeface="Adobe Devanagari" panose="02040503050201020203" charset="0"/>
              </a:rPr>
              <a:t>O</a:t>
            </a:r>
            <a:r>
              <a:rPr lang="en-US" sz="2800" b="0" i="0" baseline="-25000" dirty="0">
                <a:solidFill>
                  <a:srgbClr val="212529"/>
                </a:solidFill>
                <a:effectLst/>
                <a:latin typeface="Adobe Devanagari" panose="02040503050201020203" charset="0"/>
                <a:cs typeface="Adobe Devanagari" panose="02040503050201020203" charset="0"/>
              </a:rPr>
              <a:t>2</a:t>
            </a:r>
            <a:r>
              <a:rPr lang="en-US" sz="2800" b="0" i="0" dirty="0">
                <a:solidFill>
                  <a:srgbClr val="212529"/>
                </a:solidFill>
                <a:effectLst/>
                <a:latin typeface="Adobe Devanagari" panose="02040503050201020203" charset="0"/>
                <a:cs typeface="Adobe Devanagari" panose="02040503050201020203" charset="0"/>
              </a:rPr>
              <a:t>) and particulate matter in excess of World Health </a:t>
            </a:r>
            <a:r>
              <a:rPr lang="en-US" sz="2800" b="0" i="0" dirty="0" err="1">
                <a:solidFill>
                  <a:srgbClr val="212529"/>
                </a:solidFill>
                <a:effectLst/>
                <a:latin typeface="Adobe Devanagari" panose="02040503050201020203" charset="0"/>
                <a:cs typeface="Adobe Devanagari" panose="02040503050201020203" charset="0"/>
              </a:rPr>
              <a:t>Organisation</a:t>
            </a:r>
            <a:r>
              <a:rPr lang="en-US" sz="2800" b="0" i="0" dirty="0">
                <a:solidFill>
                  <a:srgbClr val="212529"/>
                </a:solidFill>
                <a:effectLst/>
                <a:latin typeface="Adobe Devanagari" panose="02040503050201020203" charset="0"/>
                <a:cs typeface="Adobe Devanagari" panose="02040503050201020203" charset="0"/>
              </a:rPr>
              <a:t> Guidelines. The principal source of her exposure was traffic emissions. During this period there was a </a:t>
            </a:r>
            <a:r>
              <a:rPr lang="en-US" sz="2800" b="0" i="0" dirty="0" err="1">
                <a:solidFill>
                  <a:srgbClr val="212529"/>
                </a:solidFill>
                <a:effectLst/>
                <a:latin typeface="Adobe Devanagari" panose="02040503050201020203" charset="0"/>
                <a:cs typeface="Adobe Devanagari" panose="02040503050201020203" charset="0"/>
              </a:rPr>
              <a:t>recognised</a:t>
            </a:r>
            <a:r>
              <a:rPr lang="en-US" sz="2800" b="0" i="0" dirty="0">
                <a:solidFill>
                  <a:srgbClr val="212529"/>
                </a:solidFill>
                <a:effectLst/>
                <a:latin typeface="Adobe Devanagari" panose="02040503050201020203" charset="0"/>
                <a:cs typeface="Adobe Devanagari" panose="02040503050201020203" charset="0"/>
              </a:rPr>
              <a:t> failure to reduce the level of NO</a:t>
            </a:r>
            <a:r>
              <a:rPr lang="en-US" sz="2800" b="0" i="0" baseline="-25000" dirty="0">
                <a:solidFill>
                  <a:srgbClr val="212529"/>
                </a:solidFill>
                <a:effectLst/>
                <a:latin typeface="Adobe Devanagari" panose="02040503050201020203" charset="0"/>
                <a:cs typeface="Adobe Devanagari" panose="02040503050201020203" charset="0"/>
              </a:rPr>
              <a:t>2</a:t>
            </a:r>
            <a:r>
              <a:rPr lang="en-US" sz="2800" b="0" i="0" dirty="0">
                <a:solidFill>
                  <a:srgbClr val="212529"/>
                </a:solidFill>
                <a:effectLst/>
                <a:latin typeface="Adobe Devanagari" panose="02040503050201020203" charset="0"/>
                <a:cs typeface="Adobe Devanagari" panose="02040503050201020203" charset="0"/>
              </a:rPr>
              <a:t> to within the limits set by EU and domestic law which possibly contributed to her death. Ella's mother was not given information about the health risks of air pollution and its potential to exacerbate asthma. If she had been given this information she would have taken steps which might have prevented Ella's death.”</a:t>
            </a:r>
          </a:p>
          <a:p>
            <a:pPr>
              <a:buNone/>
            </a:pPr>
            <a:br>
              <a:rPr lang="en-US" dirty="0"/>
            </a:br>
            <a:endParaRPr lang="en-US" dirty="0"/>
          </a:p>
        </p:txBody>
      </p:sp>
    </p:spTree>
    <p:extLst>
      <p:ext uri="{BB962C8B-B14F-4D97-AF65-F5344CB8AC3E}">
        <p14:creationId xmlns:p14="http://schemas.microsoft.com/office/powerpoint/2010/main" val="129774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B79D6-DECA-D4CA-505D-53772B8CA3A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8C4082C-9FAA-7409-168B-6094AB40C1EE}"/>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B686CA9B-9B54-0308-A4E8-E2E2B4D81ED0}"/>
              </a:ext>
            </a:extLst>
          </p:cNvPr>
          <p:cNvSpPr txBox="1"/>
          <p:nvPr/>
        </p:nvSpPr>
        <p:spPr>
          <a:xfrm>
            <a:off x="1066801" y="890433"/>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Health effects of traffic-related air pollution</a:t>
            </a:r>
          </a:p>
        </p:txBody>
      </p:sp>
      <p:sp>
        <p:nvSpPr>
          <p:cNvPr id="8" name="Rectangle 7">
            <a:extLst>
              <a:ext uri="{FF2B5EF4-FFF2-40B4-BE49-F238E27FC236}">
                <a16:creationId xmlns:a16="http://schemas.microsoft.com/office/drawing/2014/main" id="{5C0D2DCA-B3EC-0953-08FC-4CC592C44953}"/>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TextBox 13">
            <a:extLst>
              <a:ext uri="{FF2B5EF4-FFF2-40B4-BE49-F238E27FC236}">
                <a16:creationId xmlns:a16="http://schemas.microsoft.com/office/drawing/2014/main" id="{7F5E5FD8-2C0F-9D3A-29DE-616CF18DAB75}"/>
              </a:ext>
            </a:extLst>
          </p:cNvPr>
          <p:cNvSpPr txBox="1"/>
          <p:nvPr/>
        </p:nvSpPr>
        <p:spPr>
          <a:xfrm>
            <a:off x="919518" y="9129374"/>
            <a:ext cx="17673282" cy="2123658"/>
          </a:xfrm>
          <a:prstGeom prst="rect">
            <a:avLst/>
          </a:prstGeom>
          <a:noFill/>
        </p:spPr>
        <p:txBody>
          <a:bodyPr wrap="square">
            <a:spAutoFit/>
          </a:bodyPr>
          <a:lstStyle/>
          <a:p>
            <a:r>
              <a:rPr lang="en-US" sz="1500" dirty="0">
                <a:latin typeface="Adobe Devanagari" panose="02040503050201020203" charset="0"/>
                <a:cs typeface="Adobe Devanagari" panose="02040503050201020203" charset="0"/>
              </a:rPr>
              <a:t>HEI 2022. </a:t>
            </a:r>
            <a:r>
              <a:rPr lang="en-US" sz="1500" dirty="0">
                <a:latin typeface="Adobe Devanagari" panose="02040503050201020203" charset="0"/>
                <a:cs typeface="Adobe Devanagari" panose="02040503050201020203" charset="0"/>
                <a:hlinkClick r:id="rId3"/>
              </a:rPr>
              <a:t>Systematic Review and Meta-analysis of Selected Health Effects of Long-Term Exposure to Traffic-Related Air Pollution</a:t>
            </a:r>
            <a:endParaRPr lang="en-US" sz="1500" dirty="0">
              <a:latin typeface="Adobe Devanagari" panose="02040503050201020203" charset="0"/>
              <a:cs typeface="Adobe Devanagari" panose="02040503050201020203" charset="0"/>
            </a:endParaRPr>
          </a:p>
          <a:p>
            <a:r>
              <a:rPr lang="en-US" sz="1500" baseline="30000" dirty="0">
                <a:latin typeface="Adobe Devanagari" panose="02040503050201020203" charset="0"/>
                <a:cs typeface="Adobe Devanagari" panose="02040503050201020203" charset="0"/>
                <a:hlinkClick r:id="rId4"/>
              </a:rPr>
              <a:t>1</a:t>
            </a:r>
            <a:r>
              <a:rPr lang="en-US" sz="1500" dirty="0">
                <a:latin typeface="Adobe Devanagari" panose="02040503050201020203" charset="0"/>
                <a:cs typeface="Adobe Devanagari" panose="02040503050201020203" charset="0"/>
                <a:hlinkClick r:id="rId4"/>
              </a:rPr>
              <a:t>https://www.sciencedirect.com/science/article/abs/pii/S1438463913001041</a:t>
            </a:r>
            <a:r>
              <a:rPr lang="en-US" sz="1500" dirty="0">
                <a:latin typeface="Adobe Devanagari" panose="02040503050201020203" charset="0"/>
                <a:cs typeface="Adobe Devanagari" panose="02040503050201020203" charset="0"/>
              </a:rPr>
              <a:t> </a:t>
            </a:r>
          </a:p>
          <a:p>
            <a:r>
              <a:rPr lang="en-US" sz="1500" baseline="30000" dirty="0">
                <a:latin typeface="Adobe Devanagari" panose="02040503050201020203" charset="0"/>
                <a:cs typeface="Adobe Devanagari" panose="02040503050201020203" charset="0"/>
              </a:rPr>
              <a:t>2</a:t>
            </a:r>
            <a:r>
              <a:rPr lang="en-US" sz="1500" dirty="0">
                <a:latin typeface="Adobe Devanagari" panose="02040503050201020203" charset="0"/>
                <a:cs typeface="Adobe Devanagari" panose="02040503050201020203" charset="0"/>
              </a:rPr>
              <a:t>https://bmjopenrespres.bmj.com/content/10/1/e001498</a:t>
            </a:r>
          </a:p>
          <a:p>
            <a:r>
              <a:rPr lang="en-US" sz="1500" baseline="30000" dirty="0">
                <a:latin typeface="Adobe Devanagari" panose="02040503050201020203" charset="0"/>
                <a:cs typeface="Adobe Devanagari" panose="02040503050201020203" charset="0"/>
              </a:rPr>
              <a:t>4</a:t>
            </a:r>
            <a:r>
              <a:rPr lang="en-US" sz="1500" dirty="0">
                <a:latin typeface="Adobe Devanagari" panose="02040503050201020203" charset="0"/>
                <a:cs typeface="Adobe Devanagari" panose="02040503050201020203" charset="0"/>
                <a:hlinkClick r:id="rId5"/>
              </a:rPr>
              <a:t>https://www.nature.com/articles/s41370-021-00357-x</a:t>
            </a:r>
            <a:r>
              <a:rPr lang="en-US" sz="1500" dirty="0">
                <a:latin typeface="Adobe Devanagari" panose="02040503050201020203" charset="0"/>
                <a:cs typeface="Adobe Devanagari" panose="02040503050201020203" charset="0"/>
              </a:rPr>
              <a:t>   </a:t>
            </a:r>
          </a:p>
          <a:p>
            <a:r>
              <a:rPr lang="en-US" dirty="0"/>
              <a:t> </a:t>
            </a:r>
          </a:p>
          <a:p>
            <a:r>
              <a:rPr lang="en-US" dirty="0"/>
              <a:t>   </a:t>
            </a:r>
          </a:p>
          <a:p>
            <a:pPr algn="r"/>
            <a:endParaRPr lang="en-US" dirty="0">
              <a:latin typeface="Adobe Devanagari" panose="02040503050201020203" pitchFamily="18" charset="0"/>
              <a:cs typeface="Adobe Devanagari" panose="02040503050201020203" pitchFamily="18" charset="0"/>
            </a:endParaRPr>
          </a:p>
          <a:p>
            <a:pPr algn="r"/>
            <a:endParaRPr lang="en-US" dirty="0">
              <a:latin typeface="Adobe Devanagari" panose="02040503050201020203" pitchFamily="18" charset="0"/>
              <a:cs typeface="Adobe Devanagari" panose="02040503050201020203" pitchFamily="18" charset="0"/>
            </a:endParaRPr>
          </a:p>
        </p:txBody>
      </p:sp>
      <p:pic>
        <p:nvPicPr>
          <p:cNvPr id="7" name="Picture 6">
            <a:extLst>
              <a:ext uri="{FF2B5EF4-FFF2-40B4-BE49-F238E27FC236}">
                <a16:creationId xmlns:a16="http://schemas.microsoft.com/office/drawing/2014/main" id="{C7272938-BE66-816A-8F4A-15C904231F5B}"/>
              </a:ext>
            </a:extLst>
          </p:cNvPr>
          <p:cNvPicPr>
            <a:picLocks noChangeAspect="1"/>
          </p:cNvPicPr>
          <p:nvPr/>
        </p:nvPicPr>
        <p:blipFill>
          <a:blip r:embed="rId6"/>
          <a:srcRect l="1312" t="1184" r="898"/>
          <a:stretch>
            <a:fillRect/>
          </a:stretch>
        </p:blipFill>
        <p:spPr>
          <a:xfrm>
            <a:off x="914400" y="2515008"/>
            <a:ext cx="11353800" cy="6362291"/>
          </a:xfrm>
          <a:prstGeom prst="rect">
            <a:avLst/>
          </a:prstGeom>
        </p:spPr>
      </p:pic>
      <p:sp>
        <p:nvSpPr>
          <p:cNvPr id="3" name="TextBox 2">
            <a:extLst>
              <a:ext uri="{FF2B5EF4-FFF2-40B4-BE49-F238E27FC236}">
                <a16:creationId xmlns:a16="http://schemas.microsoft.com/office/drawing/2014/main" id="{7D62D96F-31BC-8E8E-23D7-395953CDF66E}"/>
              </a:ext>
            </a:extLst>
          </p:cNvPr>
          <p:cNvSpPr txBox="1"/>
          <p:nvPr/>
        </p:nvSpPr>
        <p:spPr>
          <a:xfrm>
            <a:off x="13622161" y="3129753"/>
            <a:ext cx="3881082" cy="1200329"/>
          </a:xfrm>
          <a:prstGeom prst="rect">
            <a:avLst/>
          </a:prstGeom>
          <a:noFill/>
        </p:spPr>
        <p:txBody>
          <a:bodyPr wrap="square" rtlCol="0">
            <a:spAutoFit/>
          </a:bodyPr>
          <a:lstStyle/>
          <a:p>
            <a:r>
              <a:rPr lang="en-US" sz="2400" dirty="0">
                <a:latin typeface="Adobe Devanagari" panose="02040503050201020203" charset="0"/>
                <a:cs typeface="Adobe Devanagari" panose="02040503050201020203" charset="0"/>
              </a:rPr>
              <a:t>Street vending during pregnancy &gt;&gt; risk of low birth weight (</a:t>
            </a:r>
            <a:r>
              <a:rPr lang="en-US" sz="2400" i="1" dirty="0">
                <a:latin typeface="Adobe Devanagari" panose="02040503050201020203" charset="0"/>
                <a:cs typeface="Adobe Devanagari" panose="02040503050201020203" charset="0"/>
              </a:rPr>
              <a:t>Ghana</a:t>
            </a:r>
            <a:r>
              <a:rPr lang="en-US" sz="2400" dirty="0">
                <a:latin typeface="Adobe Devanagari" panose="02040503050201020203" charset="0"/>
                <a:cs typeface="Adobe Devanagari" panose="02040503050201020203" charset="0"/>
              </a:rPr>
              <a:t>)</a:t>
            </a:r>
            <a:r>
              <a:rPr lang="en-US" sz="2400" baseline="30000" dirty="0">
                <a:latin typeface="Adobe Devanagari" panose="02040503050201020203" charset="0"/>
                <a:cs typeface="Adobe Devanagari" panose="02040503050201020203" charset="0"/>
              </a:rPr>
              <a:t>1</a:t>
            </a:r>
          </a:p>
        </p:txBody>
      </p:sp>
      <p:sp>
        <p:nvSpPr>
          <p:cNvPr id="6" name="TextBox 5">
            <a:extLst>
              <a:ext uri="{FF2B5EF4-FFF2-40B4-BE49-F238E27FC236}">
                <a16:creationId xmlns:a16="http://schemas.microsoft.com/office/drawing/2014/main" id="{FDFDD8E2-29BA-6ED0-ED98-3A6DEEFA11F3}"/>
              </a:ext>
            </a:extLst>
          </p:cNvPr>
          <p:cNvSpPr txBox="1"/>
          <p:nvPr/>
        </p:nvSpPr>
        <p:spPr>
          <a:xfrm>
            <a:off x="13622161" y="4663845"/>
            <a:ext cx="3580948" cy="1200329"/>
          </a:xfrm>
          <a:prstGeom prst="rect">
            <a:avLst/>
          </a:prstGeom>
          <a:noFill/>
        </p:spPr>
        <p:txBody>
          <a:bodyPr wrap="square">
            <a:spAutoFit/>
          </a:bodyPr>
          <a:lstStyle/>
          <a:p>
            <a:r>
              <a:rPr lang="en-US" sz="2400" dirty="0">
                <a:latin typeface="Adobe Devanagari" panose="02040503050201020203" charset="0"/>
                <a:cs typeface="Adobe Devanagari" panose="02040503050201020203" charset="0"/>
              </a:rPr>
              <a:t>Severe asthma associated with exposure to air pollution (</a:t>
            </a:r>
            <a:r>
              <a:rPr lang="en-US" sz="2400" i="1" dirty="0">
                <a:latin typeface="Adobe Devanagari" panose="02040503050201020203" charset="0"/>
                <a:cs typeface="Adobe Devanagari" panose="02040503050201020203" charset="0"/>
              </a:rPr>
              <a:t>South Africa</a:t>
            </a:r>
            <a:r>
              <a:rPr lang="en-US" sz="2400" dirty="0">
                <a:latin typeface="Adobe Devanagari" panose="02040503050201020203" charset="0"/>
                <a:cs typeface="Adobe Devanagari" panose="02040503050201020203" charset="0"/>
              </a:rPr>
              <a:t>)</a:t>
            </a:r>
            <a:r>
              <a:rPr lang="en-US" sz="2400" baseline="30000" dirty="0">
                <a:latin typeface="Adobe Devanagari" panose="02040503050201020203" charset="0"/>
                <a:cs typeface="Adobe Devanagari" panose="02040503050201020203" charset="0"/>
              </a:rPr>
              <a:t>2</a:t>
            </a:r>
          </a:p>
        </p:txBody>
      </p:sp>
      <p:sp>
        <p:nvSpPr>
          <p:cNvPr id="10" name="TextBox 9">
            <a:extLst>
              <a:ext uri="{FF2B5EF4-FFF2-40B4-BE49-F238E27FC236}">
                <a16:creationId xmlns:a16="http://schemas.microsoft.com/office/drawing/2014/main" id="{C01262D2-D35C-89AE-2C3C-622713670737}"/>
              </a:ext>
            </a:extLst>
          </p:cNvPr>
          <p:cNvSpPr txBox="1"/>
          <p:nvPr/>
        </p:nvSpPr>
        <p:spPr>
          <a:xfrm>
            <a:off x="13622161" y="6197937"/>
            <a:ext cx="3637128" cy="2677656"/>
          </a:xfrm>
          <a:prstGeom prst="rect">
            <a:avLst/>
          </a:prstGeom>
          <a:noFill/>
        </p:spPr>
        <p:txBody>
          <a:bodyPr wrap="square">
            <a:spAutoFit/>
          </a:bodyPr>
          <a:lstStyle/>
          <a:p>
            <a:r>
              <a:rPr lang="en-US" sz="2400" dirty="0">
                <a:latin typeface="Adobe Devanagari" panose="02040503050201020203" charset="0"/>
                <a:cs typeface="Adobe Devanagari" panose="02040503050201020203" charset="0"/>
              </a:rPr>
              <a:t>PM</a:t>
            </a:r>
            <a:r>
              <a:rPr lang="en-US" sz="2400" baseline="-25000" dirty="0">
                <a:latin typeface="Adobe Devanagari" panose="02040503050201020203" charset="0"/>
                <a:cs typeface="Adobe Devanagari" panose="02040503050201020203" charset="0"/>
              </a:rPr>
              <a:t>2.5</a:t>
            </a:r>
            <a:r>
              <a:rPr lang="en-US" sz="2400" dirty="0">
                <a:latin typeface="Adobe Devanagari" panose="02040503050201020203" charset="0"/>
                <a:cs typeface="Adobe Devanagari" panose="02040503050201020203" charset="0"/>
              </a:rPr>
              <a:t> exposure among street traders increases the occurrence of respiratory and cardiovascular symptoms [coughing, irregular heartbeat, sharp chest pain headaches etc.] (</a:t>
            </a:r>
            <a:r>
              <a:rPr lang="en-US" sz="2400" i="1" dirty="0">
                <a:latin typeface="Adobe Devanagari" panose="02040503050201020203" charset="0"/>
                <a:cs typeface="Adobe Devanagari" panose="02040503050201020203" charset="0"/>
              </a:rPr>
              <a:t>Ghana</a:t>
            </a:r>
            <a:r>
              <a:rPr lang="en-US" sz="2400" dirty="0">
                <a:latin typeface="Adobe Devanagari" panose="02040503050201020203" charset="0"/>
                <a:cs typeface="Adobe Devanagari" panose="02040503050201020203" charset="0"/>
              </a:rPr>
              <a:t>)</a:t>
            </a:r>
            <a:r>
              <a:rPr lang="en-US" sz="2400" baseline="30000" dirty="0">
                <a:latin typeface="Adobe Devanagari" panose="02040503050201020203" charset="0"/>
                <a:cs typeface="Adobe Devanagari" panose="02040503050201020203" charset="0"/>
              </a:rPr>
              <a:t>3</a:t>
            </a:r>
          </a:p>
        </p:txBody>
      </p:sp>
    </p:spTree>
    <p:extLst>
      <p:ext uri="{BB962C8B-B14F-4D97-AF65-F5344CB8AC3E}">
        <p14:creationId xmlns:p14="http://schemas.microsoft.com/office/powerpoint/2010/main" val="31716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BF73F-BC1E-CE7A-6D10-81A655A0A47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D643D3A-C969-D715-B318-77CED18AF1D5}"/>
              </a:ext>
            </a:extLst>
          </p:cNvPr>
          <p:cNvSpPr txBox="1"/>
          <p:nvPr/>
        </p:nvSpPr>
        <p:spPr>
          <a:xfrm>
            <a:off x="1752600" y="2857500"/>
            <a:ext cx="13778629" cy="4987519"/>
          </a:xfrm>
          <a:prstGeom prst="rect">
            <a:avLst/>
          </a:prstGeom>
        </p:spPr>
        <p:txBody>
          <a:bodyPr lIns="0" tIns="0" rIns="0" bIns="0" rtlCol="0" anchor="t">
            <a:spAutoFit/>
          </a:bodyPr>
          <a:lstStyle/>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Exposure to air pollution/smoke from wood or coal use for cooking is not harmful for health. </a:t>
            </a:r>
          </a:p>
          <a:p>
            <a:pPr algn="l">
              <a:lnSpc>
                <a:spcPts val="7865"/>
              </a:lnSpc>
            </a:pPr>
            <a:endParaRPr lang="en-US" sz="6050" spc="30" dirty="0">
              <a:solidFill>
                <a:srgbClr val="2B2C30"/>
              </a:solidFill>
              <a:latin typeface="Playfair Display"/>
              <a:ea typeface="Playfair Display"/>
              <a:cs typeface="Playfair Display"/>
              <a:sym typeface="Playfair Display"/>
            </a:endParaRPr>
          </a:p>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Is this true? </a:t>
            </a:r>
          </a:p>
          <a:p>
            <a:pPr algn="l">
              <a:lnSpc>
                <a:spcPts val="7865"/>
              </a:lnSpc>
            </a:pPr>
            <a:endParaRPr lang="en-US" sz="6050" spc="30" dirty="0">
              <a:solidFill>
                <a:srgbClr val="2B2C30"/>
              </a:solidFill>
              <a:latin typeface="Playfair Display"/>
              <a:ea typeface="Playfair Display"/>
              <a:cs typeface="Playfair Display"/>
              <a:sym typeface="Playfair Display"/>
            </a:endParaRPr>
          </a:p>
        </p:txBody>
      </p:sp>
      <p:sp>
        <p:nvSpPr>
          <p:cNvPr id="3" name="Freeform 3">
            <a:extLst>
              <a:ext uri="{FF2B5EF4-FFF2-40B4-BE49-F238E27FC236}">
                <a16:creationId xmlns:a16="http://schemas.microsoft.com/office/drawing/2014/main" id="{7D9979BE-F202-7B03-AAC6-68DEAC3C9C92}"/>
              </a:ext>
            </a:extLst>
          </p:cNvPr>
          <p:cNvSpPr/>
          <p:nvPr/>
        </p:nvSpPr>
        <p:spPr>
          <a:xfrm>
            <a:off x="16168293" y="362233"/>
            <a:ext cx="1694198" cy="1649725"/>
          </a:xfrm>
          <a:custGeom>
            <a:avLst/>
            <a:gdLst/>
            <a:ahLst/>
            <a:cxnLst/>
            <a:rect l="l" t="t" r="r" b="b"/>
            <a:pathLst>
              <a:path w="1694198" h="1649725">
                <a:moveTo>
                  <a:pt x="0" y="0"/>
                </a:moveTo>
                <a:lnTo>
                  <a:pt x="1694198" y="0"/>
                </a:lnTo>
                <a:lnTo>
                  <a:pt x="1694198" y="1649726"/>
                </a:lnTo>
                <a:lnTo>
                  <a:pt x="0" y="1649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91399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56413-25B1-1C7B-0E8B-493FEF507BC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3F73F38-0454-67F4-3522-5DAB28CCE124}"/>
              </a:ext>
            </a:extLst>
          </p:cNvPr>
          <p:cNvSpPr/>
          <p:nvPr/>
        </p:nvSpPr>
        <p:spPr>
          <a:xfrm flipV="1">
            <a:off x="1028696" y="1760762"/>
            <a:ext cx="16230594" cy="38510"/>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9A856E70-2F5E-D943-69C2-8371628198F0}"/>
              </a:ext>
            </a:extLst>
          </p:cNvPr>
          <p:cNvSpPr txBox="1"/>
          <p:nvPr/>
        </p:nvSpPr>
        <p:spPr>
          <a:xfrm>
            <a:off x="1055909" y="958289"/>
            <a:ext cx="16230600" cy="738664"/>
          </a:xfrm>
          <a:prstGeom prst="rect">
            <a:avLst/>
          </a:prstGeom>
        </p:spPr>
        <p:txBody>
          <a:bodyPr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Significant disparities in exposure and health impacts across regions</a:t>
            </a:r>
          </a:p>
        </p:txBody>
      </p:sp>
      <p:sp>
        <p:nvSpPr>
          <p:cNvPr id="8" name="Rectangle 7">
            <a:extLst>
              <a:ext uri="{FF2B5EF4-FFF2-40B4-BE49-F238E27FC236}">
                <a16:creationId xmlns:a16="http://schemas.microsoft.com/office/drawing/2014/main" id="{4115FE56-7080-75FF-941C-6C8400360641}"/>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4" name="TextBox 3">
            <a:extLst>
              <a:ext uri="{FF2B5EF4-FFF2-40B4-BE49-F238E27FC236}">
                <a16:creationId xmlns:a16="http://schemas.microsoft.com/office/drawing/2014/main" id="{66A012BC-3697-D7A1-C3F5-58203C6D2059}"/>
              </a:ext>
            </a:extLst>
          </p:cNvPr>
          <p:cNvSpPr txBox="1"/>
          <p:nvPr/>
        </p:nvSpPr>
        <p:spPr>
          <a:xfrm>
            <a:off x="1009647" y="3543255"/>
            <a:ext cx="4400553" cy="5016758"/>
          </a:xfrm>
          <a:prstGeom prst="rect">
            <a:avLst/>
          </a:prstGeom>
          <a:noFill/>
          <a:ln>
            <a:noFill/>
          </a:ln>
        </p:spPr>
        <p:txBody>
          <a:bodyPr wrap="square">
            <a:spAutoFit/>
          </a:bodyPr>
          <a:lstStyle/>
          <a:p>
            <a:r>
              <a:rPr lang="en-US" sz="4800" b="1" dirty="0">
                <a:solidFill>
                  <a:srgbClr val="F15F27"/>
                </a:solidFill>
                <a:latin typeface="Adobe Devanagari" panose="02040503050201020203" pitchFamily="18" charset="0"/>
                <a:cs typeface="Adobe Devanagari" panose="02040503050201020203" pitchFamily="18" charset="0"/>
              </a:rPr>
              <a:t>5 -10</a:t>
            </a:r>
            <a:r>
              <a:rPr lang="en-US" sz="4400" b="1" dirty="0">
                <a:solidFill>
                  <a:srgbClr val="F15F27"/>
                </a:solidFill>
                <a:latin typeface="Adobe Devanagari" panose="02040503050201020203" pitchFamily="18" charset="0"/>
                <a:cs typeface="Adobe Devanagari" panose="02040503050201020203" pitchFamily="18" charset="0"/>
              </a:rPr>
              <a:t>x </a:t>
            </a:r>
          </a:p>
          <a:p>
            <a:r>
              <a:rPr lang="en-US" sz="3200" dirty="0">
                <a:latin typeface="Adobe Devanagari" panose="02040503050201020203" pitchFamily="18" charset="0"/>
                <a:cs typeface="Adobe Devanagari" panose="02040503050201020203" pitchFamily="18" charset="0"/>
              </a:rPr>
              <a:t>higher death rates in LMICs</a:t>
            </a:r>
          </a:p>
          <a:p>
            <a:r>
              <a:rPr lang="en-US" sz="3200" dirty="0">
                <a:latin typeface="Adobe Devanagari" panose="02040503050201020203" pitchFamily="18" charset="0"/>
                <a:cs typeface="Adobe Devanagari" panose="02040503050201020203" pitchFamily="18" charset="0"/>
              </a:rPr>
              <a:t> </a:t>
            </a:r>
            <a:endParaRPr lang="en-US" sz="4800" b="1" dirty="0">
              <a:latin typeface="Adobe Devanagari" panose="02040503050201020203" pitchFamily="18" charset="0"/>
              <a:cs typeface="Adobe Devanagari" panose="02040503050201020203" pitchFamily="18" charset="0"/>
            </a:endParaRPr>
          </a:p>
          <a:p>
            <a:r>
              <a:rPr lang="en-US" sz="4800" b="1" dirty="0">
                <a:solidFill>
                  <a:srgbClr val="F15F27"/>
                </a:solidFill>
                <a:latin typeface="Adobe Devanagari" panose="02040503050201020203" pitchFamily="18" charset="0"/>
                <a:cs typeface="Adobe Devanagari" panose="02040503050201020203" pitchFamily="18" charset="0"/>
              </a:rPr>
              <a:t>2.6 million</a:t>
            </a:r>
          </a:p>
          <a:p>
            <a:r>
              <a:rPr lang="en-US" sz="2800" dirty="0">
                <a:latin typeface="Adobe Devanagari" panose="02040503050201020203" pitchFamily="18" charset="0"/>
                <a:cs typeface="Adobe Devanagari" panose="02040503050201020203" pitchFamily="18" charset="0"/>
              </a:rPr>
              <a:t>South Asia</a:t>
            </a:r>
          </a:p>
          <a:p>
            <a:endParaRPr lang="en-US" sz="2400" dirty="0">
              <a:latin typeface="Adobe Devanagari" panose="02040503050201020203" pitchFamily="18" charset="0"/>
              <a:cs typeface="Adobe Devanagari" panose="02040503050201020203" pitchFamily="18" charset="0"/>
            </a:endParaRPr>
          </a:p>
          <a:p>
            <a:r>
              <a:rPr lang="en-US" sz="4800" b="1" dirty="0">
                <a:solidFill>
                  <a:srgbClr val="F15F27"/>
                </a:solidFill>
                <a:latin typeface="Adobe Devanagari" panose="02040503050201020203" pitchFamily="18" charset="0"/>
                <a:cs typeface="Adobe Devanagari" panose="02040503050201020203" pitchFamily="18" charset="0"/>
              </a:rPr>
              <a:t>1.2 million </a:t>
            </a:r>
          </a:p>
          <a:p>
            <a:r>
              <a:rPr lang="en-US" sz="2800" dirty="0">
                <a:latin typeface="Adobe Devanagari" panose="02040503050201020203" pitchFamily="18" charset="0"/>
                <a:cs typeface="Adobe Devanagari" panose="02040503050201020203" pitchFamily="18" charset="0"/>
              </a:rPr>
              <a:t>African Union </a:t>
            </a:r>
          </a:p>
        </p:txBody>
      </p:sp>
      <p:pic>
        <p:nvPicPr>
          <p:cNvPr id="6" name="Picture 5" descr="A graph of air pollution&#10;&#10;AI-generated content may be incorrect.">
            <a:extLst>
              <a:ext uri="{FF2B5EF4-FFF2-40B4-BE49-F238E27FC236}">
                <a16:creationId xmlns:a16="http://schemas.microsoft.com/office/drawing/2014/main" id="{911BABC8-F512-83CE-375A-D8B5A6E91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172" y="2217189"/>
            <a:ext cx="11839756" cy="7345911"/>
          </a:xfrm>
          <a:prstGeom prst="rect">
            <a:avLst/>
          </a:prstGeom>
        </p:spPr>
      </p:pic>
    </p:spTree>
    <p:extLst>
      <p:ext uri="{BB962C8B-B14F-4D97-AF65-F5344CB8AC3E}">
        <p14:creationId xmlns:p14="http://schemas.microsoft.com/office/powerpoint/2010/main" val="275598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CCE8-CBE1-9E9D-D375-26DBFFF47EA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2F5C284-DD1E-C429-E011-A87DE86217BA}"/>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4BE305EF-A9F2-08A2-3B63-76E741908BA3}"/>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Air Quality Index (AQI) </a:t>
            </a:r>
          </a:p>
        </p:txBody>
      </p:sp>
      <p:sp>
        <p:nvSpPr>
          <p:cNvPr id="8" name="Rectangle 7">
            <a:extLst>
              <a:ext uri="{FF2B5EF4-FFF2-40B4-BE49-F238E27FC236}">
                <a16:creationId xmlns:a16="http://schemas.microsoft.com/office/drawing/2014/main" id="{81330E52-948F-D88B-02B6-C1AC4D123466}"/>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1" name="TextBox 10">
            <a:extLst>
              <a:ext uri="{FF2B5EF4-FFF2-40B4-BE49-F238E27FC236}">
                <a16:creationId xmlns:a16="http://schemas.microsoft.com/office/drawing/2014/main" id="{8CAA1829-B649-C2D7-8F80-3AC19250C1F0}"/>
              </a:ext>
            </a:extLst>
          </p:cNvPr>
          <p:cNvSpPr txBox="1"/>
          <p:nvPr/>
        </p:nvSpPr>
        <p:spPr>
          <a:xfrm>
            <a:off x="1219200" y="2640866"/>
            <a:ext cx="5791199" cy="6186309"/>
          </a:xfrm>
          <a:prstGeom prst="rect">
            <a:avLst/>
          </a:prstGeom>
          <a:noFill/>
        </p:spPr>
        <p:txBody>
          <a:bodyPr wrap="square">
            <a:spAutoFit/>
          </a:bodyPr>
          <a:lstStyle/>
          <a:p>
            <a:r>
              <a:rPr lang="en-US" sz="3600" dirty="0">
                <a:solidFill>
                  <a:srgbClr val="000000"/>
                </a:solidFill>
                <a:latin typeface="Adobe Devanagari" panose="02040503050201020203" pitchFamily="18" charset="0"/>
                <a:cs typeface="Adobe Devanagari" panose="02040503050201020203" pitchFamily="18" charset="0"/>
              </a:rPr>
              <a:t>A unitless value, often accompanied by a color and categorical label, summarizing the concentration of a single pollutant or multiple pollutants on a standardized scale</a:t>
            </a:r>
            <a:br>
              <a:rPr lang="en-US" sz="3600" dirty="0">
                <a:solidFill>
                  <a:srgbClr val="000000"/>
                </a:solidFill>
                <a:latin typeface="Adobe Devanagari" panose="02040503050201020203" pitchFamily="18" charset="0"/>
                <a:cs typeface="Adobe Devanagari" panose="02040503050201020203" pitchFamily="18" charset="0"/>
              </a:rPr>
            </a:br>
            <a:br>
              <a:rPr lang="en-US" sz="3600" dirty="0">
                <a:solidFill>
                  <a:srgbClr val="000000"/>
                </a:solidFill>
                <a:latin typeface="Adobe Devanagari" panose="02040503050201020203" pitchFamily="18" charset="0"/>
                <a:cs typeface="Adobe Devanagari" panose="02040503050201020203" pitchFamily="18" charset="0"/>
              </a:rPr>
            </a:br>
            <a:r>
              <a:rPr lang="en-US" sz="3600" dirty="0">
                <a:solidFill>
                  <a:srgbClr val="000000"/>
                </a:solidFill>
                <a:latin typeface="Adobe Devanagari" panose="02040503050201020203" pitchFamily="18" charset="0"/>
                <a:cs typeface="Adobe Devanagari" panose="02040503050201020203" pitchFamily="18" charset="0"/>
              </a:rPr>
              <a:t>Often used for public communication, AQI values are typically reported hourly or daily </a:t>
            </a:r>
            <a:endParaRPr lang="en-US" sz="3200" dirty="0">
              <a:solidFill>
                <a:srgbClr val="000000"/>
              </a:solidFill>
              <a:latin typeface="Adobe Devanagari" panose="02040503050201020203" pitchFamily="18" charset="0"/>
              <a:cs typeface="Adobe Devanagari" panose="02040503050201020203" pitchFamily="18" charset="0"/>
            </a:endParaRPr>
          </a:p>
        </p:txBody>
      </p:sp>
      <p:sp>
        <p:nvSpPr>
          <p:cNvPr id="14" name="TextBox 13">
            <a:extLst>
              <a:ext uri="{FF2B5EF4-FFF2-40B4-BE49-F238E27FC236}">
                <a16:creationId xmlns:a16="http://schemas.microsoft.com/office/drawing/2014/main" id="{32AB3679-B2AD-CD89-B5C8-931B75F957E1}"/>
              </a:ext>
            </a:extLst>
          </p:cNvPr>
          <p:cNvSpPr txBox="1"/>
          <p:nvPr/>
        </p:nvSpPr>
        <p:spPr>
          <a:xfrm>
            <a:off x="152400" y="9563100"/>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hlinkClick r:id="rId3"/>
              </a:rPr>
              <a:t>OpenAQ AQI Hub</a:t>
            </a:r>
            <a:endParaRPr lang="en-US" sz="1500" dirty="0">
              <a:latin typeface="Adobe Devanagari" panose="02040503050201020203" pitchFamily="18" charset="0"/>
              <a:cs typeface="Adobe Devanagari" panose="02040503050201020203" pitchFamily="18" charset="0"/>
            </a:endParaRPr>
          </a:p>
        </p:txBody>
      </p:sp>
      <p:pic>
        <p:nvPicPr>
          <p:cNvPr id="4" name="Picture 3">
            <a:extLst>
              <a:ext uri="{FF2B5EF4-FFF2-40B4-BE49-F238E27FC236}">
                <a16:creationId xmlns:a16="http://schemas.microsoft.com/office/drawing/2014/main" id="{BF0E533A-656F-99D7-038F-F338ECFC2AD0}"/>
              </a:ext>
            </a:extLst>
          </p:cNvPr>
          <p:cNvPicPr>
            <a:picLocks noChangeAspect="1"/>
          </p:cNvPicPr>
          <p:nvPr/>
        </p:nvPicPr>
        <p:blipFill>
          <a:blip r:embed="rId4"/>
          <a:stretch>
            <a:fillRect/>
          </a:stretch>
        </p:blipFill>
        <p:spPr>
          <a:xfrm>
            <a:off x="8153400" y="2095500"/>
            <a:ext cx="9372600" cy="7941585"/>
          </a:xfrm>
          <a:prstGeom prst="rect">
            <a:avLst/>
          </a:prstGeom>
        </p:spPr>
      </p:pic>
    </p:spTree>
    <p:extLst>
      <p:ext uri="{BB962C8B-B14F-4D97-AF65-F5344CB8AC3E}">
        <p14:creationId xmlns:p14="http://schemas.microsoft.com/office/powerpoint/2010/main" val="337495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C4389-8949-4AE2-B746-3721093192F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8EB9518-7946-A257-5A46-FB491381EC0C}"/>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7A600E4F-A11A-53CF-F4A9-25783991D946}"/>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WHO Air Quality Guidelines</a:t>
            </a:r>
          </a:p>
        </p:txBody>
      </p:sp>
      <p:sp>
        <p:nvSpPr>
          <p:cNvPr id="8" name="Rectangle 7">
            <a:extLst>
              <a:ext uri="{FF2B5EF4-FFF2-40B4-BE49-F238E27FC236}">
                <a16:creationId xmlns:a16="http://schemas.microsoft.com/office/drawing/2014/main" id="{C84E3341-14CD-0199-DD16-FEFAEE4065C9}"/>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1" name="TextBox 10">
            <a:extLst>
              <a:ext uri="{FF2B5EF4-FFF2-40B4-BE49-F238E27FC236}">
                <a16:creationId xmlns:a16="http://schemas.microsoft.com/office/drawing/2014/main" id="{7619B9A2-D4A2-9EEE-DA35-0518AB99B404}"/>
              </a:ext>
            </a:extLst>
          </p:cNvPr>
          <p:cNvSpPr txBox="1"/>
          <p:nvPr/>
        </p:nvSpPr>
        <p:spPr>
          <a:xfrm>
            <a:off x="1028696" y="2655510"/>
            <a:ext cx="6964912" cy="8279190"/>
          </a:xfrm>
          <a:prstGeom prst="rect">
            <a:avLst/>
          </a:prstGeom>
          <a:noFill/>
        </p:spPr>
        <p:txBody>
          <a:bodyPr wrap="square">
            <a:spAutoFit/>
          </a:bodyPr>
          <a:lstStyle/>
          <a:p>
            <a:r>
              <a:rPr lang="en-US" sz="3600" dirty="0">
                <a:solidFill>
                  <a:srgbClr val="000000"/>
                </a:solidFill>
                <a:latin typeface="Adobe Devanagari" panose="02040503050201020203" pitchFamily="18" charset="0"/>
                <a:cs typeface="Adobe Devanagari" panose="02040503050201020203" pitchFamily="18" charset="0"/>
              </a:rPr>
              <a:t>Guideline and interim targets; exceedance of the air quality guideline levels is associated with important risks to public health</a:t>
            </a:r>
          </a:p>
          <a:p>
            <a:endParaRPr lang="en-US" sz="3600" dirty="0"/>
          </a:p>
          <a:p>
            <a:r>
              <a:rPr lang="en-US" sz="3600" dirty="0">
                <a:solidFill>
                  <a:srgbClr val="000000"/>
                </a:solidFill>
                <a:latin typeface="Adobe Devanagari" panose="02040503050201020203" pitchFamily="18" charset="0"/>
                <a:cs typeface="Adobe Devanagari" panose="02040503050201020203" pitchFamily="18" charset="0"/>
              </a:rPr>
              <a:t>Pollutants include PM</a:t>
            </a:r>
            <a:r>
              <a:rPr lang="en-US" sz="3600" baseline="-25000" dirty="0">
                <a:solidFill>
                  <a:srgbClr val="000000"/>
                </a:solidFill>
                <a:latin typeface="Adobe Devanagari" panose="02040503050201020203" pitchFamily="18" charset="0"/>
                <a:cs typeface="Adobe Devanagari" panose="02040503050201020203" pitchFamily="18" charset="0"/>
              </a:rPr>
              <a:t>2.5</a:t>
            </a:r>
            <a:r>
              <a:rPr lang="en-US" sz="3600" dirty="0">
                <a:solidFill>
                  <a:srgbClr val="000000"/>
                </a:solidFill>
                <a:latin typeface="Adobe Devanagari" panose="02040503050201020203" pitchFamily="18" charset="0"/>
                <a:cs typeface="Adobe Devanagari" panose="02040503050201020203" pitchFamily="18" charset="0"/>
              </a:rPr>
              <a:t>, PM</a:t>
            </a:r>
            <a:r>
              <a:rPr lang="en-US" sz="3600" baseline="-25000" dirty="0">
                <a:solidFill>
                  <a:srgbClr val="000000"/>
                </a:solidFill>
                <a:latin typeface="Adobe Devanagari" panose="02040503050201020203" pitchFamily="18" charset="0"/>
                <a:cs typeface="Adobe Devanagari" panose="02040503050201020203" pitchFamily="18" charset="0"/>
              </a:rPr>
              <a:t>10</a:t>
            </a:r>
            <a:r>
              <a:rPr lang="en-US" sz="3600" dirty="0">
                <a:solidFill>
                  <a:srgbClr val="000000"/>
                </a:solidFill>
                <a:latin typeface="Adobe Devanagari" panose="02040503050201020203" pitchFamily="18" charset="0"/>
                <a:cs typeface="Adobe Devanagari" panose="02040503050201020203" pitchFamily="18" charset="0"/>
              </a:rPr>
              <a:t>, ozone, nitrogen dioxide, sulfur dioxide and carbon monoxide</a:t>
            </a:r>
          </a:p>
          <a:p>
            <a:endParaRPr lang="en-US" sz="3600" dirty="0">
              <a:solidFill>
                <a:srgbClr val="000000"/>
              </a:solidFill>
              <a:latin typeface="Adobe Devanagari" panose="02040503050201020203" pitchFamily="18" charset="0"/>
              <a:cs typeface="Adobe Devanagari" panose="02040503050201020203" pitchFamily="18" charset="0"/>
            </a:endParaRPr>
          </a:p>
          <a:p>
            <a:r>
              <a:rPr lang="en-US" sz="3600" dirty="0">
                <a:solidFill>
                  <a:srgbClr val="000000"/>
                </a:solidFill>
                <a:latin typeface="Adobe Devanagari" panose="02040503050201020203" pitchFamily="18" charset="0"/>
                <a:cs typeface="Adobe Devanagari" panose="02040503050201020203" pitchFamily="18" charset="0"/>
              </a:rPr>
              <a:t>An evidence-informed tool that they can use to inform legislation and policy; </a:t>
            </a:r>
            <a:r>
              <a:rPr lang="en-US" sz="3600" i="1" dirty="0">
                <a:solidFill>
                  <a:srgbClr val="000000"/>
                </a:solidFill>
                <a:latin typeface="Adobe Devanagari" panose="02040503050201020203" pitchFamily="18" charset="0"/>
                <a:cs typeface="Adobe Devanagari" panose="02040503050201020203" pitchFamily="18" charset="0"/>
              </a:rPr>
              <a:t>not </a:t>
            </a:r>
            <a:r>
              <a:rPr lang="en-US" sz="3600" dirty="0">
                <a:solidFill>
                  <a:srgbClr val="000000"/>
                </a:solidFill>
                <a:latin typeface="Adobe Devanagari" panose="02040503050201020203" pitchFamily="18" charset="0"/>
                <a:cs typeface="Adobe Devanagari" panose="02040503050201020203" pitchFamily="18" charset="0"/>
              </a:rPr>
              <a:t>legally binding standards </a:t>
            </a:r>
          </a:p>
          <a:p>
            <a:endParaRPr lang="en-US" sz="3600" dirty="0">
              <a:solidFill>
                <a:srgbClr val="000000"/>
              </a:solidFill>
              <a:latin typeface="Adobe Devanagari" panose="02040503050201020203" pitchFamily="18" charset="0"/>
              <a:cs typeface="Adobe Devanagari" panose="02040503050201020203" pitchFamily="18" charset="0"/>
            </a:endParaRPr>
          </a:p>
          <a:p>
            <a:endParaRPr lang="en-US" sz="3200" dirty="0">
              <a:solidFill>
                <a:srgbClr val="000000"/>
              </a:solidFill>
              <a:latin typeface="Adobe Devanagari" panose="02040503050201020203" pitchFamily="18" charset="0"/>
              <a:cs typeface="Adobe Devanagari" panose="02040503050201020203" pitchFamily="18" charset="0"/>
            </a:endParaRPr>
          </a:p>
          <a:p>
            <a:endParaRPr lang="en-US" sz="3200" dirty="0">
              <a:solidFill>
                <a:srgbClr val="000000"/>
              </a:solidFill>
              <a:latin typeface="Adobe Devanagari" panose="02040503050201020203" pitchFamily="18" charset="0"/>
              <a:cs typeface="Adobe Devanagari" panose="02040503050201020203" pitchFamily="18" charset="0"/>
            </a:endParaRPr>
          </a:p>
        </p:txBody>
      </p:sp>
      <p:sp>
        <p:nvSpPr>
          <p:cNvPr id="14" name="TextBox 13">
            <a:extLst>
              <a:ext uri="{FF2B5EF4-FFF2-40B4-BE49-F238E27FC236}">
                <a16:creationId xmlns:a16="http://schemas.microsoft.com/office/drawing/2014/main" id="{D600F224-5067-E317-9BFB-1F3C38C91A6D}"/>
              </a:ext>
            </a:extLst>
          </p:cNvPr>
          <p:cNvSpPr txBox="1"/>
          <p:nvPr/>
        </p:nvSpPr>
        <p:spPr>
          <a:xfrm>
            <a:off x="16306800" y="9749813"/>
            <a:ext cx="118262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hlinkClick r:id="rId3"/>
              </a:rPr>
              <a:t>WHO</a:t>
            </a:r>
            <a:r>
              <a:rPr lang="en-US" sz="1500" dirty="0">
                <a:latin typeface="Adobe Devanagari" panose="02040503050201020203" pitchFamily="18" charset="0"/>
                <a:cs typeface="Adobe Devanagari" panose="02040503050201020203" pitchFamily="18" charset="0"/>
              </a:rPr>
              <a:t>, 2021</a:t>
            </a:r>
          </a:p>
        </p:txBody>
      </p:sp>
      <p:pic>
        <p:nvPicPr>
          <p:cNvPr id="7" name="Picture 6">
            <a:extLst>
              <a:ext uri="{FF2B5EF4-FFF2-40B4-BE49-F238E27FC236}">
                <a16:creationId xmlns:a16="http://schemas.microsoft.com/office/drawing/2014/main" id="{4200E8AE-B13D-9165-C3D7-DCF34C0B222D}"/>
              </a:ext>
            </a:extLst>
          </p:cNvPr>
          <p:cNvPicPr>
            <a:picLocks noChangeAspect="1"/>
          </p:cNvPicPr>
          <p:nvPr/>
        </p:nvPicPr>
        <p:blipFill>
          <a:blip r:embed="rId4"/>
          <a:stretch>
            <a:fillRect/>
          </a:stretch>
        </p:blipFill>
        <p:spPr>
          <a:xfrm>
            <a:off x="8839201" y="2603750"/>
            <a:ext cx="8867906" cy="6542988"/>
          </a:xfrm>
          <a:prstGeom prst="rect">
            <a:avLst/>
          </a:prstGeom>
        </p:spPr>
      </p:pic>
    </p:spTree>
    <p:extLst>
      <p:ext uri="{BB962C8B-B14F-4D97-AF65-F5344CB8AC3E}">
        <p14:creationId xmlns:p14="http://schemas.microsoft.com/office/powerpoint/2010/main" val="20723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32D2E-D76E-E347-B564-6A2CC453364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D6BCE2D-61E6-0B8A-3922-3049681F4E27}"/>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816FB116-832F-F021-5357-B8BFC1DDFC4C}"/>
              </a:ext>
            </a:extLst>
          </p:cNvPr>
          <p:cNvSpPr txBox="1"/>
          <p:nvPr/>
        </p:nvSpPr>
        <p:spPr>
          <a:xfrm>
            <a:off x="1066800" y="1052036"/>
            <a:ext cx="16230600" cy="738664"/>
          </a:xfrm>
          <a:prstGeom prst="rect">
            <a:avLst/>
          </a:prstGeom>
        </p:spPr>
        <p:txBody>
          <a:bodyPr lIns="0" tIns="0" rIns="0" bIns="0" rtlCol="0" anchor="t">
            <a:spAutoFit/>
          </a:bodyPr>
          <a:lstStyle/>
          <a:p>
            <a:pPr>
              <a:spcBef>
                <a:spcPct val="0"/>
              </a:spcBef>
            </a:pPr>
            <a:r>
              <a:rPr lang="en-US" sz="4800" b="1" dirty="0" err="1">
                <a:solidFill>
                  <a:schemeClr val="tx2"/>
                </a:solidFill>
                <a:latin typeface="Adobe Devanagari" panose="02040503050201020203" pitchFamily="18" charset="0"/>
                <a:cs typeface="Adobe Devanagari" panose="02040503050201020203" pitchFamily="18" charset="0"/>
              </a:rPr>
              <a:t>LinDA</a:t>
            </a:r>
            <a:r>
              <a:rPr lang="en-US" sz="4800" b="1" dirty="0">
                <a:solidFill>
                  <a:schemeClr val="tx2"/>
                </a:solidFill>
                <a:latin typeface="Adobe Devanagari" panose="02040503050201020203" pitchFamily="18" charset="0"/>
                <a:cs typeface="Adobe Devanagari" panose="02040503050201020203" pitchFamily="18" charset="0"/>
              </a:rPr>
              <a:t>-HEWA</a:t>
            </a:r>
          </a:p>
        </p:txBody>
      </p:sp>
      <p:sp>
        <p:nvSpPr>
          <p:cNvPr id="8" name="Rectangle 7">
            <a:extLst>
              <a:ext uri="{FF2B5EF4-FFF2-40B4-BE49-F238E27FC236}">
                <a16:creationId xmlns:a16="http://schemas.microsoft.com/office/drawing/2014/main" id="{7A8D843F-07D6-A91D-B6C1-1EE7098960DE}"/>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4" name="Picture 3">
            <a:extLst>
              <a:ext uri="{FF2B5EF4-FFF2-40B4-BE49-F238E27FC236}">
                <a16:creationId xmlns:a16="http://schemas.microsoft.com/office/drawing/2014/main" id="{1F2BBE51-44FC-F4FD-D50D-F28F782B538D}"/>
              </a:ext>
            </a:extLst>
          </p:cNvPr>
          <p:cNvPicPr>
            <a:picLocks noChangeAspect="1"/>
          </p:cNvPicPr>
          <p:nvPr/>
        </p:nvPicPr>
        <p:blipFill>
          <a:blip r:embed="rId3"/>
          <a:stretch>
            <a:fillRect/>
          </a:stretch>
        </p:blipFill>
        <p:spPr>
          <a:xfrm>
            <a:off x="1028695" y="2625582"/>
            <a:ext cx="8750750" cy="5569236"/>
          </a:xfrm>
          <a:prstGeom prst="rect">
            <a:avLst/>
          </a:prstGeom>
        </p:spPr>
      </p:pic>
      <p:sp>
        <p:nvSpPr>
          <p:cNvPr id="5" name="TextBox 4">
            <a:extLst>
              <a:ext uri="{FF2B5EF4-FFF2-40B4-BE49-F238E27FC236}">
                <a16:creationId xmlns:a16="http://schemas.microsoft.com/office/drawing/2014/main" id="{31D10BD8-9A9F-0035-29FA-FE1BA9B62E5E}"/>
              </a:ext>
            </a:extLst>
          </p:cNvPr>
          <p:cNvSpPr txBox="1"/>
          <p:nvPr/>
        </p:nvSpPr>
        <p:spPr>
          <a:xfrm>
            <a:off x="10799928" y="2704692"/>
            <a:ext cx="6438889" cy="5925026"/>
          </a:xfrm>
          <a:prstGeom prst="roundRect">
            <a:avLst/>
          </a:prstGeom>
          <a:noFill/>
          <a:ln>
            <a:noFill/>
          </a:ln>
        </p:spPr>
        <p:txBody>
          <a:bodyPr wrap="square">
            <a:spAutoFit/>
          </a:bodyPr>
          <a:lstStyle/>
          <a:p>
            <a:r>
              <a:rPr lang="en-US" sz="3000" dirty="0">
                <a:latin typeface="Adobe Devanagari" panose="02040503050201020203" pitchFamily="18" charset="0"/>
                <a:cs typeface="Adobe Devanagari" panose="02040503050201020203" pitchFamily="18" charset="0"/>
              </a:rPr>
              <a:t>Literature Database for Air Pollution and Health Work in East Africa (</a:t>
            </a:r>
            <a:r>
              <a:rPr lang="en-US" sz="3000" dirty="0" err="1">
                <a:latin typeface="Adobe Devanagari" panose="02040503050201020203" pitchFamily="18" charset="0"/>
                <a:cs typeface="Adobe Devanagari" panose="02040503050201020203" pitchFamily="18" charset="0"/>
              </a:rPr>
              <a:t>LiNDA</a:t>
            </a:r>
            <a:r>
              <a:rPr lang="en-US" sz="3000" dirty="0">
                <a:latin typeface="Adobe Devanagari" panose="02040503050201020203" pitchFamily="18" charset="0"/>
                <a:cs typeface="Adobe Devanagari" panose="02040503050201020203" pitchFamily="18" charset="0"/>
              </a:rPr>
              <a:t> HEWA)</a:t>
            </a:r>
          </a:p>
          <a:p>
            <a:endParaRPr lang="en-US" sz="3000" dirty="0">
              <a:latin typeface="Adobe Devanagari" panose="02040503050201020203" pitchFamily="18" charset="0"/>
              <a:cs typeface="Adobe Devanagari" panose="02040503050201020203" pitchFamily="18" charset="0"/>
            </a:endParaRPr>
          </a:p>
          <a:p>
            <a:r>
              <a:rPr lang="en-US" sz="3200" b="1" dirty="0">
                <a:latin typeface="Adobe Devanagari" panose="02040503050201020203" pitchFamily="18" charset="0"/>
                <a:cs typeface="Adobe Devanagari" panose="02040503050201020203" pitchFamily="18" charset="0"/>
              </a:rPr>
              <a:t>132</a:t>
            </a:r>
            <a:r>
              <a:rPr lang="en-US" sz="3200" dirty="0">
                <a:latin typeface="Adobe Devanagari" panose="02040503050201020203" pitchFamily="18" charset="0"/>
                <a:cs typeface="Adobe Devanagari" panose="02040503050201020203" pitchFamily="18" charset="0"/>
              </a:rPr>
              <a:t> </a:t>
            </a:r>
            <a:r>
              <a:rPr lang="en-US" sz="2400" dirty="0">
                <a:latin typeface="Adobe Devanagari" panose="02040503050201020203" pitchFamily="18" charset="0"/>
                <a:cs typeface="Adobe Devanagari" panose="02040503050201020203" pitchFamily="18" charset="0"/>
              </a:rPr>
              <a:t>epidemiological studies</a:t>
            </a:r>
            <a:endParaRPr lang="en-US" sz="3200" dirty="0">
              <a:latin typeface="Adobe Devanagari" panose="02040503050201020203" pitchFamily="18" charset="0"/>
              <a:cs typeface="Adobe Devanagari" panose="02040503050201020203" pitchFamily="18" charset="0"/>
            </a:endParaRPr>
          </a:p>
          <a:p>
            <a:r>
              <a:rPr lang="en-US" sz="3200" dirty="0">
                <a:latin typeface="Adobe Devanagari" panose="02040503050201020203" pitchFamily="18" charset="0"/>
                <a:cs typeface="Adobe Devanagari" panose="02040503050201020203" pitchFamily="18" charset="0"/>
              </a:rPr>
              <a:t>106 </a:t>
            </a:r>
            <a:r>
              <a:rPr lang="en-US" sz="2400" dirty="0">
                <a:latin typeface="Adobe Devanagari" panose="02040503050201020203" pitchFamily="18" charset="0"/>
                <a:cs typeface="Adobe Devanagari" panose="02040503050201020203" pitchFamily="18" charset="0"/>
              </a:rPr>
              <a:t>exposure assessment studies</a:t>
            </a:r>
          </a:p>
          <a:p>
            <a:r>
              <a:rPr lang="en-US" sz="3200" dirty="0">
                <a:latin typeface="Adobe Devanagari" panose="02040503050201020203" pitchFamily="18" charset="0"/>
                <a:cs typeface="Adobe Devanagari" panose="02040503050201020203" pitchFamily="18" charset="0"/>
              </a:rPr>
              <a:t>86 </a:t>
            </a:r>
            <a:r>
              <a:rPr lang="en-US" sz="2400" dirty="0">
                <a:latin typeface="Adobe Devanagari" panose="02040503050201020203" pitchFamily="18" charset="0"/>
                <a:cs typeface="Adobe Devanagari" panose="02040503050201020203" pitchFamily="18" charset="0"/>
              </a:rPr>
              <a:t>air quality monitoring and modeling studies</a:t>
            </a:r>
          </a:p>
          <a:p>
            <a:r>
              <a:rPr lang="en-US" sz="3200" dirty="0">
                <a:latin typeface="Adobe Devanagari" panose="02040503050201020203" pitchFamily="18" charset="0"/>
                <a:cs typeface="Adobe Devanagari" panose="02040503050201020203" pitchFamily="18" charset="0"/>
              </a:rPr>
              <a:t>31 </a:t>
            </a:r>
            <a:r>
              <a:rPr lang="en-US" sz="2400" dirty="0">
                <a:latin typeface="Adobe Devanagari" panose="02040503050201020203" pitchFamily="18" charset="0"/>
                <a:cs typeface="Adobe Devanagari" panose="02040503050201020203" pitchFamily="18" charset="0"/>
              </a:rPr>
              <a:t>review, editorial and commentary articles</a:t>
            </a:r>
          </a:p>
          <a:p>
            <a:r>
              <a:rPr lang="en-US" sz="3200" dirty="0">
                <a:latin typeface="Adobe Devanagari" panose="02040503050201020203" pitchFamily="18" charset="0"/>
                <a:cs typeface="Adobe Devanagari" panose="02040503050201020203" pitchFamily="18" charset="0"/>
              </a:rPr>
              <a:t>20 </a:t>
            </a:r>
            <a:r>
              <a:rPr lang="en-US" sz="2400" dirty="0">
                <a:latin typeface="Adobe Devanagari" panose="02040503050201020203" pitchFamily="18" charset="0"/>
                <a:cs typeface="Adobe Devanagari" panose="02040503050201020203" pitchFamily="18" charset="0"/>
              </a:rPr>
              <a:t>health impact assessments</a:t>
            </a:r>
          </a:p>
          <a:p>
            <a:r>
              <a:rPr lang="en-US" sz="3200" dirty="0">
                <a:latin typeface="Adobe Devanagari" panose="02040503050201020203" pitchFamily="18" charset="0"/>
                <a:cs typeface="Adobe Devanagari" panose="02040503050201020203" pitchFamily="18" charset="0"/>
              </a:rPr>
              <a:t>3 </a:t>
            </a:r>
            <a:r>
              <a:rPr lang="en-US" sz="2400" dirty="0">
                <a:latin typeface="Adobe Devanagari" panose="02040503050201020203" pitchFamily="18" charset="0"/>
                <a:cs typeface="Adobe Devanagari" panose="02040503050201020203" pitchFamily="18" charset="0"/>
              </a:rPr>
              <a:t>toxicological studies</a:t>
            </a:r>
          </a:p>
          <a:p>
            <a:endParaRPr lang="en-US" sz="3000" dirty="0">
              <a:latin typeface="Adobe Devanagari" panose="02040503050201020203" pitchFamily="18" charset="0"/>
              <a:cs typeface="Adobe Devanagari" panose="02040503050201020203" pitchFamily="18" charset="0"/>
            </a:endParaRPr>
          </a:p>
        </p:txBody>
      </p:sp>
      <p:sp>
        <p:nvSpPr>
          <p:cNvPr id="7" name="TextBox 6">
            <a:extLst>
              <a:ext uri="{FF2B5EF4-FFF2-40B4-BE49-F238E27FC236}">
                <a16:creationId xmlns:a16="http://schemas.microsoft.com/office/drawing/2014/main" id="{DEF95063-AEBE-006E-8641-56350D83A13B}"/>
              </a:ext>
            </a:extLst>
          </p:cNvPr>
          <p:cNvSpPr txBox="1"/>
          <p:nvPr/>
        </p:nvSpPr>
        <p:spPr>
          <a:xfrm>
            <a:off x="1143000" y="9535140"/>
            <a:ext cx="9144000" cy="369332"/>
          </a:xfrm>
          <a:prstGeom prst="rect">
            <a:avLst/>
          </a:prstGeom>
          <a:noFill/>
        </p:spPr>
        <p:txBody>
          <a:bodyPr wrap="square">
            <a:spAutoFit/>
          </a:bodyPr>
          <a:lstStyle/>
          <a:p>
            <a:r>
              <a:rPr lang="en-US" dirty="0">
                <a:latin typeface="Adobe Devanagari" panose="02040503050201020203" pitchFamily="18" charset="0"/>
                <a:cs typeface="Adobe Devanagari" panose="02040503050201020203" pitchFamily="18" charset="0"/>
                <a:hlinkClick r:id="rId4"/>
              </a:rPr>
              <a:t>https://www.healtheffects.org/global/interactive-database/east-africa</a:t>
            </a:r>
            <a:r>
              <a:rPr lang="en-US" dirty="0">
                <a:latin typeface="Adobe Devanagari" panose="02040503050201020203" pitchFamily="18" charset="0"/>
                <a:cs typeface="Adobe Devanagari" panose="02040503050201020203" pitchFamily="18" charset="0"/>
              </a:rPr>
              <a:t> </a:t>
            </a:r>
          </a:p>
        </p:txBody>
      </p:sp>
    </p:spTree>
    <p:extLst>
      <p:ext uri="{BB962C8B-B14F-4D97-AF65-F5344CB8AC3E}">
        <p14:creationId xmlns:p14="http://schemas.microsoft.com/office/powerpoint/2010/main" val="28197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02792" y="2152970"/>
            <a:ext cx="13778629" cy="6000617"/>
          </a:xfrm>
          <a:prstGeom prst="rect">
            <a:avLst/>
          </a:prstGeom>
        </p:spPr>
        <p:txBody>
          <a:bodyPr lIns="0" tIns="0" rIns="0" bIns="0" rtlCol="0" anchor="t">
            <a:spAutoFit/>
          </a:bodyPr>
          <a:lstStyle/>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If you are not feeling sick, air pollution is not causing harm. </a:t>
            </a:r>
          </a:p>
          <a:p>
            <a:pPr algn="l">
              <a:lnSpc>
                <a:spcPts val="7865"/>
              </a:lnSpc>
            </a:pPr>
            <a:endParaRPr lang="en-US" sz="6050" spc="30" dirty="0">
              <a:solidFill>
                <a:srgbClr val="2B2C30"/>
              </a:solidFill>
              <a:latin typeface="Playfair Display"/>
              <a:ea typeface="Playfair Display"/>
              <a:cs typeface="Playfair Display"/>
              <a:sym typeface="Playfair Display"/>
            </a:endParaRPr>
          </a:p>
          <a:p>
            <a:pPr algn="l">
              <a:lnSpc>
                <a:spcPts val="7865"/>
              </a:lnSpc>
            </a:pPr>
            <a:endParaRPr lang="en-US" sz="6050" spc="30" dirty="0">
              <a:solidFill>
                <a:srgbClr val="2B2C30"/>
              </a:solidFill>
              <a:latin typeface="Playfair Display"/>
              <a:ea typeface="Playfair Display"/>
              <a:cs typeface="Playfair Display"/>
              <a:sym typeface="Playfair Display"/>
            </a:endParaRPr>
          </a:p>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Is this true? </a:t>
            </a:r>
          </a:p>
          <a:p>
            <a:pPr algn="l">
              <a:lnSpc>
                <a:spcPts val="7865"/>
              </a:lnSpc>
            </a:pPr>
            <a:endParaRPr lang="en-US" sz="6050" spc="30" dirty="0">
              <a:solidFill>
                <a:srgbClr val="2B2C30"/>
              </a:solidFill>
              <a:latin typeface="Playfair Display"/>
              <a:ea typeface="Playfair Display"/>
              <a:cs typeface="Playfair Display"/>
              <a:sym typeface="Playfair Display"/>
            </a:endParaRPr>
          </a:p>
        </p:txBody>
      </p:sp>
      <p:sp>
        <p:nvSpPr>
          <p:cNvPr id="3" name="Freeform 3"/>
          <p:cNvSpPr/>
          <p:nvPr/>
        </p:nvSpPr>
        <p:spPr>
          <a:xfrm>
            <a:off x="16168293" y="362233"/>
            <a:ext cx="1694198" cy="1649725"/>
          </a:xfrm>
          <a:custGeom>
            <a:avLst/>
            <a:gdLst/>
            <a:ahLst/>
            <a:cxnLst/>
            <a:rect l="l" t="t" r="r" b="b"/>
            <a:pathLst>
              <a:path w="1694198" h="1649725">
                <a:moveTo>
                  <a:pt x="0" y="0"/>
                </a:moveTo>
                <a:lnTo>
                  <a:pt x="1694198" y="0"/>
                </a:lnTo>
                <a:lnTo>
                  <a:pt x="1694198" y="1649726"/>
                </a:lnTo>
                <a:lnTo>
                  <a:pt x="0" y="1649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C5A15-7A08-BA5B-5DBE-60D73F6CA99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C685F3D-0AAF-F806-D571-53AC16A80FE6}"/>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68CE5AE1-1557-973B-A34E-342B3367997E}"/>
              </a:ext>
            </a:extLst>
          </p:cNvPr>
          <p:cNvSpPr txBox="1"/>
          <p:nvPr/>
        </p:nvSpPr>
        <p:spPr>
          <a:xfrm>
            <a:off x="1066800" y="342900"/>
            <a:ext cx="16230600" cy="1384995"/>
          </a:xfrm>
          <a:prstGeom prst="rect">
            <a:avLst/>
          </a:prstGeom>
        </p:spPr>
        <p:txBody>
          <a:bodyPr lIns="0" tIns="0" rIns="0" bIns="0" rtlCol="0" anchor="t">
            <a:spAutoFit/>
          </a:bodyPr>
          <a:lstStyle/>
          <a:p>
            <a:pPr>
              <a:spcBef>
                <a:spcPct val="0"/>
              </a:spcBef>
            </a:pPr>
            <a:r>
              <a:rPr lang="en-US" sz="4500" b="1" spc="843" dirty="0">
                <a:solidFill>
                  <a:srgbClr val="213B72"/>
                </a:solidFill>
                <a:latin typeface="Adobe Devanagari" panose="02040503050201020203" pitchFamily="18" charset="0"/>
                <a:cs typeface="Adobe Devanagari" panose="02040503050201020203" pitchFamily="18" charset="0"/>
              </a:rPr>
              <a:t>What types of health evidence has been generated in East Africa?</a:t>
            </a:r>
          </a:p>
        </p:txBody>
      </p:sp>
      <p:sp>
        <p:nvSpPr>
          <p:cNvPr id="8" name="Rectangle 7">
            <a:extLst>
              <a:ext uri="{FF2B5EF4-FFF2-40B4-BE49-F238E27FC236}">
                <a16:creationId xmlns:a16="http://schemas.microsoft.com/office/drawing/2014/main" id="{D4ABD5EB-3010-B778-380F-2D3085910EB7}"/>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a:extLst>
              <a:ext uri="{FF2B5EF4-FFF2-40B4-BE49-F238E27FC236}">
                <a16:creationId xmlns:a16="http://schemas.microsoft.com/office/drawing/2014/main" id="{A51F7D82-EB03-44F1-E47C-EB286EFEAB7C}"/>
              </a:ext>
            </a:extLst>
          </p:cNvPr>
          <p:cNvPicPr>
            <a:picLocks noChangeAspect="1"/>
          </p:cNvPicPr>
          <p:nvPr/>
        </p:nvPicPr>
        <p:blipFill>
          <a:blip r:embed="rId3"/>
          <a:srcRect/>
          <a:stretch/>
        </p:blipFill>
        <p:spPr>
          <a:xfrm>
            <a:off x="1028695" y="2900504"/>
            <a:ext cx="8061396" cy="3876803"/>
          </a:xfrm>
          <a:prstGeom prst="rect">
            <a:avLst/>
          </a:prstGeom>
        </p:spPr>
      </p:pic>
      <p:pic>
        <p:nvPicPr>
          <p:cNvPr id="6" name="Picture 5">
            <a:extLst>
              <a:ext uri="{FF2B5EF4-FFF2-40B4-BE49-F238E27FC236}">
                <a16:creationId xmlns:a16="http://schemas.microsoft.com/office/drawing/2014/main" id="{814B71B4-6B0B-1956-C7BE-AFDB55F3A77A}"/>
              </a:ext>
            </a:extLst>
          </p:cNvPr>
          <p:cNvPicPr>
            <a:picLocks noChangeAspect="1"/>
          </p:cNvPicPr>
          <p:nvPr/>
        </p:nvPicPr>
        <p:blipFill>
          <a:blip r:embed="rId4"/>
          <a:stretch>
            <a:fillRect/>
          </a:stretch>
        </p:blipFill>
        <p:spPr>
          <a:xfrm>
            <a:off x="10529496" y="4491623"/>
            <a:ext cx="7535645" cy="4922586"/>
          </a:xfrm>
          <a:prstGeom prst="rect">
            <a:avLst/>
          </a:prstGeom>
        </p:spPr>
      </p:pic>
      <p:sp>
        <p:nvSpPr>
          <p:cNvPr id="12" name="TextBox 11">
            <a:extLst>
              <a:ext uri="{FF2B5EF4-FFF2-40B4-BE49-F238E27FC236}">
                <a16:creationId xmlns:a16="http://schemas.microsoft.com/office/drawing/2014/main" id="{A19F7984-BE38-13D8-14D7-0D9E61897584}"/>
              </a:ext>
            </a:extLst>
          </p:cNvPr>
          <p:cNvSpPr txBox="1"/>
          <p:nvPr/>
        </p:nvSpPr>
        <p:spPr>
          <a:xfrm>
            <a:off x="3831787" y="9616538"/>
            <a:ext cx="13395418" cy="369332"/>
          </a:xfrm>
          <a:prstGeom prst="rect">
            <a:avLst/>
          </a:prstGeom>
          <a:noFill/>
        </p:spPr>
        <p:txBody>
          <a:bodyPr wrap="square">
            <a:spAutoFit/>
          </a:bodyPr>
          <a:lstStyle/>
          <a:p>
            <a:r>
              <a:rPr lang="en-US" dirty="0">
                <a:latin typeface="Adobe Devanagari" panose="02040503050201020203" pitchFamily="18" charset="0"/>
                <a:cs typeface="Adobe Devanagari" panose="02040503050201020203" pitchFamily="18" charset="0"/>
                <a:hlinkClick r:id="rId5"/>
              </a:rPr>
              <a:t>https://www.healtheffects.org/announcements/new-scoping-review-report-available-health-effects-air-pollution-east-africa</a:t>
            </a:r>
            <a:r>
              <a:rPr lang="en-US" dirty="0">
                <a:latin typeface="Adobe Devanagari" panose="02040503050201020203" pitchFamily="18" charset="0"/>
                <a:cs typeface="Adobe Devanagari" panose="02040503050201020203" pitchFamily="18" charset="0"/>
              </a:rPr>
              <a:t> </a:t>
            </a:r>
          </a:p>
        </p:txBody>
      </p:sp>
      <p:sp>
        <p:nvSpPr>
          <p:cNvPr id="13" name="TextBox 12">
            <a:extLst>
              <a:ext uri="{FF2B5EF4-FFF2-40B4-BE49-F238E27FC236}">
                <a16:creationId xmlns:a16="http://schemas.microsoft.com/office/drawing/2014/main" id="{BE079C70-38A7-9E7F-DCF9-409E47CFE20A}"/>
              </a:ext>
            </a:extLst>
          </p:cNvPr>
          <p:cNvSpPr txBox="1"/>
          <p:nvPr/>
        </p:nvSpPr>
        <p:spPr>
          <a:xfrm>
            <a:off x="10529496" y="2757027"/>
            <a:ext cx="6438889" cy="1634490"/>
          </a:xfrm>
          <a:prstGeom prst="roundRect">
            <a:avLst/>
          </a:prstGeom>
          <a:noFill/>
          <a:ln>
            <a:noFill/>
          </a:ln>
        </p:spPr>
        <p:txBody>
          <a:bodyPr wrap="square">
            <a:spAutoFit/>
          </a:bodyPr>
          <a:lstStyle/>
          <a:p>
            <a:r>
              <a:rPr lang="en-US" sz="3000" dirty="0">
                <a:latin typeface="Adobe Devanagari" panose="02040503050201020203" pitchFamily="18" charset="0"/>
                <a:cs typeface="Adobe Devanagari" panose="02040503050201020203" pitchFamily="18" charset="0"/>
              </a:rPr>
              <a:t>A range of health outcomes have been studied in East Africa, including children and adult health. </a:t>
            </a:r>
          </a:p>
        </p:txBody>
      </p:sp>
      <p:sp>
        <p:nvSpPr>
          <p:cNvPr id="14" name="TextBox 13">
            <a:extLst>
              <a:ext uri="{FF2B5EF4-FFF2-40B4-BE49-F238E27FC236}">
                <a16:creationId xmlns:a16="http://schemas.microsoft.com/office/drawing/2014/main" id="{52BEBC9A-82F7-5970-0145-7476CEC457D1}"/>
              </a:ext>
            </a:extLst>
          </p:cNvPr>
          <p:cNvSpPr txBox="1"/>
          <p:nvPr/>
        </p:nvSpPr>
        <p:spPr>
          <a:xfrm>
            <a:off x="1066800" y="7379677"/>
            <a:ext cx="7894726" cy="1634490"/>
          </a:xfrm>
          <a:prstGeom prst="roundRect">
            <a:avLst/>
          </a:prstGeom>
          <a:noFill/>
          <a:ln>
            <a:noFill/>
          </a:ln>
        </p:spPr>
        <p:txBody>
          <a:bodyPr wrap="square">
            <a:spAutoFit/>
          </a:bodyPr>
          <a:lstStyle/>
          <a:p>
            <a:r>
              <a:rPr lang="en-US" sz="3000" dirty="0">
                <a:latin typeface="Adobe Devanagari" panose="02040503050201020203" pitchFamily="18" charset="0"/>
                <a:cs typeface="Adobe Devanagari" panose="02040503050201020203" pitchFamily="18" charset="0"/>
              </a:rPr>
              <a:t>There are a number of multi-country studies, and some focused on individual countries. Many use available administrative or hospital data. </a:t>
            </a:r>
          </a:p>
        </p:txBody>
      </p:sp>
    </p:spTree>
    <p:extLst>
      <p:ext uri="{BB962C8B-B14F-4D97-AF65-F5344CB8AC3E}">
        <p14:creationId xmlns:p14="http://schemas.microsoft.com/office/powerpoint/2010/main" val="168158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2A98-6EF3-6AF1-22D4-5194C7F06D7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1533918-B6C1-9F8B-5B65-6987956E014D}"/>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1D60C7C3-2268-D3DA-41D0-639121757C29}"/>
              </a:ext>
            </a:extLst>
          </p:cNvPr>
          <p:cNvSpPr txBox="1"/>
          <p:nvPr/>
        </p:nvSpPr>
        <p:spPr>
          <a:xfrm>
            <a:off x="1028695" y="846158"/>
            <a:ext cx="16853725"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Methodology for estimating the burden of disease</a:t>
            </a:r>
          </a:p>
        </p:txBody>
      </p:sp>
      <p:sp>
        <p:nvSpPr>
          <p:cNvPr id="8" name="Rectangle 7">
            <a:extLst>
              <a:ext uri="{FF2B5EF4-FFF2-40B4-BE49-F238E27FC236}">
                <a16:creationId xmlns:a16="http://schemas.microsoft.com/office/drawing/2014/main" id="{7C6908EF-116F-1CAD-D6D6-A3C970376BD9}"/>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aphicFrame>
        <p:nvGraphicFramePr>
          <p:cNvPr id="4" name="Table 3">
            <a:extLst>
              <a:ext uri="{FF2B5EF4-FFF2-40B4-BE49-F238E27FC236}">
                <a16:creationId xmlns:a16="http://schemas.microsoft.com/office/drawing/2014/main" id="{FB3A48F2-8520-CA58-0402-0B902D015690}"/>
              </a:ext>
            </a:extLst>
          </p:cNvPr>
          <p:cNvGraphicFramePr>
            <a:graphicFrameLocks noGrp="1"/>
          </p:cNvGraphicFramePr>
          <p:nvPr/>
        </p:nvGraphicFramePr>
        <p:xfrm>
          <a:off x="638355" y="2263386"/>
          <a:ext cx="6725728" cy="6964408"/>
        </p:xfrm>
        <a:graphic>
          <a:graphicData uri="http://schemas.openxmlformats.org/drawingml/2006/table">
            <a:tbl>
              <a:tblPr firstRow="1" bandRow="1">
                <a:tableStyleId>{5940675A-B579-460E-94D1-54222C63F5DA}</a:tableStyleId>
              </a:tblPr>
              <a:tblGrid>
                <a:gridCol w="6725728">
                  <a:extLst>
                    <a:ext uri="{9D8B030D-6E8A-4147-A177-3AD203B41FA5}">
                      <a16:colId xmlns:a16="http://schemas.microsoft.com/office/drawing/2014/main" val="1690837896"/>
                    </a:ext>
                  </a:extLst>
                </a:gridCol>
              </a:tblGrid>
              <a:tr h="1790564">
                <a:tc>
                  <a:txBody>
                    <a:bodyPr/>
                    <a:lstStyle/>
                    <a:p>
                      <a:pPr algn="ctr"/>
                      <a:r>
                        <a:rPr lang="en-US" sz="4400" b="1" dirty="0">
                          <a:solidFill>
                            <a:schemeClr val="tx1"/>
                          </a:solidFill>
                          <a:latin typeface="Adobe Devanagari" panose="02040503050201020203" pitchFamily="18" charset="0"/>
                          <a:cs typeface="Adobe Devanagari" panose="02040503050201020203" pitchFamily="18" charset="0"/>
                        </a:rPr>
                        <a:t>Exposure Level  </a:t>
                      </a:r>
                    </a:p>
                    <a:p>
                      <a:pPr algn="ctr"/>
                      <a:r>
                        <a:rPr lang="en-US" sz="3200" dirty="0">
                          <a:latin typeface="Adobe Devanagari" panose="02040503050201020203" pitchFamily="18" charset="0"/>
                          <a:cs typeface="Adobe Devanagari" panose="02040503050201020203" pitchFamily="18" charset="0"/>
                        </a:rPr>
                        <a:t>Risks </a:t>
                      </a:r>
                    </a:p>
                    <a:p>
                      <a:pPr algn="ctr"/>
                      <a:r>
                        <a:rPr lang="en-US" sz="3200" dirty="0">
                          <a:latin typeface="Adobe Devanagari" panose="02040503050201020203" pitchFamily="18" charset="0"/>
                          <a:cs typeface="Adobe Devanagari" panose="02040503050201020203" pitchFamily="18" charset="0"/>
                        </a:rPr>
                        <a:t>Age | Sex | Year | Location </a:t>
                      </a:r>
                    </a:p>
                  </a:txBody>
                  <a:tcPr>
                    <a:solidFill>
                      <a:srgbClr val="FFC000"/>
                    </a:solidFill>
                  </a:tcPr>
                </a:tc>
                <a:extLst>
                  <a:ext uri="{0D108BD9-81ED-4DB2-BD59-A6C34878D82A}">
                    <a16:rowId xmlns:a16="http://schemas.microsoft.com/office/drawing/2014/main" val="3467537240"/>
                  </a:ext>
                </a:extLst>
              </a:tr>
              <a:tr h="1790564">
                <a:tc>
                  <a:txBody>
                    <a:bodyPr/>
                    <a:lstStyle/>
                    <a:p>
                      <a:pPr marL="0" algn="ctr" defTabSz="914400" rtl="0" eaLnBrk="1" latinLnBrk="0" hangingPunct="1"/>
                      <a:endParaRPr lang="en-US" sz="4400" b="1" kern="1200" dirty="0">
                        <a:solidFill>
                          <a:schemeClr val="tx1"/>
                        </a:solidFill>
                        <a:latin typeface="Adobe Devanagari" panose="02040503050201020203" pitchFamily="18" charset="0"/>
                        <a:ea typeface="+mn-ea"/>
                        <a:cs typeface="Adobe Devanagari" panose="02040503050201020203" pitchFamily="18" charset="0"/>
                      </a:endParaRPr>
                    </a:p>
                    <a:p>
                      <a:pPr marL="0" algn="ctr" defTabSz="914400" rtl="0" eaLnBrk="1" latinLnBrk="0" hangingPunct="1"/>
                      <a:r>
                        <a:rPr lang="en-US" sz="4400" b="1" kern="1200" dirty="0">
                          <a:solidFill>
                            <a:schemeClr val="tx1"/>
                          </a:solidFill>
                          <a:latin typeface="Adobe Devanagari" panose="02040503050201020203" pitchFamily="18" charset="0"/>
                          <a:ea typeface="+mn-ea"/>
                          <a:cs typeface="Adobe Devanagari" panose="02040503050201020203" pitchFamily="18" charset="0"/>
                        </a:rPr>
                        <a:t>Effect Size </a:t>
                      </a:r>
                    </a:p>
                    <a:p>
                      <a:pPr algn="ctr"/>
                      <a:r>
                        <a:rPr lang="en-US" sz="3200" dirty="0">
                          <a:latin typeface="Adobe Devanagari" panose="02040503050201020203" pitchFamily="18" charset="0"/>
                          <a:cs typeface="Adobe Devanagari" panose="02040503050201020203" pitchFamily="18" charset="0"/>
                        </a:rPr>
                        <a:t>Risk-outcome</a:t>
                      </a:r>
                    </a:p>
                    <a:p>
                      <a:pPr algn="ctr"/>
                      <a:r>
                        <a:rPr lang="en-US" sz="3200" dirty="0">
                          <a:latin typeface="Adobe Devanagari" panose="02040503050201020203" pitchFamily="18" charset="0"/>
                          <a:cs typeface="Adobe Devanagari" panose="02040503050201020203" pitchFamily="18" charset="0"/>
                        </a:rPr>
                        <a:t>Age | Sex </a:t>
                      </a:r>
                    </a:p>
                    <a:p>
                      <a:pPr algn="ctr"/>
                      <a:endParaRPr lang="en-US" sz="3200" dirty="0">
                        <a:latin typeface="Adobe Devanagari" panose="02040503050201020203" pitchFamily="18" charset="0"/>
                        <a:cs typeface="Adobe Devanagari" panose="02040503050201020203" pitchFamily="18" charset="0"/>
                      </a:endParaRPr>
                    </a:p>
                    <a:p>
                      <a:pPr algn="ctr"/>
                      <a:endParaRPr lang="en-US" sz="3200" dirty="0">
                        <a:latin typeface="Adobe Devanagari" panose="02040503050201020203" pitchFamily="18" charset="0"/>
                        <a:cs typeface="Adobe Devanagari" panose="02040503050201020203" pitchFamily="18" charset="0"/>
                      </a:endParaRPr>
                    </a:p>
                  </a:txBody>
                  <a:tcPr>
                    <a:solidFill>
                      <a:schemeClr val="accent5">
                        <a:lumMod val="40000"/>
                        <a:lumOff val="60000"/>
                      </a:schemeClr>
                    </a:solidFill>
                  </a:tcPr>
                </a:tc>
                <a:extLst>
                  <a:ext uri="{0D108BD9-81ED-4DB2-BD59-A6C34878D82A}">
                    <a16:rowId xmlns:a16="http://schemas.microsoft.com/office/drawing/2014/main" val="3788335466"/>
                  </a:ext>
                </a:extLst>
              </a:tr>
              <a:tr h="1790564">
                <a:tc>
                  <a:txBody>
                    <a:bodyPr/>
                    <a:lstStyle/>
                    <a:p>
                      <a:pPr marL="0" algn="ctr" defTabSz="914400" rtl="0" eaLnBrk="1" latinLnBrk="0" hangingPunct="1"/>
                      <a:r>
                        <a:rPr lang="en-US" sz="4400" b="1" kern="1200" dirty="0">
                          <a:solidFill>
                            <a:schemeClr val="tx1"/>
                          </a:solidFill>
                          <a:latin typeface="Adobe Devanagari" panose="02040503050201020203" pitchFamily="18" charset="0"/>
                          <a:ea typeface="+mn-ea"/>
                          <a:cs typeface="Adobe Devanagari" panose="02040503050201020203" pitchFamily="18" charset="0"/>
                        </a:rPr>
                        <a:t>Optimal Level</a:t>
                      </a:r>
                    </a:p>
                    <a:p>
                      <a:pPr algn="ctr"/>
                      <a:r>
                        <a:rPr lang="en-US" sz="3200" dirty="0">
                          <a:latin typeface="Adobe Devanagari" panose="02040503050201020203" pitchFamily="18" charset="0"/>
                          <a:cs typeface="Adobe Devanagari" panose="02040503050201020203" pitchFamily="18" charset="0"/>
                        </a:rPr>
                        <a:t>Risk Exposure </a:t>
                      </a:r>
                    </a:p>
                    <a:p>
                      <a:pPr algn="ctr"/>
                      <a:r>
                        <a:rPr lang="en-US" sz="3200" dirty="0">
                          <a:latin typeface="Adobe Devanagari" panose="02040503050201020203" pitchFamily="18" charset="0"/>
                          <a:cs typeface="Adobe Devanagari" panose="02040503050201020203" pitchFamily="18" charset="0"/>
                        </a:rPr>
                        <a:t>Global </a:t>
                      </a:r>
                    </a:p>
                  </a:txBody>
                  <a:tcPr>
                    <a:solidFill>
                      <a:schemeClr val="bg1">
                        <a:lumMod val="85000"/>
                      </a:schemeClr>
                    </a:solidFill>
                  </a:tcPr>
                </a:tc>
                <a:extLst>
                  <a:ext uri="{0D108BD9-81ED-4DB2-BD59-A6C34878D82A}">
                    <a16:rowId xmlns:a16="http://schemas.microsoft.com/office/drawing/2014/main" val="3612220643"/>
                  </a:ext>
                </a:extLst>
              </a:tr>
            </a:tbl>
          </a:graphicData>
        </a:graphic>
      </p:graphicFrame>
      <p:sp>
        <p:nvSpPr>
          <p:cNvPr id="7" name="TextBox 6">
            <a:extLst>
              <a:ext uri="{FF2B5EF4-FFF2-40B4-BE49-F238E27FC236}">
                <a16:creationId xmlns:a16="http://schemas.microsoft.com/office/drawing/2014/main" id="{CD61AA46-2BCD-EA0E-9E8B-8DDA442A84E3}"/>
              </a:ext>
            </a:extLst>
          </p:cNvPr>
          <p:cNvSpPr txBox="1"/>
          <p:nvPr/>
        </p:nvSpPr>
        <p:spPr>
          <a:xfrm>
            <a:off x="7624313" y="2400300"/>
            <a:ext cx="10038272" cy="1569660"/>
          </a:xfrm>
          <a:prstGeom prst="rect">
            <a:avLst/>
          </a:prstGeom>
          <a:noFill/>
        </p:spPr>
        <p:txBody>
          <a:bodyPr wrap="square">
            <a:spAutoFit/>
          </a:bodyPr>
          <a:lstStyle/>
          <a:p>
            <a:r>
              <a:rPr lang="en-US" sz="3200" b="0" i="0" u="none" strike="noStrike" baseline="0" dirty="0">
                <a:solidFill>
                  <a:srgbClr val="000000"/>
                </a:solidFill>
                <a:latin typeface="Adobe Devanagari" panose="02040503050201020203" pitchFamily="18" charset="0"/>
                <a:cs typeface="Adobe Devanagari" panose="02040503050201020203" pitchFamily="18" charset="0"/>
              </a:rPr>
              <a:t>~11 x 11 km resolution (also 1 x 1 km) , annual average PM</a:t>
            </a:r>
            <a:r>
              <a:rPr lang="en-US" sz="3200" b="0" i="0" u="none" strike="noStrike" baseline="-25000" dirty="0">
                <a:solidFill>
                  <a:srgbClr val="000000"/>
                </a:solidFill>
                <a:latin typeface="Adobe Devanagari" panose="02040503050201020203" pitchFamily="18" charset="0"/>
                <a:cs typeface="Adobe Devanagari" panose="02040503050201020203" pitchFamily="18" charset="0"/>
              </a:rPr>
              <a:t>2.5</a:t>
            </a:r>
            <a:r>
              <a:rPr lang="en-US" sz="3200" b="0" i="0" u="none" strike="noStrike" baseline="0" dirty="0">
                <a:solidFill>
                  <a:srgbClr val="000000"/>
                </a:solidFill>
                <a:latin typeface="Adobe Devanagari" panose="02040503050201020203" pitchFamily="18" charset="0"/>
                <a:cs typeface="Adobe Devanagari" panose="02040503050201020203" pitchFamily="18" charset="0"/>
              </a:rPr>
              <a:t>, </a:t>
            </a:r>
            <a:r>
              <a:rPr lang="en-US" sz="3200" dirty="0">
                <a:solidFill>
                  <a:srgbClr val="000000"/>
                </a:solidFill>
                <a:latin typeface="Adobe Devanagari" panose="02040503050201020203" pitchFamily="18" charset="0"/>
                <a:cs typeface="Adobe Devanagari" panose="02040503050201020203" pitchFamily="18" charset="0"/>
              </a:rPr>
              <a:t>o</a:t>
            </a:r>
            <a:r>
              <a:rPr lang="en-US" sz="3200" b="0" i="0" u="none" strike="noStrike" baseline="0" dirty="0">
                <a:solidFill>
                  <a:srgbClr val="000000"/>
                </a:solidFill>
                <a:latin typeface="Adobe Devanagari" panose="02040503050201020203" pitchFamily="18" charset="0"/>
                <a:cs typeface="Adobe Devanagari" panose="02040503050201020203" pitchFamily="18" charset="0"/>
              </a:rPr>
              <a:t>zone,</a:t>
            </a:r>
            <a:r>
              <a:rPr lang="en-US" sz="3200" b="0" i="0" u="none" strike="noStrike" dirty="0">
                <a:solidFill>
                  <a:srgbClr val="000000"/>
                </a:solidFill>
                <a:latin typeface="Adobe Devanagari" panose="02040503050201020203" pitchFamily="18" charset="0"/>
                <a:cs typeface="Adobe Devanagari" panose="02040503050201020203" pitchFamily="18" charset="0"/>
              </a:rPr>
              <a:t> NO</a:t>
            </a:r>
            <a:r>
              <a:rPr lang="en-US" sz="3200" b="0" i="0" u="none" strike="noStrike" baseline="-25000" dirty="0">
                <a:solidFill>
                  <a:srgbClr val="000000"/>
                </a:solidFill>
                <a:latin typeface="Adobe Devanagari" panose="02040503050201020203" pitchFamily="18" charset="0"/>
                <a:cs typeface="Adobe Devanagari" panose="02040503050201020203" pitchFamily="18" charset="0"/>
              </a:rPr>
              <a:t>2</a:t>
            </a:r>
          </a:p>
          <a:p>
            <a:r>
              <a:rPr lang="en-US" sz="3200" dirty="0">
                <a:solidFill>
                  <a:srgbClr val="000000"/>
                </a:solidFill>
                <a:latin typeface="Adobe Devanagari" panose="02040503050201020203" pitchFamily="18" charset="0"/>
                <a:cs typeface="Adobe Devanagari" panose="02040503050201020203" pitchFamily="18" charset="0"/>
              </a:rPr>
              <a:t>Ground measurements from stations around the world  </a:t>
            </a:r>
            <a:r>
              <a:rPr lang="en-US" sz="3200" b="0" i="0" u="none" strike="noStrike" baseline="0" dirty="0">
                <a:solidFill>
                  <a:srgbClr val="000000"/>
                </a:solidFill>
                <a:latin typeface="Adobe Devanagari" panose="02040503050201020203" pitchFamily="18" charset="0"/>
                <a:cs typeface="Adobe Devanagari" panose="02040503050201020203" pitchFamily="18" charset="0"/>
              </a:rPr>
              <a:t> </a:t>
            </a:r>
            <a:endParaRPr lang="en-US" sz="3200" dirty="0">
              <a:latin typeface="Adobe Devanagari" panose="02040503050201020203" pitchFamily="18" charset="0"/>
              <a:cs typeface="Adobe Devanagari" panose="02040503050201020203" pitchFamily="18" charset="0"/>
            </a:endParaRPr>
          </a:p>
        </p:txBody>
      </p:sp>
      <p:sp>
        <p:nvSpPr>
          <p:cNvPr id="9" name="TextBox 8">
            <a:extLst>
              <a:ext uri="{FF2B5EF4-FFF2-40B4-BE49-F238E27FC236}">
                <a16:creationId xmlns:a16="http://schemas.microsoft.com/office/drawing/2014/main" id="{EE186882-A910-6C92-D8E3-1633A29E677A}"/>
              </a:ext>
            </a:extLst>
          </p:cNvPr>
          <p:cNvSpPr txBox="1"/>
          <p:nvPr/>
        </p:nvSpPr>
        <p:spPr>
          <a:xfrm>
            <a:off x="7668882" y="4192066"/>
            <a:ext cx="10466717" cy="3046988"/>
          </a:xfrm>
          <a:prstGeom prst="rect">
            <a:avLst/>
          </a:prstGeom>
          <a:noFill/>
        </p:spPr>
        <p:txBody>
          <a:bodyPr wrap="square">
            <a:spAutoFit/>
          </a:bodyPr>
          <a:lstStyle/>
          <a:p>
            <a:r>
              <a:rPr lang="en-US" sz="3200" dirty="0">
                <a:solidFill>
                  <a:srgbClr val="000000"/>
                </a:solidFill>
                <a:latin typeface="Adobe Devanagari" panose="02040503050201020203" pitchFamily="18" charset="0"/>
                <a:cs typeface="Adobe Devanagari" panose="02040503050201020203" pitchFamily="18" charset="0"/>
              </a:rPr>
              <a:t>PM</a:t>
            </a:r>
            <a:r>
              <a:rPr lang="en-US" sz="3200" baseline="-25000" dirty="0">
                <a:solidFill>
                  <a:srgbClr val="000000"/>
                </a:solidFill>
                <a:latin typeface="Adobe Devanagari" panose="02040503050201020203" pitchFamily="18" charset="0"/>
                <a:cs typeface="Adobe Devanagari" panose="02040503050201020203" pitchFamily="18" charset="0"/>
              </a:rPr>
              <a:t>2.5 </a:t>
            </a:r>
            <a:r>
              <a:rPr lang="en-US" sz="3200" dirty="0">
                <a:solidFill>
                  <a:srgbClr val="000000"/>
                </a:solidFill>
                <a:latin typeface="Adobe Devanagari" panose="02040503050201020203" pitchFamily="18" charset="0"/>
                <a:cs typeface="Adobe Devanagari" panose="02040503050201020203" pitchFamily="18" charset="0"/>
              </a:rPr>
              <a:t>- Stroke, ischemic heart disease, lower respiratory infections, COPD, lung cancer, </a:t>
            </a:r>
            <a:r>
              <a:rPr lang="en-US" sz="3200" i="1" dirty="0">
                <a:solidFill>
                  <a:srgbClr val="000000"/>
                </a:solidFill>
                <a:latin typeface="Adobe Devanagari" panose="02040503050201020203" pitchFamily="18" charset="0"/>
                <a:cs typeface="Adobe Devanagari" panose="02040503050201020203" pitchFamily="18" charset="0"/>
              </a:rPr>
              <a:t>*cataracts- household air pollution </a:t>
            </a:r>
            <a:endParaRPr lang="en-US" sz="3200" b="0" i="1" u="none" strike="noStrike" baseline="0" dirty="0">
              <a:solidFill>
                <a:srgbClr val="000000"/>
              </a:solidFill>
              <a:latin typeface="Adobe Devanagari" panose="02040503050201020203" pitchFamily="18" charset="0"/>
              <a:cs typeface="Adobe Devanagari" panose="02040503050201020203" pitchFamily="18" charset="0"/>
            </a:endParaRPr>
          </a:p>
          <a:p>
            <a:r>
              <a:rPr lang="en-US" sz="3200" dirty="0">
                <a:solidFill>
                  <a:srgbClr val="000000"/>
                </a:solidFill>
                <a:latin typeface="Adobe Devanagari" panose="02040503050201020203" pitchFamily="18" charset="0"/>
                <a:cs typeface="Adobe Devanagari" panose="02040503050201020203" pitchFamily="18" charset="0"/>
              </a:rPr>
              <a:t>Diabetes (2017), maternal and neonatal disorders (2019), </a:t>
            </a:r>
            <a:r>
              <a:rPr lang="en-US" sz="3200" dirty="0">
                <a:solidFill>
                  <a:srgbClr val="0F76BD"/>
                </a:solidFill>
                <a:latin typeface="Adobe Devanagari" panose="02040503050201020203" pitchFamily="18" charset="0"/>
                <a:cs typeface="Adobe Devanagari" panose="02040503050201020203" pitchFamily="18" charset="0"/>
              </a:rPr>
              <a:t>dementia (2023) </a:t>
            </a:r>
          </a:p>
          <a:p>
            <a:r>
              <a:rPr lang="en-US" sz="3200" i="1" dirty="0">
                <a:solidFill>
                  <a:srgbClr val="000000"/>
                </a:solidFill>
                <a:latin typeface="Adobe Devanagari" panose="02040503050201020203" pitchFamily="18" charset="0"/>
                <a:cs typeface="Adobe Devanagari" panose="02040503050201020203" pitchFamily="18" charset="0"/>
              </a:rPr>
              <a:t>Ozone- COPD</a:t>
            </a:r>
          </a:p>
          <a:p>
            <a:r>
              <a:rPr lang="en-US" sz="3200" i="1" dirty="0">
                <a:solidFill>
                  <a:srgbClr val="000000"/>
                </a:solidFill>
                <a:latin typeface="Adobe Devanagari" panose="02040503050201020203" pitchFamily="18" charset="0"/>
                <a:cs typeface="Adobe Devanagari" panose="02040503050201020203" pitchFamily="18" charset="0"/>
              </a:rPr>
              <a:t>NO</a:t>
            </a:r>
            <a:r>
              <a:rPr lang="en-US" sz="3200" i="1" baseline="-25000" dirty="0">
                <a:solidFill>
                  <a:srgbClr val="000000"/>
                </a:solidFill>
                <a:latin typeface="Adobe Devanagari" panose="02040503050201020203" pitchFamily="18" charset="0"/>
                <a:cs typeface="Adobe Devanagari" panose="02040503050201020203" pitchFamily="18" charset="0"/>
              </a:rPr>
              <a:t>2</a:t>
            </a:r>
            <a:r>
              <a:rPr lang="en-US" sz="3200" i="1" dirty="0">
                <a:solidFill>
                  <a:srgbClr val="000000"/>
                </a:solidFill>
                <a:latin typeface="Adobe Devanagari" panose="02040503050201020203" pitchFamily="18" charset="0"/>
                <a:cs typeface="Adobe Devanagari" panose="02040503050201020203" pitchFamily="18" charset="0"/>
              </a:rPr>
              <a:t>- childhood asthma </a:t>
            </a:r>
            <a:r>
              <a:rPr lang="en-US" sz="3200" dirty="0">
                <a:solidFill>
                  <a:srgbClr val="000000"/>
                </a:solidFill>
                <a:latin typeface="Adobe Devanagari" panose="02040503050201020203" pitchFamily="18" charset="0"/>
                <a:cs typeface="Adobe Devanagari" panose="02040503050201020203" pitchFamily="18" charset="0"/>
              </a:rPr>
              <a:t>(2021)</a:t>
            </a:r>
            <a:endParaRPr lang="en-US" sz="3200" i="1" dirty="0">
              <a:solidFill>
                <a:srgbClr val="000000"/>
              </a:solidFill>
              <a:latin typeface="Adobe Devanagari" panose="02040503050201020203" pitchFamily="18" charset="0"/>
              <a:cs typeface="Adobe Devanagari" panose="02040503050201020203" pitchFamily="18" charset="0"/>
            </a:endParaRPr>
          </a:p>
        </p:txBody>
      </p:sp>
      <p:sp>
        <p:nvSpPr>
          <p:cNvPr id="11" name="TextBox 10">
            <a:extLst>
              <a:ext uri="{FF2B5EF4-FFF2-40B4-BE49-F238E27FC236}">
                <a16:creationId xmlns:a16="http://schemas.microsoft.com/office/drawing/2014/main" id="{57E7408C-6547-CA50-3626-914EE3A69172}"/>
              </a:ext>
            </a:extLst>
          </p:cNvPr>
          <p:cNvSpPr txBox="1"/>
          <p:nvPr/>
        </p:nvSpPr>
        <p:spPr>
          <a:xfrm>
            <a:off x="7668883" y="7581900"/>
            <a:ext cx="10038272" cy="1569660"/>
          </a:xfrm>
          <a:prstGeom prst="rect">
            <a:avLst/>
          </a:prstGeom>
          <a:noFill/>
        </p:spPr>
        <p:txBody>
          <a:bodyPr wrap="square">
            <a:spAutoFit/>
          </a:bodyPr>
          <a:lstStyle/>
          <a:p>
            <a:r>
              <a:rPr lang="en-US" sz="3200" dirty="0">
                <a:solidFill>
                  <a:srgbClr val="000000"/>
                </a:solidFill>
                <a:latin typeface="Adobe Devanagari" panose="02040503050201020203" pitchFamily="18" charset="0"/>
                <a:cs typeface="Adobe Devanagari" panose="02040503050201020203" pitchFamily="18" charset="0"/>
              </a:rPr>
              <a:t>Uniform distribution bounded by the minimum and 5th percentile of exposure distributions from low-level studies (2.4-5.9 µg/m</a:t>
            </a:r>
            <a:r>
              <a:rPr lang="en-US" sz="3200" baseline="30000" dirty="0">
                <a:solidFill>
                  <a:srgbClr val="000000"/>
                </a:solidFill>
                <a:latin typeface="Adobe Devanagari" panose="02040503050201020203" pitchFamily="18" charset="0"/>
                <a:cs typeface="Adobe Devanagari" panose="02040503050201020203" pitchFamily="18" charset="0"/>
              </a:rPr>
              <a:t>3</a:t>
            </a:r>
            <a:r>
              <a:rPr lang="en-US" sz="3200" dirty="0">
                <a:solidFill>
                  <a:srgbClr val="000000"/>
                </a:solidFill>
                <a:latin typeface="Adobe Devanagari" panose="02040503050201020203" pitchFamily="18" charset="0"/>
                <a:cs typeface="Adobe Devanagari" panose="02040503050201020203" pitchFamily="18" charset="0"/>
              </a:rPr>
              <a:t> ) (midpoint ~4 µg/m</a:t>
            </a:r>
            <a:r>
              <a:rPr lang="en-US" sz="3200" baseline="30000" dirty="0">
                <a:solidFill>
                  <a:srgbClr val="000000"/>
                </a:solidFill>
                <a:latin typeface="Adobe Devanagari" panose="02040503050201020203" pitchFamily="18" charset="0"/>
                <a:cs typeface="Adobe Devanagari" panose="02040503050201020203" pitchFamily="18" charset="0"/>
              </a:rPr>
              <a:t>3</a:t>
            </a:r>
            <a:r>
              <a:rPr lang="en-US" sz="3200" dirty="0">
                <a:solidFill>
                  <a:srgbClr val="000000"/>
                </a:solidFill>
                <a:latin typeface="Adobe Devanagari" panose="02040503050201020203" pitchFamily="18" charset="0"/>
                <a:cs typeface="Adobe Devanagari" panose="02040503050201020203" pitchFamily="18" charset="0"/>
              </a:rPr>
              <a:t> )</a:t>
            </a:r>
            <a:endParaRPr lang="en-US" sz="32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25074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C16D-A435-BBE4-5F8D-01A685D05B5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8728B4A-FC28-3ADE-66A2-681FA10563BE}"/>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F8D57C0D-F5FB-624D-1C5A-CD48BE5E8338}"/>
              </a:ext>
            </a:extLst>
          </p:cNvPr>
          <p:cNvSpPr txBox="1"/>
          <p:nvPr/>
        </p:nvSpPr>
        <p:spPr>
          <a:xfrm>
            <a:off x="1043935" y="876300"/>
            <a:ext cx="16230600" cy="738664"/>
          </a:xfrm>
          <a:prstGeom prst="rect">
            <a:avLst/>
          </a:prstGeom>
        </p:spPr>
        <p:txBody>
          <a:bodyPr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Food for thought</a:t>
            </a:r>
          </a:p>
        </p:txBody>
      </p:sp>
      <p:pic>
        <p:nvPicPr>
          <p:cNvPr id="4" name="Picture 3" descr="A logo for health effects insurance&#10;&#10;AI-generated content may be incorrect.">
            <a:extLst>
              <a:ext uri="{FF2B5EF4-FFF2-40B4-BE49-F238E27FC236}">
                <a16:creationId xmlns:a16="http://schemas.microsoft.com/office/drawing/2014/main" id="{1E878D57-4EA0-FEED-BFBB-B67DB4438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1205" y="9125745"/>
            <a:ext cx="1512553" cy="853247"/>
          </a:xfrm>
          <a:prstGeom prst="rect">
            <a:avLst/>
          </a:prstGeom>
        </p:spPr>
      </p:pic>
      <p:sp>
        <p:nvSpPr>
          <p:cNvPr id="6" name="TextBox 5">
            <a:extLst>
              <a:ext uri="{FF2B5EF4-FFF2-40B4-BE49-F238E27FC236}">
                <a16:creationId xmlns:a16="http://schemas.microsoft.com/office/drawing/2014/main" id="{301142C9-FC13-AE3C-19B7-32288A547D42}"/>
              </a:ext>
            </a:extLst>
          </p:cNvPr>
          <p:cNvSpPr txBox="1"/>
          <p:nvPr/>
        </p:nvSpPr>
        <p:spPr>
          <a:xfrm>
            <a:off x="914400" y="3212202"/>
            <a:ext cx="8001001" cy="3862596"/>
          </a:xfrm>
          <a:prstGeom prst="rect">
            <a:avLst/>
          </a:prstGeom>
          <a:noFill/>
        </p:spPr>
        <p:txBody>
          <a:bodyPr wrap="square">
            <a:spAutoFit/>
          </a:bodyPr>
          <a:lstStyle/>
          <a:p>
            <a:pPr>
              <a:lnSpc>
                <a:spcPts val="4900"/>
              </a:lnSpc>
            </a:pPr>
            <a:r>
              <a:rPr lang="en-US" sz="3200" dirty="0">
                <a:latin typeface="Adobe Devanagari" panose="02040503050201020203" pitchFamily="18" charset="0"/>
                <a:cs typeface="Adobe Devanagari" panose="02040503050201020203" pitchFamily="18" charset="0"/>
              </a:rPr>
              <a:t>How best can we use the available evidence to inform policy and communities and fill remaining data gaps?  </a:t>
            </a:r>
            <a:r>
              <a:rPr lang="en-US" sz="4400" dirty="0">
                <a:solidFill>
                  <a:schemeClr val="tx2">
                    <a:lumMod val="75000"/>
                  </a:schemeClr>
                </a:solidFill>
                <a:latin typeface="Adobe Devanagari" panose="02040503050201020203" pitchFamily="18" charset="0"/>
                <a:cs typeface="Adobe Devanagari" panose="02040503050201020203" pitchFamily="18" charset="0"/>
              </a:rPr>
              <a:t>			</a:t>
            </a:r>
          </a:p>
          <a:p>
            <a:pPr>
              <a:lnSpc>
                <a:spcPts val="4900"/>
              </a:lnSpc>
            </a:pPr>
            <a:endParaRPr lang="en-US" sz="4400" dirty="0">
              <a:solidFill>
                <a:schemeClr val="tx2">
                  <a:lumMod val="75000"/>
                </a:schemeClr>
              </a:solidFill>
              <a:latin typeface="Adobe Devanagari" panose="02040503050201020203" pitchFamily="18" charset="0"/>
              <a:cs typeface="Adobe Devanagari" panose="02040503050201020203" pitchFamily="18" charset="0"/>
            </a:endParaRPr>
          </a:p>
          <a:p>
            <a:pPr>
              <a:lnSpc>
                <a:spcPts val="4900"/>
              </a:lnSpc>
            </a:pPr>
            <a:endParaRPr lang="en-US" sz="4400" dirty="0">
              <a:solidFill>
                <a:schemeClr val="tx2">
                  <a:lumMod val="75000"/>
                </a:schemeClr>
              </a:solidFill>
              <a:latin typeface="Adobe Devanagari" panose="02040503050201020203" pitchFamily="18" charset="0"/>
              <a:cs typeface="Adobe Devanagari" panose="02040503050201020203" pitchFamily="18" charset="0"/>
            </a:endParaRPr>
          </a:p>
          <a:p>
            <a:pPr>
              <a:lnSpc>
                <a:spcPts val="4900"/>
              </a:lnSpc>
            </a:pPr>
            <a:r>
              <a:rPr lang="en-US" sz="3600" dirty="0">
                <a:latin typeface="Adobe Devanagari" panose="02040503050201020203" pitchFamily="18" charset="0"/>
                <a:cs typeface="Adobe Devanagari" panose="02040503050201020203" pitchFamily="18" charset="0"/>
              </a:rPr>
              <a:t>Email 		</a:t>
            </a:r>
            <a:r>
              <a:rPr lang="en-US" sz="2400" dirty="0">
                <a:latin typeface="Adobe Devanagari" panose="02040503050201020203" pitchFamily="18" charset="0"/>
                <a:cs typeface="Adobe Devanagari" panose="02040503050201020203" pitchFamily="18" charset="0"/>
              </a:rPr>
              <a:t>ppant@healtheffects.org</a:t>
            </a:r>
          </a:p>
        </p:txBody>
      </p:sp>
      <p:pic>
        <p:nvPicPr>
          <p:cNvPr id="7" name="Picture 6" descr="A city with many buildings and trees&#10;&#10;AI-generated content may be incorrect.">
            <a:extLst>
              <a:ext uri="{FF2B5EF4-FFF2-40B4-BE49-F238E27FC236}">
                <a16:creationId xmlns:a16="http://schemas.microsoft.com/office/drawing/2014/main" id="{3096707B-88D3-5D0C-3CD7-80F507C7254D}"/>
              </a:ext>
            </a:extLst>
          </p:cNvPr>
          <p:cNvPicPr>
            <a:picLocks noChangeAspect="1"/>
          </p:cNvPicPr>
          <p:nvPr/>
        </p:nvPicPr>
        <p:blipFill>
          <a:blip r:embed="rId4">
            <a:extLst>
              <a:ext uri="{28A0092B-C50C-407E-A947-70E740481C1C}">
                <a14:useLocalDpi xmlns:a14="http://schemas.microsoft.com/office/drawing/2010/main" val="0"/>
              </a:ext>
            </a:extLst>
          </a:blip>
          <a:srcRect r="35000" b="-6288"/>
          <a:stretch>
            <a:fillRect/>
          </a:stretch>
        </p:blipFill>
        <p:spPr>
          <a:xfrm>
            <a:off x="9372600" y="-1"/>
            <a:ext cx="8915400" cy="10933881"/>
          </a:xfrm>
          <a:prstGeom prst="rect">
            <a:avLst/>
          </a:prstGeom>
        </p:spPr>
      </p:pic>
    </p:spTree>
    <p:extLst>
      <p:ext uri="{BB962C8B-B14F-4D97-AF65-F5344CB8AC3E}">
        <p14:creationId xmlns:p14="http://schemas.microsoft.com/office/powerpoint/2010/main" val="412194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EFB5-C693-A40E-3DBC-E94FF5C64B6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2610C20-1B0C-4BB4-58FD-93E9AD023B09}"/>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1BFC91F8-8316-6BB8-7051-2D360EE5C5AD}"/>
              </a:ext>
            </a:extLst>
          </p:cNvPr>
          <p:cNvSpPr txBox="1"/>
          <p:nvPr/>
        </p:nvSpPr>
        <p:spPr>
          <a:xfrm>
            <a:off x="1043934" y="876300"/>
            <a:ext cx="16949823"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What data do we need to estimate burden of disease?</a:t>
            </a:r>
          </a:p>
        </p:txBody>
      </p:sp>
      <p:sp>
        <p:nvSpPr>
          <p:cNvPr id="19" name="TextBox 18">
            <a:extLst>
              <a:ext uri="{FF2B5EF4-FFF2-40B4-BE49-F238E27FC236}">
                <a16:creationId xmlns:a16="http://schemas.microsoft.com/office/drawing/2014/main" id="{89C77742-D59C-0882-30E3-37E78B04A496}"/>
              </a:ext>
            </a:extLst>
          </p:cNvPr>
          <p:cNvSpPr txBox="1"/>
          <p:nvPr/>
        </p:nvSpPr>
        <p:spPr>
          <a:xfrm>
            <a:off x="1043934" y="2400300"/>
            <a:ext cx="12900666" cy="6801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399">
                <a:solidFill>
                  <a:srgbClr val="000000"/>
                </a:solidFill>
                <a:latin typeface="Clear Sans Regula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3600" dirty="0">
                <a:latin typeface="Adobe Devanagari" panose="02040503050201020203" pitchFamily="18" charset="0"/>
                <a:cs typeface="Adobe Devanagari" panose="02040503050201020203" pitchFamily="18" charset="0"/>
              </a:rPr>
              <a:t>Estimates of the exposure or exposure distribution for the population </a:t>
            </a:r>
          </a:p>
          <a:p>
            <a:pPr algn="l"/>
            <a:r>
              <a:rPr lang="en-US" sz="3600" i="1" dirty="0">
                <a:latin typeface="Adobe Devanagari" panose="02040503050201020203" pitchFamily="18" charset="0"/>
                <a:cs typeface="Adobe Devanagari" panose="02040503050201020203" pitchFamily="18" charset="0"/>
              </a:rPr>
              <a:t>Based on ground monitoring and atmospheric models for air pollution </a:t>
            </a:r>
            <a:endParaRPr lang="en-US" sz="3600" i="1" dirty="0">
              <a:solidFill>
                <a:srgbClr val="213B72"/>
              </a:solidFill>
              <a:latin typeface="Adobe Devanagari" panose="02040503050201020203" pitchFamily="18" charset="0"/>
              <a:cs typeface="Adobe Devanagari" panose="02040503050201020203" pitchFamily="18" charset="0"/>
            </a:endParaRPr>
          </a:p>
          <a:p>
            <a:pPr algn="l"/>
            <a:endParaRPr lang="en-US" sz="3600" dirty="0">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An exposure-response relationship to estimate the risks of exposure </a:t>
            </a:r>
          </a:p>
          <a:p>
            <a:pPr algn="l"/>
            <a:r>
              <a:rPr lang="en-US" sz="3600" i="1" dirty="0">
                <a:latin typeface="Adobe Devanagari" panose="02040503050201020203" pitchFamily="18" charset="0"/>
                <a:cs typeface="Adobe Devanagari" panose="02040503050201020203" pitchFamily="18" charset="0"/>
              </a:rPr>
              <a:t>Based on global/local epidemiological data </a:t>
            </a:r>
          </a:p>
          <a:p>
            <a:pPr algn="l"/>
            <a:endParaRPr lang="en-US" sz="3600" dirty="0">
              <a:solidFill>
                <a:srgbClr val="213B72"/>
              </a:solidFill>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Population demographics </a:t>
            </a:r>
          </a:p>
          <a:p>
            <a:pPr algn="l"/>
            <a:r>
              <a:rPr lang="en-US" sz="3600" i="1" dirty="0">
                <a:latin typeface="Adobe Devanagari" panose="02040503050201020203" pitchFamily="18" charset="0"/>
                <a:cs typeface="Adobe Devanagari" panose="02040503050201020203" pitchFamily="18" charset="0"/>
              </a:rPr>
              <a:t>From national census data</a:t>
            </a:r>
          </a:p>
          <a:p>
            <a:pPr algn="l"/>
            <a:endParaRPr lang="en-US" sz="3600" dirty="0">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Population mortality (morbidity) statistics </a:t>
            </a:r>
          </a:p>
          <a:p>
            <a:pPr algn="l"/>
            <a:r>
              <a:rPr lang="en-US" sz="3600" i="1" dirty="0">
                <a:latin typeface="Adobe Devanagari" panose="02040503050201020203" pitchFamily="18" charset="0"/>
                <a:cs typeface="Adobe Devanagari" panose="02040503050201020203" pitchFamily="18" charset="0"/>
              </a:rPr>
              <a:t>From national vital statistics and other sources for morbidity</a:t>
            </a:r>
            <a:endParaRPr lang="en-US" sz="3600" dirty="0">
              <a:solidFill>
                <a:srgbClr val="213B72"/>
              </a:solidFill>
              <a:latin typeface="Adobe Devanagari" panose="02040503050201020203" pitchFamily="18" charset="0"/>
              <a:cs typeface="Adobe Devanagari" panose="02040503050201020203" pitchFamily="18" charset="0"/>
            </a:endParaRPr>
          </a:p>
        </p:txBody>
      </p:sp>
    </p:spTree>
    <p:custDataLst>
      <p:tags r:id="rId1"/>
    </p:custDataLst>
    <p:extLst>
      <p:ext uri="{BB962C8B-B14F-4D97-AF65-F5344CB8AC3E}">
        <p14:creationId xmlns:p14="http://schemas.microsoft.com/office/powerpoint/2010/main" val="2066677058"/>
      </p:ext>
    </p:extLst>
  </p:cSld>
  <p:clrMapOvr>
    <a:masterClrMapping/>
  </p:clrMapOvr>
  <mc:AlternateContent xmlns:mc="http://schemas.openxmlformats.org/markup-compatibility/2006" xmlns:p14="http://schemas.microsoft.com/office/powerpoint/2010/main">
    <mc:Choice Requires="p14">
      <p:transition spd="slow" p14:dur="2000" advTm="152110"/>
    </mc:Choice>
    <mc:Fallback xmlns="">
      <p:transition spd="slow" advTm="15211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8F600-0E27-C560-B1BB-9C753899AA9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144DCE3-DB21-80EC-A950-99980C5999E3}"/>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AA6ADC3E-B662-A845-BEF1-57E4049AF06B}"/>
              </a:ext>
            </a:extLst>
          </p:cNvPr>
          <p:cNvSpPr txBox="1"/>
          <p:nvPr/>
        </p:nvSpPr>
        <p:spPr>
          <a:xfrm>
            <a:off x="1043934" y="876300"/>
            <a:ext cx="16949823"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What data do we need to estimate burden of disease?</a:t>
            </a:r>
          </a:p>
        </p:txBody>
      </p:sp>
      <p:sp>
        <p:nvSpPr>
          <p:cNvPr id="19" name="TextBox 18">
            <a:extLst>
              <a:ext uri="{FF2B5EF4-FFF2-40B4-BE49-F238E27FC236}">
                <a16:creationId xmlns:a16="http://schemas.microsoft.com/office/drawing/2014/main" id="{5803B36A-53E8-BEF0-75B2-C47988354C96}"/>
              </a:ext>
            </a:extLst>
          </p:cNvPr>
          <p:cNvSpPr txBox="1"/>
          <p:nvPr/>
        </p:nvSpPr>
        <p:spPr>
          <a:xfrm>
            <a:off x="1043934" y="2400300"/>
            <a:ext cx="12900666" cy="6801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399">
                <a:solidFill>
                  <a:srgbClr val="000000"/>
                </a:solidFill>
                <a:latin typeface="Clear Sans Regula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3600" dirty="0">
                <a:latin typeface="Adobe Devanagari" panose="02040503050201020203" pitchFamily="18" charset="0"/>
                <a:cs typeface="Adobe Devanagari" panose="02040503050201020203" pitchFamily="18" charset="0"/>
              </a:rPr>
              <a:t>Estimates of the exposure or exposure distribution for the population </a:t>
            </a:r>
          </a:p>
          <a:p>
            <a:pPr algn="l"/>
            <a:r>
              <a:rPr lang="en-US" sz="3600" i="1" dirty="0">
                <a:latin typeface="Adobe Devanagari" panose="02040503050201020203" pitchFamily="18" charset="0"/>
                <a:cs typeface="Adobe Devanagari" panose="02040503050201020203" pitchFamily="18" charset="0"/>
              </a:rPr>
              <a:t>Based on ground monitoring and atmospheric models for air pollution </a:t>
            </a:r>
            <a:endParaRPr lang="en-US" sz="3600" i="1" dirty="0">
              <a:solidFill>
                <a:srgbClr val="213B72"/>
              </a:solidFill>
              <a:latin typeface="Adobe Devanagari" panose="02040503050201020203" pitchFamily="18" charset="0"/>
              <a:cs typeface="Adobe Devanagari" panose="02040503050201020203" pitchFamily="18" charset="0"/>
            </a:endParaRPr>
          </a:p>
          <a:p>
            <a:pPr algn="l"/>
            <a:endParaRPr lang="en-US" sz="3600" dirty="0">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An exposure-response relationship to estimate the risks of exposure </a:t>
            </a:r>
          </a:p>
          <a:p>
            <a:pPr algn="l"/>
            <a:r>
              <a:rPr lang="en-US" sz="3600" i="1" dirty="0">
                <a:latin typeface="Adobe Devanagari" panose="02040503050201020203" pitchFamily="18" charset="0"/>
                <a:cs typeface="Adobe Devanagari" panose="02040503050201020203" pitchFamily="18" charset="0"/>
              </a:rPr>
              <a:t>Based on global/local epidemiological data </a:t>
            </a:r>
          </a:p>
          <a:p>
            <a:pPr algn="l"/>
            <a:endParaRPr lang="en-US" sz="3600" dirty="0">
              <a:solidFill>
                <a:srgbClr val="213B72"/>
              </a:solidFill>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Population demographics </a:t>
            </a:r>
          </a:p>
          <a:p>
            <a:pPr algn="l"/>
            <a:r>
              <a:rPr lang="en-US" sz="3600" i="1" dirty="0">
                <a:latin typeface="Adobe Devanagari" panose="02040503050201020203" pitchFamily="18" charset="0"/>
                <a:cs typeface="Adobe Devanagari" panose="02040503050201020203" pitchFamily="18" charset="0"/>
              </a:rPr>
              <a:t>From national census data</a:t>
            </a:r>
          </a:p>
          <a:p>
            <a:pPr algn="l"/>
            <a:endParaRPr lang="en-US" sz="3600" dirty="0">
              <a:latin typeface="Adobe Devanagari" panose="02040503050201020203" pitchFamily="18" charset="0"/>
              <a:cs typeface="Adobe Devanagari" panose="02040503050201020203" pitchFamily="18" charset="0"/>
            </a:endParaRPr>
          </a:p>
          <a:p>
            <a:pPr algn="l"/>
            <a:r>
              <a:rPr lang="en-US" sz="3600" dirty="0">
                <a:latin typeface="Adobe Devanagari" panose="02040503050201020203" pitchFamily="18" charset="0"/>
                <a:cs typeface="Adobe Devanagari" panose="02040503050201020203" pitchFamily="18" charset="0"/>
              </a:rPr>
              <a:t>Population mortality (morbidity) statistics </a:t>
            </a:r>
          </a:p>
          <a:p>
            <a:pPr algn="l"/>
            <a:r>
              <a:rPr lang="en-US" sz="3600" i="1" dirty="0">
                <a:latin typeface="Adobe Devanagari" panose="02040503050201020203" pitchFamily="18" charset="0"/>
                <a:cs typeface="Adobe Devanagari" panose="02040503050201020203" pitchFamily="18" charset="0"/>
              </a:rPr>
              <a:t>From national vital statistics and other sources for morbidity</a:t>
            </a:r>
            <a:endParaRPr lang="en-US" sz="3600" dirty="0">
              <a:solidFill>
                <a:srgbClr val="213B72"/>
              </a:solidFill>
              <a:latin typeface="Adobe Devanagari" panose="02040503050201020203" pitchFamily="18" charset="0"/>
              <a:cs typeface="Adobe Devanagari" panose="02040503050201020203" pitchFamily="18" charset="0"/>
            </a:endParaRPr>
          </a:p>
        </p:txBody>
      </p:sp>
      <p:sp>
        <p:nvSpPr>
          <p:cNvPr id="3" name="TextBox 2">
            <a:extLst>
              <a:ext uri="{FF2B5EF4-FFF2-40B4-BE49-F238E27FC236}">
                <a16:creationId xmlns:a16="http://schemas.microsoft.com/office/drawing/2014/main" id="{574BE63F-4204-FBC0-B899-512CD7E1BA51}"/>
              </a:ext>
            </a:extLst>
          </p:cNvPr>
          <p:cNvSpPr txBox="1"/>
          <p:nvPr/>
        </p:nvSpPr>
        <p:spPr>
          <a:xfrm>
            <a:off x="8839200" y="2666830"/>
            <a:ext cx="9144000" cy="6771084"/>
          </a:xfrm>
          <a:prstGeom prst="rect">
            <a:avLst/>
          </a:prstGeom>
          <a:solidFill>
            <a:schemeClr val="accent5">
              <a:lumMod val="20000"/>
              <a:lumOff val="80000"/>
            </a:schemeClr>
          </a:solidFill>
        </p:spPr>
        <p:txBody>
          <a:bodyPr wrap="square" rtlCol="0">
            <a:spAutoFit/>
          </a:bodyPr>
          <a:lstStyle/>
          <a:p>
            <a:r>
              <a:rPr lang="en-US" sz="3200" dirty="0">
                <a:latin typeface="Adobe Devanagari" panose="02040503050201020203" pitchFamily="18" charset="0"/>
                <a:cs typeface="Adobe Devanagari" panose="02040503050201020203" pitchFamily="18" charset="0"/>
              </a:rPr>
              <a:t>Republic of Uganda National Population and Housing Census 2024; Kampala Cancer Registry </a:t>
            </a:r>
          </a:p>
          <a:p>
            <a:endParaRPr lang="en-US" sz="3200" dirty="0">
              <a:latin typeface="Adobe Devanagari" panose="02040503050201020203" pitchFamily="18" charset="0"/>
              <a:cs typeface="Adobe Devanagari" panose="02040503050201020203" pitchFamily="18" charset="0"/>
            </a:endParaRPr>
          </a:p>
          <a:p>
            <a:r>
              <a:rPr lang="en-US" sz="3200" dirty="0">
                <a:latin typeface="Adobe Devanagari" panose="02040503050201020203" pitchFamily="18" charset="0"/>
                <a:cs typeface="Adobe Devanagari" panose="02040503050201020203" pitchFamily="18" charset="0"/>
              </a:rPr>
              <a:t>Ghana Demographic and Health Survey 2022</a:t>
            </a:r>
            <a:br>
              <a:rPr lang="en-US" sz="3200" dirty="0">
                <a:latin typeface="Adobe Devanagari" panose="02040503050201020203" pitchFamily="18" charset="0"/>
                <a:cs typeface="Adobe Devanagari" panose="02040503050201020203" pitchFamily="18" charset="0"/>
              </a:rPr>
            </a:br>
            <a:endParaRPr lang="fr-FR" sz="3200" dirty="0">
              <a:latin typeface="Adobe Devanagari" panose="02040503050201020203" pitchFamily="18" charset="0"/>
              <a:cs typeface="Adobe Devanagari" panose="02040503050201020203" pitchFamily="18" charset="0"/>
            </a:endParaRPr>
          </a:p>
          <a:p>
            <a:r>
              <a:rPr lang="fr-FR" sz="3200" dirty="0">
                <a:latin typeface="Adobe Devanagari" panose="02040503050201020203" pitchFamily="18" charset="0"/>
                <a:cs typeface="Adobe Devanagari" panose="02040503050201020203" pitchFamily="18" charset="0"/>
              </a:rPr>
              <a:t>Cameroun Enquête par Grappes à Indicateurs Multiples (MICS5) 2014</a:t>
            </a:r>
            <a:br>
              <a:rPr lang="en-US" sz="3200" dirty="0">
                <a:latin typeface="Adobe Devanagari" panose="02040503050201020203" pitchFamily="18" charset="0"/>
                <a:cs typeface="Adobe Devanagari" panose="02040503050201020203" pitchFamily="18" charset="0"/>
              </a:rPr>
            </a:br>
            <a:endParaRPr lang="en-US" sz="3200" dirty="0">
              <a:latin typeface="Adobe Devanagari" panose="02040503050201020203" pitchFamily="18" charset="0"/>
              <a:cs typeface="Adobe Devanagari" panose="02040503050201020203" pitchFamily="18" charset="0"/>
            </a:endParaRPr>
          </a:p>
          <a:p>
            <a:r>
              <a:rPr lang="en-US" sz="3200" dirty="0">
                <a:latin typeface="Adobe Devanagari" panose="02040503050201020203" pitchFamily="18" charset="0"/>
                <a:cs typeface="Adobe Devanagari" panose="02040503050201020203" pitchFamily="18" charset="0"/>
              </a:rPr>
              <a:t>Kenya National Inpatient Morbidity and Mortality Statistics</a:t>
            </a:r>
          </a:p>
          <a:p>
            <a:br>
              <a:rPr lang="en-US" sz="3200" dirty="0">
                <a:latin typeface="Adobe Devanagari" panose="02040503050201020203" pitchFamily="18" charset="0"/>
                <a:cs typeface="Adobe Devanagari" panose="02040503050201020203" pitchFamily="18" charset="0"/>
              </a:rPr>
            </a:br>
            <a:r>
              <a:rPr lang="en-US" sz="3200" dirty="0">
                <a:latin typeface="Adobe Devanagari" panose="02040503050201020203" pitchFamily="18" charset="0"/>
                <a:cs typeface="Adobe Devanagari" panose="02040503050201020203" pitchFamily="18" charset="0"/>
              </a:rPr>
              <a:t>INDEPTH Network Consolidated HDSS data from 29 Sub-Saharan African Sites 1990-2018</a:t>
            </a:r>
          </a:p>
          <a:p>
            <a:endParaRPr lang="en-US" dirty="0"/>
          </a:p>
        </p:txBody>
      </p:sp>
    </p:spTree>
    <p:custDataLst>
      <p:tags r:id="rId1"/>
    </p:custDataLst>
    <p:extLst>
      <p:ext uri="{BB962C8B-B14F-4D97-AF65-F5344CB8AC3E}">
        <p14:creationId xmlns:p14="http://schemas.microsoft.com/office/powerpoint/2010/main" val="171889373"/>
      </p:ext>
    </p:extLst>
  </p:cSld>
  <p:clrMapOvr>
    <a:masterClrMapping/>
  </p:clrMapOvr>
  <mc:AlternateContent xmlns:mc="http://schemas.openxmlformats.org/markup-compatibility/2006" xmlns:p14="http://schemas.microsoft.com/office/powerpoint/2010/main">
    <mc:Choice Requires="p14">
      <p:transition spd="slow" p14:dur="2000" advTm="152110"/>
    </mc:Choice>
    <mc:Fallback xmlns="">
      <p:transition spd="slow" advTm="152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F710-B6CF-D063-5684-DF64B632E2E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176D597-EE1A-C465-A19D-CAEFD8C9FD41}"/>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F882A640-EC0C-BF74-48D3-88179DB798EB}"/>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Air pollution harms almost all organ systems.</a:t>
            </a:r>
          </a:p>
        </p:txBody>
      </p:sp>
      <p:sp>
        <p:nvSpPr>
          <p:cNvPr id="8" name="Rectangle 7">
            <a:extLst>
              <a:ext uri="{FF2B5EF4-FFF2-40B4-BE49-F238E27FC236}">
                <a16:creationId xmlns:a16="http://schemas.microsoft.com/office/drawing/2014/main" id="{78E5B2EC-3384-9EFB-5406-C6463CA52663}"/>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TextBox 13">
            <a:extLst>
              <a:ext uri="{FF2B5EF4-FFF2-40B4-BE49-F238E27FC236}">
                <a16:creationId xmlns:a16="http://schemas.microsoft.com/office/drawing/2014/main" id="{FB1C26A8-4B15-964B-D68F-F8A42FA9E631}"/>
              </a:ext>
            </a:extLst>
          </p:cNvPr>
          <p:cNvSpPr txBox="1"/>
          <p:nvPr/>
        </p:nvSpPr>
        <p:spPr>
          <a:xfrm>
            <a:off x="15166841" y="9748198"/>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rPr>
              <a:t>State of Global Air 2025</a:t>
            </a:r>
          </a:p>
        </p:txBody>
      </p:sp>
      <p:pic>
        <p:nvPicPr>
          <p:cNvPr id="3" name="Picture 2" descr="A diagram of a person's body&#10;&#10;AI-generated content may be incorrect.">
            <a:extLst>
              <a:ext uri="{FF2B5EF4-FFF2-40B4-BE49-F238E27FC236}">
                <a16:creationId xmlns:a16="http://schemas.microsoft.com/office/drawing/2014/main" id="{96BFCA56-6F03-F01E-5ABA-EAB272621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100525"/>
            <a:ext cx="11733439" cy="7738157"/>
          </a:xfrm>
          <a:prstGeom prst="rect">
            <a:avLst/>
          </a:prstGeom>
        </p:spPr>
      </p:pic>
    </p:spTree>
    <p:extLst>
      <p:ext uri="{BB962C8B-B14F-4D97-AF65-F5344CB8AC3E}">
        <p14:creationId xmlns:p14="http://schemas.microsoft.com/office/powerpoint/2010/main" val="407946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D790E-C9E0-F944-C992-BB1E6347ED8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EC68AEA-AD42-0901-2720-8AAE064184D2}"/>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4A0B427A-AE26-DBB1-AD53-CB29710F8E5C}"/>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Short- and long-term effects </a:t>
            </a:r>
          </a:p>
        </p:txBody>
      </p:sp>
      <p:sp>
        <p:nvSpPr>
          <p:cNvPr id="8" name="Rectangle 7">
            <a:extLst>
              <a:ext uri="{FF2B5EF4-FFF2-40B4-BE49-F238E27FC236}">
                <a16:creationId xmlns:a16="http://schemas.microsoft.com/office/drawing/2014/main" id="{78F653B6-DE08-9423-4BD3-75A4AC253230}"/>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TextBox 13">
            <a:extLst>
              <a:ext uri="{FF2B5EF4-FFF2-40B4-BE49-F238E27FC236}">
                <a16:creationId xmlns:a16="http://schemas.microsoft.com/office/drawing/2014/main" id="{8041D814-2D07-712C-2C67-648D20A6E312}"/>
              </a:ext>
            </a:extLst>
          </p:cNvPr>
          <p:cNvSpPr txBox="1"/>
          <p:nvPr/>
        </p:nvSpPr>
        <p:spPr>
          <a:xfrm>
            <a:off x="15166841" y="9748198"/>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hlinkClick r:id="rId3"/>
              </a:rPr>
              <a:t>US EPA</a:t>
            </a:r>
            <a:endParaRPr lang="en-US" sz="1500" dirty="0">
              <a:latin typeface="Adobe Devanagari" panose="02040503050201020203" pitchFamily="18" charset="0"/>
              <a:cs typeface="Adobe Devanagari" panose="02040503050201020203" pitchFamily="18" charset="0"/>
            </a:endParaRPr>
          </a:p>
        </p:txBody>
      </p:sp>
      <p:pic>
        <p:nvPicPr>
          <p:cNvPr id="4" name="Picture 3" descr="Diagram&#10;&#10;Description automatically generated">
            <a:extLst>
              <a:ext uri="{FF2B5EF4-FFF2-40B4-BE49-F238E27FC236}">
                <a16:creationId xmlns:a16="http://schemas.microsoft.com/office/drawing/2014/main" id="{91BBA3FC-5649-1A2B-0BEB-600AE8FA5576}"/>
              </a:ext>
            </a:extLst>
          </p:cNvPr>
          <p:cNvPicPr>
            <a:picLocks noChangeAspect="1"/>
          </p:cNvPicPr>
          <p:nvPr/>
        </p:nvPicPr>
        <p:blipFill rotWithShape="1">
          <a:blip r:embed="rId4"/>
          <a:srcRect t="10827" r="1972"/>
          <a:stretch/>
        </p:blipFill>
        <p:spPr>
          <a:xfrm>
            <a:off x="3146328" y="2095501"/>
            <a:ext cx="11788872" cy="8043030"/>
          </a:xfrm>
          <a:prstGeom prst="rect">
            <a:avLst/>
          </a:prstGeom>
        </p:spPr>
      </p:pic>
    </p:spTree>
    <p:extLst>
      <p:ext uri="{BB962C8B-B14F-4D97-AF65-F5344CB8AC3E}">
        <p14:creationId xmlns:p14="http://schemas.microsoft.com/office/powerpoint/2010/main" val="14103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F475-743D-3A35-DDEB-D0AF97AD400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75BB26B-A5DC-F738-BC06-46ED4F90729B}"/>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4E6E5199-074D-A55E-4DFF-105C89B584E3}"/>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Types of studies used to establish health effects of air pollution </a:t>
            </a:r>
          </a:p>
        </p:txBody>
      </p:sp>
      <p:sp>
        <p:nvSpPr>
          <p:cNvPr id="8" name="Rectangle 7">
            <a:extLst>
              <a:ext uri="{FF2B5EF4-FFF2-40B4-BE49-F238E27FC236}">
                <a16:creationId xmlns:a16="http://schemas.microsoft.com/office/drawing/2014/main" id="{94F7CE80-69AE-95A7-FA41-76BC3B5B0308}"/>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1" name="TextBox 10">
            <a:extLst>
              <a:ext uri="{FF2B5EF4-FFF2-40B4-BE49-F238E27FC236}">
                <a16:creationId xmlns:a16="http://schemas.microsoft.com/office/drawing/2014/main" id="{7808B349-12D6-FDA7-1ECA-35E2F9753C3C}"/>
              </a:ext>
            </a:extLst>
          </p:cNvPr>
          <p:cNvSpPr txBox="1"/>
          <p:nvPr/>
        </p:nvSpPr>
        <p:spPr>
          <a:xfrm>
            <a:off x="1219200" y="2640866"/>
            <a:ext cx="4419599" cy="7325082"/>
          </a:xfrm>
          <a:prstGeom prst="rect">
            <a:avLst/>
          </a:prstGeom>
          <a:noFill/>
        </p:spPr>
        <p:txBody>
          <a:bodyPr wrap="square">
            <a:spAutoFit/>
          </a:bodyPr>
          <a:lstStyle/>
          <a:p>
            <a:r>
              <a:rPr lang="en-US" sz="3600" b="1" dirty="0">
                <a:solidFill>
                  <a:srgbClr val="000000"/>
                </a:solidFill>
                <a:latin typeface="Adobe Devanagari" panose="02040503050201020203" pitchFamily="18" charset="0"/>
                <a:cs typeface="Adobe Devanagari" panose="02040503050201020203" pitchFamily="18" charset="0"/>
              </a:rPr>
              <a:t>Epidemiology </a:t>
            </a:r>
          </a:p>
          <a:p>
            <a:endParaRPr lang="en-US" sz="3600" b="1" dirty="0">
              <a:solidFill>
                <a:srgbClr val="000000"/>
              </a:solidFill>
              <a:latin typeface="Adobe Devanagari" panose="02040503050201020203" pitchFamily="18" charset="0"/>
              <a:cs typeface="Adobe Devanagari" panose="02040503050201020203" pitchFamily="18" charset="0"/>
            </a:endParaRPr>
          </a:p>
          <a:p>
            <a:r>
              <a:rPr lang="en-US" sz="3000" dirty="0">
                <a:solidFill>
                  <a:srgbClr val="000000"/>
                </a:solidFill>
                <a:latin typeface="Adobe Devanagari" panose="02040503050201020203" pitchFamily="18" charset="0"/>
                <a:cs typeface="Adobe Devanagari" panose="02040503050201020203" pitchFamily="18" charset="0"/>
              </a:rPr>
              <a:t>Studies involving populations, either looking at short-term exposures or long-term exposures   </a:t>
            </a:r>
          </a:p>
          <a:p>
            <a:endParaRPr lang="en-US" sz="3000" dirty="0">
              <a:solidFill>
                <a:srgbClr val="000000"/>
              </a:solidFill>
              <a:latin typeface="Adobe Devanagari" panose="02040503050201020203" pitchFamily="18" charset="0"/>
              <a:cs typeface="Adobe Devanagari" panose="02040503050201020203" pitchFamily="18" charset="0"/>
            </a:endParaRPr>
          </a:p>
          <a:p>
            <a:r>
              <a:rPr lang="en-US" sz="2400" i="1" dirty="0">
                <a:solidFill>
                  <a:srgbClr val="000000"/>
                </a:solidFill>
                <a:latin typeface="Adobe Devanagari" panose="02040503050201020203" pitchFamily="18" charset="0"/>
                <a:cs typeface="Adobe Devanagari" panose="02040503050201020203" pitchFamily="18" charset="0"/>
              </a:rPr>
              <a:t>Cross-sectional</a:t>
            </a:r>
            <a:r>
              <a:rPr lang="en-US" sz="2400" dirty="0">
                <a:solidFill>
                  <a:srgbClr val="000000"/>
                </a:solidFill>
                <a:latin typeface="Adobe Devanagari" panose="02040503050201020203" pitchFamily="18" charset="0"/>
                <a:cs typeface="Adobe Devanagari" panose="02040503050201020203" pitchFamily="18" charset="0"/>
              </a:rPr>
              <a:t> (at any point in time, what is the rate/prevalence of a health outcome), </a:t>
            </a:r>
            <a:r>
              <a:rPr lang="en-US" sz="2400" i="1" dirty="0">
                <a:solidFill>
                  <a:srgbClr val="000000"/>
                </a:solidFill>
                <a:latin typeface="Adobe Devanagari" panose="02040503050201020203" pitchFamily="18" charset="0"/>
                <a:cs typeface="Adobe Devanagari" panose="02040503050201020203" pitchFamily="18" charset="0"/>
              </a:rPr>
              <a:t>time-series </a:t>
            </a:r>
            <a:r>
              <a:rPr lang="en-US" sz="2400" dirty="0">
                <a:solidFill>
                  <a:srgbClr val="000000"/>
                </a:solidFill>
                <a:latin typeface="Adobe Devanagari" panose="02040503050201020203" pitchFamily="18" charset="0"/>
                <a:cs typeface="Adobe Devanagari" panose="02040503050201020203" pitchFamily="18" charset="0"/>
              </a:rPr>
              <a:t>(changes in health outcomes as pollutant levels change) and </a:t>
            </a:r>
            <a:r>
              <a:rPr lang="en-US" sz="2400" i="1" dirty="0">
                <a:solidFill>
                  <a:srgbClr val="000000"/>
                </a:solidFill>
                <a:latin typeface="Adobe Devanagari" panose="02040503050201020203" pitchFamily="18" charset="0"/>
                <a:cs typeface="Adobe Devanagari" panose="02040503050201020203" pitchFamily="18" charset="0"/>
              </a:rPr>
              <a:t>cohort studies </a:t>
            </a:r>
            <a:r>
              <a:rPr lang="en-US" sz="2400" dirty="0">
                <a:solidFill>
                  <a:srgbClr val="000000"/>
                </a:solidFill>
                <a:latin typeface="Adobe Devanagari" panose="02040503050201020203" pitchFamily="18" charset="0"/>
                <a:cs typeface="Adobe Devanagari" panose="02040503050201020203" pitchFamily="18" charset="0"/>
              </a:rPr>
              <a:t>(association between long-term or chronic exposures)</a:t>
            </a:r>
          </a:p>
          <a:p>
            <a:endParaRPr lang="en-US" sz="2400" dirty="0">
              <a:solidFill>
                <a:srgbClr val="000000"/>
              </a:solidFill>
              <a:latin typeface="Adobe Devanagari" panose="02040503050201020203" pitchFamily="18" charset="0"/>
              <a:cs typeface="Adobe Devanagari" panose="02040503050201020203" pitchFamily="18" charset="0"/>
            </a:endParaRPr>
          </a:p>
          <a:p>
            <a:endParaRPr lang="en-US" sz="2400" dirty="0">
              <a:solidFill>
                <a:srgbClr val="000000"/>
              </a:solidFill>
              <a:latin typeface="Adobe Devanagari" panose="02040503050201020203" pitchFamily="18" charset="0"/>
              <a:cs typeface="Adobe Devanagari" panose="02040503050201020203" pitchFamily="18" charset="0"/>
            </a:endParaRPr>
          </a:p>
          <a:p>
            <a:endParaRPr lang="en-US" sz="3200" dirty="0">
              <a:solidFill>
                <a:srgbClr val="000000"/>
              </a:solidFill>
              <a:latin typeface="Adobe Devanagari" panose="02040503050201020203" pitchFamily="18" charset="0"/>
              <a:cs typeface="Adobe Devanagari" panose="02040503050201020203" pitchFamily="18" charset="0"/>
            </a:endParaRPr>
          </a:p>
        </p:txBody>
      </p:sp>
      <p:sp>
        <p:nvSpPr>
          <p:cNvPr id="14" name="TextBox 13">
            <a:extLst>
              <a:ext uri="{FF2B5EF4-FFF2-40B4-BE49-F238E27FC236}">
                <a16:creationId xmlns:a16="http://schemas.microsoft.com/office/drawing/2014/main" id="{257B8A21-38F8-17CB-FA9D-AD35EE5C126C}"/>
              </a:ext>
            </a:extLst>
          </p:cNvPr>
          <p:cNvSpPr txBox="1"/>
          <p:nvPr/>
        </p:nvSpPr>
        <p:spPr>
          <a:xfrm>
            <a:off x="1593377" y="9717613"/>
            <a:ext cx="16662778" cy="569387"/>
          </a:xfrm>
          <a:prstGeom prst="rect">
            <a:avLst/>
          </a:prstGeom>
          <a:noFill/>
        </p:spPr>
        <p:txBody>
          <a:bodyPr wrap="square">
            <a:spAutoFit/>
          </a:bodyPr>
          <a:lstStyle/>
          <a:p>
            <a:pPr algn="r"/>
            <a:r>
              <a:rPr lang="en-US" sz="1500" dirty="0">
                <a:solidFill>
                  <a:schemeClr val="tx1">
                    <a:lumMod val="50000"/>
                    <a:lumOff val="50000"/>
                  </a:schemeClr>
                </a:solidFill>
                <a:latin typeface="Adobe Devanagari" panose="02040503050201020203" pitchFamily="18" charset="0"/>
                <a:cs typeface="Adobe Devanagari" panose="02040503050201020203" pitchFamily="18" charset="0"/>
              </a:rPr>
              <a:t>Stanek et al. 2011. Air pollution toxicology--a brief review of the role of the science in shaping the current understanding of air pollution health risks.  </a:t>
            </a:r>
            <a:r>
              <a:rPr lang="en-US" sz="1500" dirty="0" err="1">
                <a:solidFill>
                  <a:schemeClr val="tx1">
                    <a:lumMod val="50000"/>
                    <a:lumOff val="50000"/>
                  </a:schemeClr>
                </a:solidFill>
                <a:latin typeface="Adobe Devanagari" panose="02040503050201020203" pitchFamily="18" charset="0"/>
                <a:cs typeface="Adobe Devanagari" panose="02040503050201020203" pitchFamily="18" charset="0"/>
              </a:rPr>
              <a:t>Toxicol</a:t>
            </a:r>
            <a:r>
              <a:rPr lang="en-US" sz="1500" dirty="0">
                <a:solidFill>
                  <a:schemeClr val="tx1">
                    <a:lumMod val="50000"/>
                    <a:lumOff val="50000"/>
                  </a:schemeClr>
                </a:solidFill>
                <a:latin typeface="Adobe Devanagari" panose="02040503050201020203" pitchFamily="18" charset="0"/>
                <a:cs typeface="Adobe Devanagari" panose="02040503050201020203" pitchFamily="18" charset="0"/>
              </a:rPr>
              <a:t> Sci, 120.    </a:t>
            </a:r>
          </a:p>
          <a:p>
            <a:pPr algn="r"/>
            <a:endParaRPr lang="en-US" sz="1500" dirty="0">
              <a:latin typeface="Adobe Devanagari" panose="02040503050201020203" pitchFamily="18" charset="0"/>
              <a:cs typeface="Adobe Devanagari" panose="02040503050201020203" pitchFamily="18" charset="0"/>
            </a:endParaRPr>
          </a:p>
        </p:txBody>
      </p:sp>
      <p:sp>
        <p:nvSpPr>
          <p:cNvPr id="4" name="TextBox 3">
            <a:extLst>
              <a:ext uri="{FF2B5EF4-FFF2-40B4-BE49-F238E27FC236}">
                <a16:creationId xmlns:a16="http://schemas.microsoft.com/office/drawing/2014/main" id="{A6170429-5809-FC90-CD31-749A9CFAFE9E}"/>
              </a:ext>
            </a:extLst>
          </p:cNvPr>
          <p:cNvSpPr txBox="1"/>
          <p:nvPr/>
        </p:nvSpPr>
        <p:spPr>
          <a:xfrm>
            <a:off x="6858000" y="2640866"/>
            <a:ext cx="4114800" cy="6370975"/>
          </a:xfrm>
          <a:prstGeom prst="rect">
            <a:avLst/>
          </a:prstGeom>
          <a:noFill/>
        </p:spPr>
        <p:txBody>
          <a:bodyPr wrap="square">
            <a:spAutoFit/>
          </a:bodyPr>
          <a:lstStyle/>
          <a:p>
            <a:r>
              <a:rPr lang="en-US" sz="3600" b="1" dirty="0">
                <a:solidFill>
                  <a:srgbClr val="000000"/>
                </a:solidFill>
                <a:latin typeface="Adobe Devanagari" panose="02040503050201020203" pitchFamily="18" charset="0"/>
                <a:cs typeface="Adobe Devanagari" panose="02040503050201020203" pitchFamily="18" charset="0"/>
              </a:rPr>
              <a:t>Clinical Studies  </a:t>
            </a:r>
          </a:p>
          <a:p>
            <a:endParaRPr lang="en-US" sz="3600" dirty="0">
              <a:solidFill>
                <a:srgbClr val="000000"/>
              </a:solidFill>
              <a:latin typeface="Adobe Devanagari" panose="02040503050201020203" pitchFamily="18" charset="0"/>
              <a:cs typeface="Adobe Devanagari" panose="02040503050201020203" pitchFamily="18" charset="0"/>
            </a:endParaRPr>
          </a:p>
          <a:p>
            <a:r>
              <a:rPr lang="en-US" sz="3000" dirty="0">
                <a:solidFill>
                  <a:srgbClr val="000000"/>
                </a:solidFill>
                <a:latin typeface="Adobe Devanagari" panose="02040503050201020203" pitchFamily="18" charset="0"/>
                <a:cs typeface="Adobe Devanagari" panose="02040503050201020203" pitchFamily="18" charset="0"/>
              </a:rPr>
              <a:t>Clinical studies typically involve controlled experiments of human volunteers in exposure chambers. However, sample sizes are often small. </a:t>
            </a:r>
            <a:br>
              <a:rPr lang="en-US" sz="3000" dirty="0">
                <a:solidFill>
                  <a:srgbClr val="000000"/>
                </a:solidFill>
                <a:latin typeface="Adobe Devanagari" panose="02040503050201020203" pitchFamily="18" charset="0"/>
                <a:cs typeface="Adobe Devanagari" panose="02040503050201020203" pitchFamily="18" charset="0"/>
              </a:rPr>
            </a:br>
            <a:br>
              <a:rPr lang="en-US" sz="3000" dirty="0">
                <a:solidFill>
                  <a:srgbClr val="000000"/>
                </a:solidFill>
                <a:latin typeface="Adobe Devanagari" panose="02040503050201020203" pitchFamily="18" charset="0"/>
                <a:cs typeface="Adobe Devanagari" panose="02040503050201020203" pitchFamily="18" charset="0"/>
              </a:rPr>
            </a:br>
            <a:r>
              <a:rPr lang="en-US" sz="2400" dirty="0">
                <a:solidFill>
                  <a:srgbClr val="000000"/>
                </a:solidFill>
                <a:latin typeface="Adobe Devanagari" panose="02040503050201020203" pitchFamily="18" charset="0"/>
                <a:cs typeface="Adobe Devanagari" panose="02040503050201020203" pitchFamily="18" charset="0"/>
              </a:rPr>
              <a:t>E.g., observing changes in lung function or asthma symptoms in subjects exposed to varying levels of ozone over set periods of time. </a:t>
            </a:r>
            <a:endParaRPr lang="en-US" sz="3000" dirty="0">
              <a:solidFill>
                <a:srgbClr val="000000"/>
              </a:solidFill>
              <a:latin typeface="Adobe Devanagari" panose="02040503050201020203" pitchFamily="18" charset="0"/>
              <a:cs typeface="Adobe Devanagari" panose="02040503050201020203" pitchFamily="18" charset="0"/>
            </a:endParaRPr>
          </a:p>
        </p:txBody>
      </p:sp>
      <p:sp>
        <p:nvSpPr>
          <p:cNvPr id="3" name="Rectangle 1">
            <a:extLst>
              <a:ext uri="{FF2B5EF4-FFF2-40B4-BE49-F238E27FC236}">
                <a16:creationId xmlns:a16="http://schemas.microsoft.com/office/drawing/2014/main" id="{1519B42B-4FDF-64F0-F100-108286F8B6A8}"/>
              </a:ext>
            </a:extLst>
          </p:cNvPr>
          <p:cNvSpPr>
            <a:spLocks noChangeArrowheads="1"/>
          </p:cNvSpPr>
          <p:nvPr/>
        </p:nvSpPr>
        <p:spPr bwMode="auto">
          <a:xfrm>
            <a:off x="-127379" y="-40004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 2011 Mar:120 Suppl 1:S8-2 </a:t>
            </a:r>
          </a:p>
        </p:txBody>
      </p:sp>
      <p:sp>
        <p:nvSpPr>
          <p:cNvPr id="9" name="TextBox 8">
            <a:extLst>
              <a:ext uri="{FF2B5EF4-FFF2-40B4-BE49-F238E27FC236}">
                <a16:creationId xmlns:a16="http://schemas.microsoft.com/office/drawing/2014/main" id="{11E7A8ED-3E3B-042B-7293-11029AAB62A3}"/>
              </a:ext>
            </a:extLst>
          </p:cNvPr>
          <p:cNvSpPr txBox="1"/>
          <p:nvPr/>
        </p:nvSpPr>
        <p:spPr>
          <a:xfrm>
            <a:off x="13088889" y="2570270"/>
            <a:ext cx="4114800" cy="7232749"/>
          </a:xfrm>
          <a:prstGeom prst="rect">
            <a:avLst/>
          </a:prstGeom>
          <a:noFill/>
        </p:spPr>
        <p:txBody>
          <a:bodyPr wrap="square">
            <a:spAutoFit/>
          </a:bodyPr>
          <a:lstStyle/>
          <a:p>
            <a:r>
              <a:rPr lang="en-US" sz="3600" b="1" dirty="0">
                <a:solidFill>
                  <a:srgbClr val="000000"/>
                </a:solidFill>
                <a:latin typeface="Adobe Devanagari" panose="02040503050201020203" pitchFamily="18" charset="0"/>
                <a:cs typeface="Adobe Devanagari" panose="02040503050201020203" pitchFamily="18" charset="0"/>
              </a:rPr>
              <a:t>Toxicology </a:t>
            </a:r>
          </a:p>
          <a:p>
            <a:endParaRPr lang="en-US" sz="3600" dirty="0">
              <a:solidFill>
                <a:srgbClr val="000000"/>
              </a:solidFill>
              <a:latin typeface="Adobe Devanagari" panose="02040503050201020203" pitchFamily="18" charset="0"/>
              <a:cs typeface="Adobe Devanagari" panose="02040503050201020203" pitchFamily="18" charset="0"/>
            </a:endParaRPr>
          </a:p>
          <a:p>
            <a:r>
              <a:rPr lang="en-US" sz="3000" dirty="0">
                <a:solidFill>
                  <a:srgbClr val="000000"/>
                </a:solidFill>
                <a:latin typeface="Adobe Devanagari" panose="02040503050201020203" pitchFamily="18" charset="0"/>
                <a:cs typeface="Adobe Devanagari" panose="02040503050201020203" pitchFamily="18" charset="0"/>
              </a:rPr>
              <a:t>Animal toxicological studies typically involve controlled experiments of animals in chambers exposed to specified doses/concentrations of pollutants.  </a:t>
            </a:r>
          </a:p>
          <a:p>
            <a:endParaRPr lang="en-US" sz="3000" dirty="0">
              <a:solidFill>
                <a:srgbClr val="000000"/>
              </a:solidFill>
              <a:latin typeface="Adobe Devanagari" panose="02040503050201020203" pitchFamily="18" charset="0"/>
              <a:cs typeface="Adobe Devanagari" panose="02040503050201020203" pitchFamily="18" charset="0"/>
            </a:endParaRPr>
          </a:p>
          <a:p>
            <a:r>
              <a:rPr lang="en-US" sz="3000" dirty="0">
                <a:solidFill>
                  <a:srgbClr val="000000"/>
                </a:solidFill>
                <a:latin typeface="Adobe Devanagari" panose="02040503050201020203" pitchFamily="18" charset="0"/>
                <a:cs typeface="Adobe Devanagari" panose="02040503050201020203" pitchFamily="18" charset="0"/>
              </a:rPr>
              <a:t>Such studies help us understand the biological mechanism of for the effect. </a:t>
            </a:r>
          </a:p>
          <a:p>
            <a:endParaRPr lang="en-US" sz="3200" dirty="0">
              <a:solidFill>
                <a:srgbClr val="00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903708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4ECB2-3B15-9E90-1DC9-79CC9769B92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6ADBB62-61C1-886B-8F2F-F7912D1E19C5}"/>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287F1680-4D8E-D933-9DC0-ED1836E66B55}"/>
              </a:ext>
            </a:extLst>
          </p:cNvPr>
          <p:cNvSpPr txBox="1"/>
          <p:nvPr/>
        </p:nvSpPr>
        <p:spPr>
          <a:xfrm>
            <a:off x="792708" y="1021295"/>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How does air pollution contribute to cardiovascular (heart) health effects?</a:t>
            </a:r>
          </a:p>
        </p:txBody>
      </p:sp>
      <p:sp>
        <p:nvSpPr>
          <p:cNvPr id="8" name="Rectangle 7">
            <a:extLst>
              <a:ext uri="{FF2B5EF4-FFF2-40B4-BE49-F238E27FC236}">
                <a16:creationId xmlns:a16="http://schemas.microsoft.com/office/drawing/2014/main" id="{A9EC1FB8-4CE0-7EA8-2C9C-8DCF41D2DFDF}"/>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A diagram of blood types&#10;&#10;AI-generated content may be incorrect.">
            <a:extLst>
              <a:ext uri="{FF2B5EF4-FFF2-40B4-BE49-F238E27FC236}">
                <a16:creationId xmlns:a16="http://schemas.microsoft.com/office/drawing/2014/main" id="{CFBC9D2E-9083-30E7-1D78-3971CFEF4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43100"/>
            <a:ext cx="16078548" cy="7847475"/>
          </a:xfrm>
          <a:prstGeom prst="rect">
            <a:avLst/>
          </a:prstGeom>
        </p:spPr>
      </p:pic>
      <p:sp>
        <p:nvSpPr>
          <p:cNvPr id="9" name="TextBox 8">
            <a:extLst>
              <a:ext uri="{FF2B5EF4-FFF2-40B4-BE49-F238E27FC236}">
                <a16:creationId xmlns:a16="http://schemas.microsoft.com/office/drawing/2014/main" id="{76B37A24-00DF-E5F2-8682-AE17CF3A5E44}"/>
              </a:ext>
            </a:extLst>
          </p:cNvPr>
          <p:cNvSpPr txBox="1"/>
          <p:nvPr/>
        </p:nvSpPr>
        <p:spPr>
          <a:xfrm>
            <a:off x="15166841" y="9748198"/>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rPr>
              <a:t>State of Global Air 2025</a:t>
            </a:r>
          </a:p>
        </p:txBody>
      </p:sp>
    </p:spTree>
    <p:extLst>
      <p:ext uri="{BB962C8B-B14F-4D97-AF65-F5344CB8AC3E}">
        <p14:creationId xmlns:p14="http://schemas.microsoft.com/office/powerpoint/2010/main" val="362485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B633-45F2-B728-B038-CF7146A1E84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DECD03E-4402-2BCC-698C-6BCB0ADD6ECB}"/>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7E16C4E9-CF48-97B3-F196-068E1269F5AB}"/>
              </a:ext>
            </a:extLst>
          </p:cNvPr>
          <p:cNvSpPr txBox="1"/>
          <p:nvPr/>
        </p:nvSpPr>
        <p:spPr>
          <a:xfrm>
            <a:off x="1028695" y="1034219"/>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Air Pollution and Brain Health</a:t>
            </a:r>
          </a:p>
        </p:txBody>
      </p:sp>
      <p:sp>
        <p:nvSpPr>
          <p:cNvPr id="8" name="Rectangle 7">
            <a:extLst>
              <a:ext uri="{FF2B5EF4-FFF2-40B4-BE49-F238E27FC236}">
                <a16:creationId xmlns:a16="http://schemas.microsoft.com/office/drawing/2014/main" id="{747407DB-1337-2C3C-B57D-9375EEA4D503}"/>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4" name="Picture 3" descr="A poster of a diagram of the effects of aging&#10;&#10;AI-generated content may be incorrect.">
            <a:extLst>
              <a:ext uri="{FF2B5EF4-FFF2-40B4-BE49-F238E27FC236}">
                <a16:creationId xmlns:a16="http://schemas.microsoft.com/office/drawing/2014/main" id="{4634CC6A-6DC1-856D-FDCA-D6662FD3D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604" y="0"/>
            <a:ext cx="7322967" cy="10253449"/>
          </a:xfrm>
          <a:prstGeom prst="rect">
            <a:avLst/>
          </a:prstGeom>
        </p:spPr>
      </p:pic>
      <p:sp>
        <p:nvSpPr>
          <p:cNvPr id="5" name="TextBox 4">
            <a:extLst>
              <a:ext uri="{FF2B5EF4-FFF2-40B4-BE49-F238E27FC236}">
                <a16:creationId xmlns:a16="http://schemas.microsoft.com/office/drawing/2014/main" id="{80D7FB1A-8A71-D381-1F3C-96FF6BA5959B}"/>
              </a:ext>
            </a:extLst>
          </p:cNvPr>
          <p:cNvSpPr txBox="1"/>
          <p:nvPr/>
        </p:nvSpPr>
        <p:spPr>
          <a:xfrm>
            <a:off x="15316200" y="9781895"/>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rPr>
              <a:t>State of Global Air 2025</a:t>
            </a:r>
          </a:p>
        </p:txBody>
      </p:sp>
      <p:sp>
        <p:nvSpPr>
          <p:cNvPr id="7" name="TextBox 6">
            <a:extLst>
              <a:ext uri="{FF2B5EF4-FFF2-40B4-BE49-F238E27FC236}">
                <a16:creationId xmlns:a16="http://schemas.microsoft.com/office/drawing/2014/main" id="{198E6B85-5493-623B-B013-A624E0256E24}"/>
              </a:ext>
            </a:extLst>
          </p:cNvPr>
          <p:cNvSpPr txBox="1"/>
          <p:nvPr/>
        </p:nvSpPr>
        <p:spPr>
          <a:xfrm>
            <a:off x="1006871" y="2171700"/>
            <a:ext cx="9396610" cy="1846659"/>
          </a:xfrm>
          <a:prstGeom prst="rect">
            <a:avLst/>
          </a:prstGeom>
          <a:noFill/>
        </p:spPr>
        <p:txBody>
          <a:bodyPr wrap="square">
            <a:spAutoFit/>
          </a:bodyPr>
          <a:lstStyle/>
          <a:p>
            <a:r>
              <a:rPr lang="en-US" sz="2400" dirty="0">
                <a:latin typeface="Adobe Devanagari" panose="02040503050201020203" charset="0"/>
                <a:cs typeface="Adobe Devanagari" panose="02040503050201020203" charset="0"/>
              </a:rPr>
              <a:t>“People who breathe </a:t>
            </a:r>
            <a:r>
              <a:rPr lang="en-US" sz="2400" b="1" dirty="0">
                <a:solidFill>
                  <a:srgbClr val="F15F27"/>
                </a:solidFill>
                <a:latin typeface="Adobe Devanagari" panose="02040503050201020203" charset="0"/>
                <a:cs typeface="Adobe Devanagari" panose="02040503050201020203" charset="0"/>
              </a:rPr>
              <a:t>polluted air </a:t>
            </a:r>
            <a:r>
              <a:rPr lang="en-US" sz="2400" dirty="0">
                <a:latin typeface="Adobe Devanagari" panose="02040503050201020203" charset="0"/>
                <a:cs typeface="Adobe Devanagari" panose="02040503050201020203" charset="0"/>
              </a:rPr>
              <a:t>experience changes within the brain regions that control emotions, and as a result, they </a:t>
            </a:r>
            <a:r>
              <a:rPr lang="en-US" sz="2400" b="1" dirty="0">
                <a:solidFill>
                  <a:srgbClr val="F15F27"/>
                </a:solidFill>
                <a:latin typeface="Adobe Devanagari" panose="02040503050201020203" charset="0"/>
                <a:cs typeface="Adobe Devanagari" panose="02040503050201020203" charset="0"/>
              </a:rPr>
              <a:t>may be more likely to develop anxiety and depression</a:t>
            </a:r>
            <a:r>
              <a:rPr lang="en-US" sz="2400" dirty="0">
                <a:latin typeface="Adobe Devanagari" panose="02040503050201020203" charset="0"/>
                <a:cs typeface="Adobe Devanagari" panose="02040503050201020203" charset="0"/>
              </a:rPr>
              <a:t> than those who breathe cleaner air.” </a:t>
            </a:r>
            <a:br>
              <a:rPr lang="en-US" sz="2400" dirty="0">
                <a:latin typeface="Adobe Devanagari" panose="02040503050201020203" charset="0"/>
                <a:cs typeface="Adobe Devanagari" panose="02040503050201020203" charset="0"/>
              </a:rPr>
            </a:br>
            <a:br>
              <a:rPr lang="en-US" sz="2400" dirty="0">
                <a:latin typeface="Adobe Devanagari" panose="02040503050201020203" charset="0"/>
                <a:cs typeface="Adobe Devanagari" panose="02040503050201020203" charset="0"/>
              </a:rPr>
            </a:br>
            <a:r>
              <a:rPr lang="en-US" dirty="0">
                <a:latin typeface="Adobe Devanagari" panose="02040503050201020203" charset="0"/>
                <a:cs typeface="Adobe Devanagari" panose="02040503050201020203" charset="0"/>
              </a:rPr>
              <a:t>Zundel et al. NeuroToxicology 2022; 93</a:t>
            </a:r>
          </a:p>
        </p:txBody>
      </p:sp>
      <p:sp>
        <p:nvSpPr>
          <p:cNvPr id="9" name="TextBox 8">
            <a:extLst>
              <a:ext uri="{FF2B5EF4-FFF2-40B4-BE49-F238E27FC236}">
                <a16:creationId xmlns:a16="http://schemas.microsoft.com/office/drawing/2014/main" id="{4C1EC7FA-86BF-089F-9A07-259FBE654B61}"/>
              </a:ext>
            </a:extLst>
          </p:cNvPr>
          <p:cNvSpPr txBox="1"/>
          <p:nvPr/>
        </p:nvSpPr>
        <p:spPr>
          <a:xfrm>
            <a:off x="1028695" y="4711168"/>
            <a:ext cx="8801105" cy="2215991"/>
          </a:xfrm>
          <a:prstGeom prst="rect">
            <a:avLst/>
          </a:prstGeom>
          <a:noFill/>
        </p:spPr>
        <p:txBody>
          <a:bodyPr wrap="square">
            <a:spAutoFit/>
          </a:bodyPr>
          <a:lstStyle/>
          <a:p>
            <a:r>
              <a:rPr lang="en-US" sz="2400" dirty="0">
                <a:latin typeface="Adobe Devanagari" panose="02040503050201020203" charset="0"/>
                <a:cs typeface="Adobe Devanagari" panose="02040503050201020203" charset="0"/>
              </a:rPr>
              <a:t>“There is emerging </a:t>
            </a:r>
            <a:r>
              <a:rPr lang="en-US" sz="2400" b="1" dirty="0">
                <a:solidFill>
                  <a:srgbClr val="F15F27"/>
                </a:solidFill>
                <a:latin typeface="Adobe Devanagari" panose="02040503050201020203" charset="0"/>
                <a:cs typeface="Adobe Devanagari" panose="02040503050201020203" charset="0"/>
              </a:rPr>
              <a:t>evidence of associations between poor air quality</a:t>
            </a:r>
            <a:r>
              <a:rPr lang="en-US" sz="2400" dirty="0">
                <a:latin typeface="Adobe Devanagari" panose="02040503050201020203" charset="0"/>
                <a:cs typeface="Adobe Devanagari" panose="02040503050201020203" charset="0"/>
              </a:rPr>
              <a:t>, both indoors and outdoors, and </a:t>
            </a:r>
            <a:r>
              <a:rPr lang="en-US" sz="2400" b="1" dirty="0">
                <a:solidFill>
                  <a:srgbClr val="F15F27"/>
                </a:solidFill>
                <a:latin typeface="Adobe Devanagari" panose="02040503050201020203" charset="0"/>
                <a:cs typeface="Adobe Devanagari" panose="02040503050201020203" charset="0"/>
              </a:rPr>
              <a:t>poor mental health </a:t>
            </a:r>
            <a:r>
              <a:rPr lang="en-US" sz="2400" dirty="0">
                <a:latin typeface="Adobe Devanagari" panose="02040503050201020203" charset="0"/>
                <a:cs typeface="Adobe Devanagari" panose="02040503050201020203" charset="0"/>
              </a:rPr>
              <a:t>more generally, as well as specific mental disorders. Furthermore, pre-existing long-term conditions appear to deteriorate, requiring more healthcare.” </a:t>
            </a:r>
          </a:p>
          <a:p>
            <a:endParaRPr lang="en-US" sz="2400" dirty="0">
              <a:latin typeface="Adobe Devanagari" panose="02040503050201020203" charset="0"/>
              <a:cs typeface="Adobe Devanagari" panose="02040503050201020203" charset="0"/>
            </a:endParaRPr>
          </a:p>
          <a:p>
            <a:r>
              <a:rPr lang="en-US" dirty="0" err="1">
                <a:latin typeface="Adobe Devanagari" panose="02040503050201020203" charset="0"/>
                <a:cs typeface="Adobe Devanagari" panose="02040503050201020203" charset="0"/>
              </a:rPr>
              <a:t>Bhui</a:t>
            </a:r>
            <a:r>
              <a:rPr lang="en-US" dirty="0">
                <a:latin typeface="Adobe Devanagari" panose="02040503050201020203" charset="0"/>
                <a:cs typeface="Adobe Devanagari" panose="02040503050201020203" charset="0"/>
              </a:rPr>
              <a:t> et al. </a:t>
            </a:r>
            <a:r>
              <a:rPr lang="nl-NL" dirty="0">
                <a:latin typeface="Adobe Devanagari" panose="02040503050201020203" charset="0"/>
                <a:cs typeface="Adobe Devanagari" panose="02040503050201020203" charset="0"/>
              </a:rPr>
              <a:t>BJPsych Open 2023; 9(4): e120</a:t>
            </a:r>
            <a:endParaRPr lang="en-US" dirty="0">
              <a:latin typeface="Adobe Devanagari" panose="02040503050201020203" charset="0"/>
              <a:cs typeface="Adobe Devanagari" panose="02040503050201020203" charset="0"/>
            </a:endParaRPr>
          </a:p>
        </p:txBody>
      </p:sp>
      <p:sp>
        <p:nvSpPr>
          <p:cNvPr id="11" name="TextBox 10">
            <a:extLst>
              <a:ext uri="{FF2B5EF4-FFF2-40B4-BE49-F238E27FC236}">
                <a16:creationId xmlns:a16="http://schemas.microsoft.com/office/drawing/2014/main" id="{837BF93E-16C4-4038-E904-32A6FAC837AF}"/>
              </a:ext>
            </a:extLst>
          </p:cNvPr>
          <p:cNvSpPr txBox="1"/>
          <p:nvPr/>
        </p:nvSpPr>
        <p:spPr>
          <a:xfrm>
            <a:off x="1028695" y="7602909"/>
            <a:ext cx="8991600" cy="1846659"/>
          </a:xfrm>
          <a:prstGeom prst="rect">
            <a:avLst/>
          </a:prstGeom>
          <a:noFill/>
        </p:spPr>
        <p:txBody>
          <a:bodyPr wrap="square">
            <a:spAutoFit/>
          </a:bodyPr>
          <a:lstStyle/>
          <a:p>
            <a:r>
              <a:rPr lang="en-US" sz="2400" dirty="0">
                <a:latin typeface="Adobe Devanagari" panose="02040503050201020203" charset="0"/>
                <a:cs typeface="Adobe Devanagari" panose="02040503050201020203" charset="0"/>
              </a:rPr>
              <a:t>“A systematic assessment of the literature that suggests exposure to particulate matter &lt;2.5 microns in diameter (PM</a:t>
            </a:r>
            <a:r>
              <a:rPr lang="en-US" sz="2400" baseline="-25000" dirty="0">
                <a:latin typeface="Adobe Devanagari" panose="02040503050201020203" charset="0"/>
                <a:cs typeface="Adobe Devanagari" panose="02040503050201020203" charset="0"/>
              </a:rPr>
              <a:t>2.5</a:t>
            </a:r>
            <a:r>
              <a:rPr lang="en-US" sz="2400" dirty="0">
                <a:latin typeface="Adobe Devanagari" panose="02040503050201020203" charset="0"/>
                <a:cs typeface="Adobe Devanagari" panose="02040503050201020203" charset="0"/>
              </a:rPr>
              <a:t>) is associated with </a:t>
            </a:r>
            <a:r>
              <a:rPr lang="en-US" sz="2400" b="1" dirty="0">
                <a:solidFill>
                  <a:srgbClr val="F15F27"/>
                </a:solidFill>
                <a:latin typeface="Adobe Devanagari" panose="02040503050201020203" charset="0"/>
                <a:cs typeface="Adobe Devanagari" panose="02040503050201020203" charset="0"/>
              </a:rPr>
              <a:t>increased risk of dementia</a:t>
            </a:r>
            <a:r>
              <a:rPr lang="en-US" sz="2400" dirty="0">
                <a:latin typeface="Adobe Devanagari" panose="02040503050201020203" charset="0"/>
                <a:cs typeface="Adobe Devanagari" panose="02040503050201020203" charset="0"/>
              </a:rPr>
              <a:t>” </a:t>
            </a:r>
            <a:br>
              <a:rPr lang="en-US" sz="2400" dirty="0">
                <a:latin typeface="Adobe Devanagari" panose="02040503050201020203" charset="0"/>
                <a:cs typeface="Adobe Devanagari" panose="02040503050201020203" charset="0"/>
              </a:rPr>
            </a:br>
            <a:endParaRPr lang="en-US" sz="2400" dirty="0">
              <a:latin typeface="Adobe Devanagari" panose="02040503050201020203" charset="0"/>
              <a:cs typeface="Adobe Devanagari" panose="02040503050201020203" charset="0"/>
            </a:endParaRPr>
          </a:p>
          <a:p>
            <a:r>
              <a:rPr lang="en-US" dirty="0" err="1">
                <a:latin typeface="Adobe Devanagari" panose="02040503050201020203" charset="0"/>
                <a:cs typeface="Adobe Devanagari" panose="02040503050201020203" charset="0"/>
              </a:rPr>
              <a:t>Wilker</a:t>
            </a:r>
            <a:r>
              <a:rPr lang="en-US" dirty="0">
                <a:latin typeface="Adobe Devanagari" panose="02040503050201020203" charset="0"/>
                <a:cs typeface="Adobe Devanagari" panose="02040503050201020203" charset="0"/>
              </a:rPr>
              <a:t> et al. BMJ 2023; 381:e071620 </a:t>
            </a:r>
          </a:p>
        </p:txBody>
      </p:sp>
    </p:spTree>
    <p:extLst>
      <p:ext uri="{BB962C8B-B14F-4D97-AF65-F5344CB8AC3E}">
        <p14:creationId xmlns:p14="http://schemas.microsoft.com/office/powerpoint/2010/main" val="105700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FDE0F-ACB6-BAC9-783B-4CBF82C4905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638428-8EE1-52CC-DFB2-83EE8E418FC9}"/>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83849631-DC52-E316-CB57-F37A36D2AD27}"/>
              </a:ext>
            </a:extLst>
          </p:cNvPr>
          <p:cNvSpPr txBox="1"/>
          <p:nvPr/>
        </p:nvSpPr>
        <p:spPr>
          <a:xfrm>
            <a:off x="1028695" y="938846"/>
            <a:ext cx="17525999" cy="738664"/>
          </a:xfrm>
          <a:prstGeom prst="rect">
            <a:avLst/>
          </a:prstGeom>
        </p:spPr>
        <p:txBody>
          <a:bodyPr wrap="square" lIns="0" tIns="0" rIns="0" bIns="0" rtlCol="0" anchor="t">
            <a:spAutoFit/>
          </a:bodyPr>
          <a:lstStyle/>
          <a:p>
            <a:pPr>
              <a:spcBef>
                <a:spcPct val="0"/>
              </a:spcBef>
            </a:pPr>
            <a:r>
              <a:rPr lang="en-US" sz="4800" b="1" dirty="0">
                <a:solidFill>
                  <a:schemeClr val="tx2"/>
                </a:solidFill>
                <a:latin typeface="Adobe Devanagari" panose="02040503050201020203" pitchFamily="18" charset="0"/>
                <a:cs typeface="Adobe Devanagari" panose="02040503050201020203" pitchFamily="18" charset="0"/>
              </a:rPr>
              <a:t>Concentration- Response (C-R) Functions</a:t>
            </a:r>
          </a:p>
        </p:txBody>
      </p:sp>
      <p:sp>
        <p:nvSpPr>
          <p:cNvPr id="8" name="Rectangle 7">
            <a:extLst>
              <a:ext uri="{FF2B5EF4-FFF2-40B4-BE49-F238E27FC236}">
                <a16:creationId xmlns:a16="http://schemas.microsoft.com/office/drawing/2014/main" id="{7F9F36C1-D803-38B0-F2D1-2782916050A0}"/>
              </a:ext>
            </a:extLst>
          </p:cNvPr>
          <p:cNvSpPr/>
          <p:nvPr/>
        </p:nvSpPr>
        <p:spPr>
          <a:xfrm>
            <a:off x="3141711" y="5143500"/>
            <a:ext cx="592089"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1" name="TextBox 10">
            <a:extLst>
              <a:ext uri="{FF2B5EF4-FFF2-40B4-BE49-F238E27FC236}">
                <a16:creationId xmlns:a16="http://schemas.microsoft.com/office/drawing/2014/main" id="{8AB9C3BC-C487-C720-E82B-0120BA997DF7}"/>
              </a:ext>
            </a:extLst>
          </p:cNvPr>
          <p:cNvSpPr txBox="1"/>
          <p:nvPr/>
        </p:nvSpPr>
        <p:spPr>
          <a:xfrm>
            <a:off x="1028694" y="2281178"/>
            <a:ext cx="6591306" cy="7294305"/>
          </a:xfrm>
          <a:prstGeom prst="rect">
            <a:avLst/>
          </a:prstGeom>
          <a:noFill/>
        </p:spPr>
        <p:txBody>
          <a:bodyPr wrap="square">
            <a:spAutoFit/>
          </a:bodyPr>
          <a:lstStyle/>
          <a:p>
            <a:r>
              <a:rPr lang="en-US" sz="3600" dirty="0">
                <a:solidFill>
                  <a:srgbClr val="000000"/>
                </a:solidFill>
                <a:latin typeface="Adobe Devanagari" panose="02040503050201020203" charset="0"/>
                <a:cs typeface="Adobe Devanagari" panose="02040503050201020203" charset="0"/>
              </a:rPr>
              <a:t>Also referred to as exposure-response function, and d</a:t>
            </a:r>
            <a:r>
              <a:rPr lang="en-US" sz="3600" dirty="0">
                <a:latin typeface="Adobe Devanagari" panose="02040503050201020203" charset="0"/>
                <a:cs typeface="Adobe Devanagari" panose="02040503050201020203" charset="0"/>
              </a:rPr>
              <a:t>escribes the  relationship between a pollutant and an adverse effect on health (mortality, morbidity)</a:t>
            </a:r>
          </a:p>
          <a:p>
            <a:endParaRPr lang="en-US" sz="3600" dirty="0">
              <a:latin typeface="Adobe Devanagari" panose="02040503050201020203" charset="0"/>
              <a:cs typeface="Adobe Devanagari" panose="02040503050201020203" charset="0"/>
            </a:endParaRPr>
          </a:p>
          <a:p>
            <a:r>
              <a:rPr lang="en-US" sz="3600" dirty="0">
                <a:latin typeface="Adobe Devanagari" panose="02040503050201020203" charset="0"/>
                <a:cs typeface="Adobe Devanagari" panose="02040503050201020203" charset="0"/>
              </a:rPr>
              <a:t>E.g., stunting, mortality (death), asthma exacerbation etc. </a:t>
            </a:r>
          </a:p>
          <a:p>
            <a:endParaRPr lang="en-US" sz="3600" dirty="0">
              <a:latin typeface="Adobe Devanagari" panose="02040503050201020203" charset="0"/>
              <a:cs typeface="Adobe Devanagari" panose="02040503050201020203" charset="0"/>
            </a:endParaRPr>
          </a:p>
          <a:p>
            <a:r>
              <a:rPr lang="en-US" sz="3600" dirty="0">
                <a:latin typeface="Adobe Devanagari" panose="02040503050201020203" charset="0"/>
                <a:cs typeface="Adobe Devanagari" panose="02040503050201020203" charset="0"/>
              </a:rPr>
              <a:t>Very important for health impact assessments and burden of disease estimates attributed to air pollution (</a:t>
            </a:r>
            <a:r>
              <a:rPr lang="en-US" sz="3600" i="1" dirty="0">
                <a:latin typeface="Adobe Devanagari" panose="02040503050201020203" charset="0"/>
                <a:cs typeface="Adobe Devanagari" panose="02040503050201020203" charset="0"/>
              </a:rPr>
              <a:t>more on this tomorrow</a:t>
            </a:r>
            <a:r>
              <a:rPr lang="en-US" sz="3600" dirty="0">
                <a:latin typeface="Adobe Devanagari" panose="02040503050201020203" charset="0"/>
                <a:cs typeface="Adobe Devanagari" panose="02040503050201020203" charset="0"/>
              </a:rPr>
              <a:t>)</a:t>
            </a:r>
            <a:endParaRPr lang="en-US" sz="3600" dirty="0">
              <a:solidFill>
                <a:srgbClr val="000000"/>
              </a:solidFill>
              <a:latin typeface="Adobe Devanagari" panose="02040503050201020203" charset="0"/>
              <a:cs typeface="Adobe Devanagari" panose="02040503050201020203" charset="0"/>
            </a:endParaRPr>
          </a:p>
        </p:txBody>
      </p:sp>
      <p:sp>
        <p:nvSpPr>
          <p:cNvPr id="14" name="TextBox 13">
            <a:extLst>
              <a:ext uri="{FF2B5EF4-FFF2-40B4-BE49-F238E27FC236}">
                <a16:creationId xmlns:a16="http://schemas.microsoft.com/office/drawing/2014/main" id="{4B06319E-B1B5-D9CE-B2C1-45E0D05D9D9E}"/>
              </a:ext>
            </a:extLst>
          </p:cNvPr>
          <p:cNvSpPr txBox="1"/>
          <p:nvPr/>
        </p:nvSpPr>
        <p:spPr>
          <a:xfrm>
            <a:off x="15166841" y="9748198"/>
            <a:ext cx="2590801" cy="323165"/>
          </a:xfrm>
          <a:prstGeom prst="rect">
            <a:avLst/>
          </a:prstGeom>
          <a:noFill/>
        </p:spPr>
        <p:txBody>
          <a:bodyPr wrap="square">
            <a:spAutoFit/>
          </a:bodyPr>
          <a:lstStyle/>
          <a:p>
            <a:pPr algn="r"/>
            <a:r>
              <a:rPr lang="en-US" sz="1500" dirty="0">
                <a:latin typeface="Adobe Devanagari" panose="02040503050201020203" pitchFamily="18" charset="0"/>
                <a:cs typeface="Adobe Devanagari" panose="02040503050201020203" pitchFamily="18" charset="0"/>
              </a:rPr>
              <a:t>Di et al., NEJM 2017</a:t>
            </a:r>
          </a:p>
        </p:txBody>
      </p:sp>
      <p:pic>
        <p:nvPicPr>
          <p:cNvPr id="4" name="Picture 3">
            <a:extLst>
              <a:ext uri="{FF2B5EF4-FFF2-40B4-BE49-F238E27FC236}">
                <a16:creationId xmlns:a16="http://schemas.microsoft.com/office/drawing/2014/main" id="{FE4E9B7F-8C61-6EDD-2DC1-9EFAE6AD33A4}"/>
              </a:ext>
            </a:extLst>
          </p:cNvPr>
          <p:cNvPicPr>
            <a:picLocks noChangeAspect="1"/>
          </p:cNvPicPr>
          <p:nvPr/>
        </p:nvPicPr>
        <p:blipFill>
          <a:blip r:embed="rId3"/>
          <a:stretch>
            <a:fillRect/>
          </a:stretch>
        </p:blipFill>
        <p:spPr>
          <a:xfrm>
            <a:off x="8458200" y="2284021"/>
            <a:ext cx="8153400" cy="7174238"/>
          </a:xfrm>
          <a:prstGeom prst="rect">
            <a:avLst/>
          </a:prstGeom>
        </p:spPr>
      </p:pic>
    </p:spTree>
    <p:extLst>
      <p:ext uri="{BB962C8B-B14F-4D97-AF65-F5344CB8AC3E}">
        <p14:creationId xmlns:p14="http://schemas.microsoft.com/office/powerpoint/2010/main" val="166886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7A599-CF68-E9B0-86FB-51922C43AD2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3906A74-A661-C739-7F38-B21EC3C68700}"/>
              </a:ext>
            </a:extLst>
          </p:cNvPr>
          <p:cNvSpPr txBox="1"/>
          <p:nvPr/>
        </p:nvSpPr>
        <p:spPr>
          <a:xfrm>
            <a:off x="1752600" y="2857500"/>
            <a:ext cx="13778629" cy="6000617"/>
          </a:xfrm>
          <a:prstGeom prst="rect">
            <a:avLst/>
          </a:prstGeom>
        </p:spPr>
        <p:txBody>
          <a:bodyPr lIns="0" tIns="0" rIns="0" bIns="0" rtlCol="0" anchor="t">
            <a:spAutoFit/>
          </a:bodyPr>
          <a:lstStyle/>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Why is fine particulate matter, or PM</a:t>
            </a:r>
            <a:r>
              <a:rPr lang="en-US" sz="6050" spc="30" baseline="-25000" dirty="0">
                <a:solidFill>
                  <a:srgbClr val="2B2C30"/>
                </a:solidFill>
                <a:latin typeface="Adobe Devanagari" panose="02040503050201020203" charset="0"/>
                <a:ea typeface="Playfair Display"/>
                <a:cs typeface="Adobe Devanagari" panose="02040503050201020203" charset="0"/>
                <a:sym typeface="Playfair Display"/>
              </a:rPr>
              <a:t>2.5</a:t>
            </a:r>
            <a:r>
              <a:rPr lang="en-US" sz="6050" spc="30" dirty="0">
                <a:solidFill>
                  <a:srgbClr val="2B2C30"/>
                </a:solidFill>
                <a:latin typeface="Adobe Devanagari" panose="02040503050201020203" charset="0"/>
                <a:ea typeface="Playfair Display"/>
                <a:cs typeface="Adobe Devanagari" panose="02040503050201020203" charset="0"/>
                <a:sym typeface="Playfair Display"/>
              </a:rPr>
              <a:t> considered to be the key pollutant driving health effects?  </a:t>
            </a:r>
          </a:p>
          <a:p>
            <a:pPr algn="l">
              <a:lnSpc>
                <a:spcPts val="7865"/>
              </a:lnSpc>
            </a:pPr>
            <a:endParaRPr lang="en-US" sz="6050" spc="30" dirty="0">
              <a:solidFill>
                <a:srgbClr val="2B2C30"/>
              </a:solidFill>
              <a:latin typeface="Playfair Display"/>
              <a:ea typeface="Playfair Display"/>
              <a:cs typeface="Playfair Display"/>
              <a:sym typeface="Playfair Display"/>
            </a:endParaRPr>
          </a:p>
          <a:p>
            <a:pPr algn="l">
              <a:lnSpc>
                <a:spcPts val="7865"/>
              </a:lnSpc>
            </a:pPr>
            <a:r>
              <a:rPr lang="en-US" sz="6050" spc="30" dirty="0">
                <a:solidFill>
                  <a:srgbClr val="2B2C30"/>
                </a:solidFill>
                <a:latin typeface="Adobe Devanagari" panose="02040503050201020203" charset="0"/>
                <a:ea typeface="Playfair Display"/>
                <a:cs typeface="Adobe Devanagari" panose="02040503050201020203" charset="0"/>
                <a:sym typeface="Playfair Display"/>
              </a:rPr>
              <a:t>Is this true? </a:t>
            </a:r>
          </a:p>
          <a:p>
            <a:pPr algn="l">
              <a:lnSpc>
                <a:spcPts val="7865"/>
              </a:lnSpc>
            </a:pPr>
            <a:endParaRPr lang="en-US" sz="6050" spc="30" dirty="0">
              <a:solidFill>
                <a:srgbClr val="2B2C30"/>
              </a:solidFill>
              <a:latin typeface="Playfair Display"/>
              <a:ea typeface="Playfair Display"/>
              <a:cs typeface="Playfair Display"/>
              <a:sym typeface="Playfair Display"/>
            </a:endParaRPr>
          </a:p>
        </p:txBody>
      </p:sp>
      <p:sp>
        <p:nvSpPr>
          <p:cNvPr id="3" name="Freeform 3">
            <a:extLst>
              <a:ext uri="{FF2B5EF4-FFF2-40B4-BE49-F238E27FC236}">
                <a16:creationId xmlns:a16="http://schemas.microsoft.com/office/drawing/2014/main" id="{6D1AC758-2B09-DE53-5223-EF7909053627}"/>
              </a:ext>
            </a:extLst>
          </p:cNvPr>
          <p:cNvSpPr/>
          <p:nvPr/>
        </p:nvSpPr>
        <p:spPr>
          <a:xfrm>
            <a:off x="16168293" y="362233"/>
            <a:ext cx="1694198" cy="1649725"/>
          </a:xfrm>
          <a:custGeom>
            <a:avLst/>
            <a:gdLst/>
            <a:ahLst/>
            <a:cxnLst/>
            <a:rect l="l" t="t" r="r" b="b"/>
            <a:pathLst>
              <a:path w="1694198" h="1649725">
                <a:moveTo>
                  <a:pt x="0" y="0"/>
                </a:moveTo>
                <a:lnTo>
                  <a:pt x="1694198" y="0"/>
                </a:lnTo>
                <a:lnTo>
                  <a:pt x="1694198" y="1649726"/>
                </a:lnTo>
                <a:lnTo>
                  <a:pt x="0" y="1649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1290709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7.4"/>
</p:tagLst>
</file>

<file path=ppt/tags/tag2.xml><?xml version="1.0" encoding="utf-8"?>
<p:tagLst xmlns:a="http://schemas.openxmlformats.org/drawingml/2006/main" xmlns:r="http://schemas.openxmlformats.org/officeDocument/2006/relationships" xmlns:p="http://schemas.openxmlformats.org/presentationml/2006/main">
  <p:tag name="TIMING" val="|9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7558</TotalTime>
  <Words>1631</Words>
  <Application>Microsoft Office PowerPoint</Application>
  <PresentationFormat>Custom</PresentationFormat>
  <Paragraphs>198</Paragraphs>
  <Slides>24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Public Sans</vt:lpstr>
      <vt:lpstr>Playfair Display</vt:lpstr>
      <vt:lpstr>PT Sans Narrow</vt:lpstr>
      <vt:lpstr>Calibri</vt:lpstr>
      <vt:lpstr>Arial</vt:lpstr>
      <vt:lpstr>Adobe Devanagari</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 Slide Deck</dc:title>
  <dc:creator>Donna Vorhees</dc:creator>
  <cp:lastModifiedBy>Pallavi Pant</cp:lastModifiedBy>
  <cp:revision>534</cp:revision>
  <dcterms:created xsi:type="dcterms:W3CDTF">2006-08-16T00:00:00Z</dcterms:created>
  <dcterms:modified xsi:type="dcterms:W3CDTF">2025-12-03T15:18:35Z</dcterms:modified>
  <dc:identifier>DAF2_4-hjW4</dc:identifier>
</cp:coreProperties>
</file>