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321" r:id="rId2"/>
    <p:sldId id="282" r:id="rId3"/>
    <p:sldId id="353" r:id="rId4"/>
    <p:sldId id="261" r:id="rId5"/>
    <p:sldId id="366" r:id="rId6"/>
    <p:sldId id="367" r:id="rId7"/>
    <p:sldId id="269" r:id="rId8"/>
    <p:sldId id="364" r:id="rId9"/>
    <p:sldId id="368" r:id="rId10"/>
    <p:sldId id="369" r:id="rId11"/>
    <p:sldId id="371" r:id="rId12"/>
    <p:sldId id="370" r:id="rId13"/>
    <p:sldId id="257" r:id="rId14"/>
    <p:sldId id="260" r:id="rId15"/>
    <p:sldId id="362" r:id="rId16"/>
    <p:sldId id="264" r:id="rId17"/>
    <p:sldId id="262" r:id="rId18"/>
    <p:sldId id="348" r:id="rId19"/>
    <p:sldId id="349" r:id="rId20"/>
    <p:sldId id="372" r:id="rId21"/>
    <p:sldId id="356" r:id="rId22"/>
    <p:sldId id="373" r:id="rId23"/>
    <p:sldId id="357" r:id="rId24"/>
    <p:sldId id="295" r:id="rId25"/>
    <p:sldId id="358" r:id="rId26"/>
    <p:sldId id="296" r:id="rId27"/>
    <p:sldId id="359" r:id="rId28"/>
    <p:sldId id="361" r:id="rId29"/>
    <p:sldId id="297" r:id="rId30"/>
    <p:sldId id="374" r:id="rId31"/>
    <p:sldId id="341" r:id="rId32"/>
    <p:sldId id="272" r:id="rId33"/>
    <p:sldId id="342" r:id="rId34"/>
    <p:sldId id="339" r:id="rId35"/>
    <p:sldId id="340" r:id="rId36"/>
    <p:sldId id="355" r:id="rId37"/>
    <p:sldId id="350" r:id="rId38"/>
    <p:sldId id="37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9900CC"/>
    <a:srgbClr val="FFCCFF"/>
    <a:srgbClr val="EDA401"/>
    <a:srgbClr val="0269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33" autoAdjust="0"/>
    <p:restoredTop sz="93412"/>
  </p:normalViewPr>
  <p:slideViewPr>
    <p:cSldViewPr snapToObjects="1">
      <p:cViewPr varScale="1">
        <p:scale>
          <a:sx n="88" d="100"/>
          <a:sy n="88" d="100"/>
        </p:scale>
        <p:origin x="1240"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90263D-A817-400B-B201-FF40A7D097A9}" type="datetimeFigureOut">
              <a:rPr lang="en-US" smtClean="0"/>
              <a:t>12/4/25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0E8B7C-F08A-4DE9-B809-4B41580EA9B6}" type="slidenum">
              <a:rPr lang="en-US" smtClean="0"/>
              <a:t>‹#›</a:t>
            </a:fld>
            <a:endParaRPr lang="en-US"/>
          </a:p>
        </p:txBody>
      </p:sp>
    </p:spTree>
    <p:extLst>
      <p:ext uri="{BB962C8B-B14F-4D97-AF65-F5344CB8AC3E}">
        <p14:creationId xmlns:p14="http://schemas.microsoft.com/office/powerpoint/2010/main" val="3904356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H" dirty="0"/>
          </a:p>
        </p:txBody>
      </p:sp>
      <p:sp>
        <p:nvSpPr>
          <p:cNvPr id="4" name="Slide Number Placeholder 3"/>
          <p:cNvSpPr>
            <a:spLocks noGrp="1"/>
          </p:cNvSpPr>
          <p:nvPr>
            <p:ph type="sldNum" sz="quarter" idx="5"/>
          </p:nvPr>
        </p:nvSpPr>
        <p:spPr/>
        <p:txBody>
          <a:bodyPr/>
          <a:lstStyle/>
          <a:p>
            <a:fld id="{8F0E8B7C-F08A-4DE9-B809-4B41580EA9B6}" type="slidenum">
              <a:rPr lang="en-US" smtClean="0"/>
              <a:t>27</a:t>
            </a:fld>
            <a:endParaRPr lang="en-US"/>
          </a:p>
        </p:txBody>
      </p:sp>
    </p:spTree>
    <p:extLst>
      <p:ext uri="{BB962C8B-B14F-4D97-AF65-F5344CB8AC3E}">
        <p14:creationId xmlns:p14="http://schemas.microsoft.com/office/powerpoint/2010/main" val="1166524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177AC-205F-2E41-A505-AB0F6F4FEE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7F3C46-49ED-294F-BE27-FF424FDF6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38C457-4DA4-9F44-82C8-3888A304955D}"/>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5" name="Footer Placeholder 4">
            <a:extLst>
              <a:ext uri="{FF2B5EF4-FFF2-40B4-BE49-F238E27FC236}">
                <a16:creationId xmlns:a16="http://schemas.microsoft.com/office/drawing/2014/main" id="{1119E3C1-31E9-A644-8110-C27A8DD563D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4382DD7-20B8-A64C-A7CA-1776AF4824E3}"/>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170552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1A81D-BFF7-0E48-97EF-646CCE8F8E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484C8B-ABED-7441-9559-CD59C6A2DA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2E2F2F-1A85-E547-9535-5EA3751FA5A7}"/>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5" name="Footer Placeholder 4">
            <a:extLst>
              <a:ext uri="{FF2B5EF4-FFF2-40B4-BE49-F238E27FC236}">
                <a16:creationId xmlns:a16="http://schemas.microsoft.com/office/drawing/2014/main" id="{8D9E314B-D747-4D41-9969-C59EAE66CF7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EFDC8C2-6E21-C344-9C24-28930D605A37}"/>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40528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B9D8CC-41D9-1E4D-BDBA-6D1348AF3C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1453F-F058-684C-9F38-143C7A514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A47D22-E483-C649-B840-01A851DB7A63}"/>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5" name="Footer Placeholder 4">
            <a:extLst>
              <a:ext uri="{FF2B5EF4-FFF2-40B4-BE49-F238E27FC236}">
                <a16:creationId xmlns:a16="http://schemas.microsoft.com/office/drawing/2014/main" id="{923EA88C-D421-A64B-856F-A584025DF49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F09D073-7125-EE4B-9A3A-C44C3A3DD25E}"/>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97548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FA53-C0ED-5746-823A-921E2025FF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4C68DC-E403-C748-A406-C97D942677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E37069-779F-724F-9309-DF8882D596F9}"/>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5" name="Footer Placeholder 4">
            <a:extLst>
              <a:ext uri="{FF2B5EF4-FFF2-40B4-BE49-F238E27FC236}">
                <a16:creationId xmlns:a16="http://schemas.microsoft.com/office/drawing/2014/main" id="{EBAF8DE6-9CE2-F947-83CC-FA63B2D14CA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09A5DC2-B4D5-204E-9820-CCA6134D3F06}"/>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376331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B24E7-48B5-9E4A-83DA-5CDD6D7490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B3E740-CAB0-2E4F-AF9F-90CA0C1EA1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B95130-BD7F-E341-BB3B-9283846C13F0}"/>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5" name="Footer Placeholder 4">
            <a:extLst>
              <a:ext uri="{FF2B5EF4-FFF2-40B4-BE49-F238E27FC236}">
                <a16:creationId xmlns:a16="http://schemas.microsoft.com/office/drawing/2014/main" id="{592B7431-535B-C34C-A56D-729B17080EC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C5182B6-D1E3-4746-B8C5-471192F40B99}"/>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3162718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4178C-2FF3-7041-91BA-3E18024EF5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CADCD2-6D69-E04D-A734-EFF04BE3E1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C4AC42-27DE-A648-A82F-2CEF42C4EC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799DD7-3940-CC4C-8824-F3AF76F00BDA}"/>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6" name="Footer Placeholder 5">
            <a:extLst>
              <a:ext uri="{FF2B5EF4-FFF2-40B4-BE49-F238E27FC236}">
                <a16:creationId xmlns:a16="http://schemas.microsoft.com/office/drawing/2014/main" id="{212C2E37-713A-184B-A6FC-B785BC0EAC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D33824A-4D5A-6E45-B537-162F303C1BD4}"/>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419303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5F680-81B1-484C-8300-654FD38F4F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40A43F-1D72-B84F-9F70-2F2886484F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B2A84E-6F1C-E042-B342-003F9D8776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1698CB-0E72-054E-8581-69CBEB7862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526582-0D18-2E44-9728-234C0E7672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89FF32-8B2F-8D47-9333-CD1E16A74079}"/>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8" name="Footer Placeholder 7">
            <a:extLst>
              <a:ext uri="{FF2B5EF4-FFF2-40B4-BE49-F238E27FC236}">
                <a16:creationId xmlns:a16="http://schemas.microsoft.com/office/drawing/2014/main" id="{8D337E4C-0727-6141-ACE3-CD1B686DE47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29E0B96B-57C1-DD46-B40D-FFAEC79CE307}"/>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123427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8A83F-430A-1146-93D3-E3118FCCB3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A5983A-3D9F-144B-885B-621A0754FC7C}"/>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4" name="Footer Placeholder 3">
            <a:extLst>
              <a:ext uri="{FF2B5EF4-FFF2-40B4-BE49-F238E27FC236}">
                <a16:creationId xmlns:a16="http://schemas.microsoft.com/office/drawing/2014/main" id="{8EC02A00-4E94-9C42-9B7F-E588FC291B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0B9B1456-A613-3B4C-B306-FAFCED2EC9B6}"/>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696161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42E8E-6DC4-4D49-99AB-794FA6F0933A}"/>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3" name="Footer Placeholder 2">
            <a:extLst>
              <a:ext uri="{FF2B5EF4-FFF2-40B4-BE49-F238E27FC236}">
                <a16:creationId xmlns:a16="http://schemas.microsoft.com/office/drawing/2014/main" id="{7FD5423A-5CF2-3944-A8CF-982FC8E999E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293C712B-7634-BF4F-A209-30AEF9CF32EC}"/>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90868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239EE-F3DB-F44A-9BF2-AD3CC9848F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103776-A567-A446-BF43-18FDD8D43B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397C70-284D-D44E-99CA-9634C44E51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7FCDD7-548D-244E-9C37-4CB41A9FF3AA}"/>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6" name="Footer Placeholder 5">
            <a:extLst>
              <a:ext uri="{FF2B5EF4-FFF2-40B4-BE49-F238E27FC236}">
                <a16:creationId xmlns:a16="http://schemas.microsoft.com/office/drawing/2014/main" id="{97CE75A2-CC1A-7644-BF61-29EE2A433D3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D208D23-63D8-F446-A94E-802FA6B6F999}"/>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42545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1C20D-8363-2541-BFFE-376667AEF4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10293D-2831-D04B-9CF6-360AF8935B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1165C87-259F-7341-99B3-066A6CA054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F10922-6353-564C-A9A2-5BD342711CAD}"/>
              </a:ext>
            </a:extLst>
          </p:cNvPr>
          <p:cNvSpPr>
            <a:spLocks noGrp="1"/>
          </p:cNvSpPr>
          <p:nvPr>
            <p:ph type="dt" sz="half" idx="10"/>
          </p:nvPr>
        </p:nvSpPr>
        <p:spPr/>
        <p:txBody>
          <a:bodyPr/>
          <a:lstStyle/>
          <a:p>
            <a:fld id="{980F8007-6939-8D40-9168-7D5703CF5904}" type="datetimeFigureOut">
              <a:rPr lang="en-US" smtClean="0"/>
              <a:t>12/4/25</a:t>
            </a:fld>
            <a:endParaRPr lang="en-US"/>
          </a:p>
        </p:txBody>
      </p:sp>
      <p:sp>
        <p:nvSpPr>
          <p:cNvPr id="6" name="Footer Placeholder 5">
            <a:extLst>
              <a:ext uri="{FF2B5EF4-FFF2-40B4-BE49-F238E27FC236}">
                <a16:creationId xmlns:a16="http://schemas.microsoft.com/office/drawing/2014/main" id="{F20C79AD-87A7-9247-A306-6A5C66D7B2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913654C-15B6-AA4F-8B7D-41B23938D832}"/>
              </a:ext>
            </a:extLst>
          </p:cNvPr>
          <p:cNvSpPr>
            <a:spLocks noGrp="1"/>
          </p:cNvSpPr>
          <p:nvPr>
            <p:ph type="sldNum" sz="quarter" idx="12"/>
          </p:nvPr>
        </p:nvSpPr>
        <p:spPr>
          <a:xfrm>
            <a:off x="8610600" y="6356350"/>
            <a:ext cx="2743200" cy="365125"/>
          </a:xfrm>
          <a:prstGeom prst="rect">
            <a:avLst/>
          </a:prstGeom>
        </p:spPr>
        <p:txBody>
          <a:bodyPr/>
          <a:lstStyle/>
          <a:p>
            <a:fld id="{701AAD0C-0451-0D4D-A326-4D844984BB68}" type="slidenum">
              <a:rPr lang="en-US" smtClean="0"/>
              <a:t>‹#›</a:t>
            </a:fld>
            <a:endParaRPr lang="en-US"/>
          </a:p>
        </p:txBody>
      </p:sp>
    </p:spTree>
    <p:extLst>
      <p:ext uri="{BB962C8B-B14F-4D97-AF65-F5344CB8AC3E}">
        <p14:creationId xmlns:p14="http://schemas.microsoft.com/office/powerpoint/2010/main" val="2134415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DA401">
                <a:lumMod val="75000"/>
                <a:lumOff val="25000"/>
              </a:srgbClr>
            </a:gs>
            <a:gs pos="57000">
              <a:schemeClr val="bg1">
                <a:alpha val="7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A978F8-A3D6-2041-B798-8136ED7878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A918E6-D2EF-4D4C-8E08-3C0438B3FC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DBC46BE-E7B8-ED49-BDE3-6B3A21C0DE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F8007-6939-8D40-9168-7D5703CF5904}" type="datetimeFigureOut">
              <a:rPr lang="en-US" smtClean="0"/>
              <a:t>12/4/25</a:t>
            </a:fld>
            <a:endParaRPr lang="en-US"/>
          </a:p>
        </p:txBody>
      </p:sp>
      <p:pic>
        <p:nvPicPr>
          <p:cNvPr id="8" name="Picture 7">
            <a:extLst>
              <a:ext uri="{FF2B5EF4-FFF2-40B4-BE49-F238E27FC236}">
                <a16:creationId xmlns:a16="http://schemas.microsoft.com/office/drawing/2014/main" id="{DF52C696-1BF3-AE4C-9F24-46BA3C9CB18B}"/>
              </a:ext>
            </a:extLst>
          </p:cNvPr>
          <p:cNvPicPr>
            <a:picLocks noChangeAspect="1"/>
          </p:cNvPicPr>
          <p:nvPr userDrawn="1"/>
        </p:nvPicPr>
        <p:blipFill>
          <a:blip r:embed="rId13"/>
          <a:stretch>
            <a:fillRect/>
          </a:stretch>
        </p:blipFill>
        <p:spPr>
          <a:xfrm>
            <a:off x="5664200" y="5994400"/>
            <a:ext cx="863600" cy="863600"/>
          </a:xfrm>
          <a:prstGeom prst="rect">
            <a:avLst/>
          </a:prstGeom>
        </p:spPr>
      </p:pic>
      <p:sp>
        <p:nvSpPr>
          <p:cNvPr id="9" name="TextBox 8">
            <a:extLst>
              <a:ext uri="{FF2B5EF4-FFF2-40B4-BE49-F238E27FC236}">
                <a16:creationId xmlns:a16="http://schemas.microsoft.com/office/drawing/2014/main" id="{E2D85D03-89D2-724E-979C-D88511B73D09}"/>
              </a:ext>
            </a:extLst>
          </p:cNvPr>
          <p:cNvSpPr txBox="1"/>
          <p:nvPr userDrawn="1"/>
        </p:nvSpPr>
        <p:spPr>
          <a:xfrm>
            <a:off x="9067800" y="6356350"/>
            <a:ext cx="2286000" cy="369332"/>
          </a:xfrm>
          <a:prstGeom prst="rect">
            <a:avLst/>
          </a:prstGeom>
          <a:noFill/>
        </p:spPr>
        <p:txBody>
          <a:bodyPr wrap="square" rtlCol="0">
            <a:spAutoFit/>
          </a:bodyPr>
          <a:lstStyle/>
          <a:p>
            <a:r>
              <a:rPr lang="en-US" dirty="0">
                <a:latin typeface="+mj-lt"/>
              </a:rPr>
              <a:t>Dept:</a:t>
            </a:r>
          </a:p>
        </p:txBody>
      </p:sp>
      <p:sp>
        <p:nvSpPr>
          <p:cNvPr id="10" name="TextBox 9">
            <a:extLst>
              <a:ext uri="{FF2B5EF4-FFF2-40B4-BE49-F238E27FC236}">
                <a16:creationId xmlns:a16="http://schemas.microsoft.com/office/drawing/2014/main" id="{F59C7A00-4D1A-E141-ABBD-A2F624F7DEBE}"/>
              </a:ext>
            </a:extLst>
          </p:cNvPr>
          <p:cNvSpPr txBox="1"/>
          <p:nvPr userDrawn="1"/>
        </p:nvSpPr>
        <p:spPr>
          <a:xfrm>
            <a:off x="3581400" y="6356350"/>
            <a:ext cx="1981200" cy="369332"/>
          </a:xfrm>
          <a:prstGeom prst="rect">
            <a:avLst/>
          </a:prstGeom>
          <a:noFill/>
        </p:spPr>
        <p:txBody>
          <a:bodyPr wrap="square" rtlCol="0">
            <a:spAutoFit/>
          </a:bodyPr>
          <a:lstStyle/>
          <a:p>
            <a:r>
              <a:rPr lang="en-US" dirty="0" err="1">
                <a:latin typeface="+mj-lt"/>
              </a:rPr>
              <a:t>www.epa.gov.gh</a:t>
            </a:r>
            <a:endParaRPr lang="en-US" dirty="0">
              <a:latin typeface="+mj-lt"/>
            </a:endParaRPr>
          </a:p>
        </p:txBody>
      </p:sp>
      <p:sp>
        <p:nvSpPr>
          <p:cNvPr id="11" name="TextBox 10">
            <a:extLst>
              <a:ext uri="{FF2B5EF4-FFF2-40B4-BE49-F238E27FC236}">
                <a16:creationId xmlns:a16="http://schemas.microsoft.com/office/drawing/2014/main" id="{FEFE3C58-11F9-B645-964B-7FE6863213EB}"/>
              </a:ext>
            </a:extLst>
          </p:cNvPr>
          <p:cNvSpPr txBox="1"/>
          <p:nvPr userDrawn="1"/>
        </p:nvSpPr>
        <p:spPr>
          <a:xfrm>
            <a:off x="6705600" y="6324600"/>
            <a:ext cx="1828800" cy="369332"/>
          </a:xfrm>
          <a:prstGeom prst="rect">
            <a:avLst/>
          </a:prstGeom>
          <a:noFill/>
        </p:spPr>
        <p:txBody>
          <a:bodyPr wrap="square" rtlCol="0">
            <a:spAutoFit/>
          </a:bodyPr>
          <a:lstStyle/>
          <a:p>
            <a:r>
              <a:rPr lang="en-US" dirty="0" err="1">
                <a:latin typeface="+mj-lt"/>
              </a:rPr>
              <a:t>info.epa.gov.gh</a:t>
            </a:r>
            <a:endParaRPr lang="en-US" dirty="0">
              <a:latin typeface="+mj-lt"/>
            </a:endParaRPr>
          </a:p>
        </p:txBody>
      </p:sp>
    </p:spTree>
    <p:extLst>
      <p:ext uri="{BB962C8B-B14F-4D97-AF65-F5344CB8AC3E}">
        <p14:creationId xmlns:p14="http://schemas.microsoft.com/office/powerpoint/2010/main" val="745791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555170"/>
            <a:ext cx="10134600" cy="3635829"/>
          </a:xfrm>
        </p:spPr>
        <p:txBody>
          <a:bodyPr>
            <a:normAutofit/>
          </a:bodyPr>
          <a:lstStyle/>
          <a:p>
            <a:br>
              <a:rPr lang="en-GB" sz="4000" dirty="0"/>
            </a:br>
            <a:r>
              <a:rPr lang="en-US" sz="4000" b="1" dirty="0">
                <a:latin typeface="Tahoma" panose="020B0604030504040204" pitchFamily="34" charset="0"/>
                <a:ea typeface="Tahoma" panose="020B0604030504040204" pitchFamily="34" charset="0"/>
                <a:cs typeface="Tahoma" panose="020B0604030504040204" pitchFamily="34" charset="0"/>
              </a:rPr>
              <a:t>AIR QUALITY STANDARDS &amp; REGULATORY FRAMEWORK AND POLICIES IN GHANA</a:t>
            </a:r>
            <a:br>
              <a:rPr lang="en-US" sz="4000" dirty="0"/>
            </a:br>
            <a:br>
              <a:rPr lang="en-US" sz="4000" dirty="0"/>
            </a:br>
            <a:endParaRPr lang="en-US" sz="4000" dirty="0"/>
          </a:p>
        </p:txBody>
      </p:sp>
      <p:sp>
        <p:nvSpPr>
          <p:cNvPr id="3" name="Subtitle 2"/>
          <p:cNvSpPr>
            <a:spLocks noGrp="1"/>
          </p:cNvSpPr>
          <p:nvPr>
            <p:ph type="subTitle" idx="1"/>
          </p:nvPr>
        </p:nvSpPr>
        <p:spPr>
          <a:xfrm>
            <a:off x="1700212" y="4646831"/>
            <a:ext cx="8791575" cy="1143000"/>
          </a:xfrm>
        </p:spPr>
        <p:txBody>
          <a:bodyPr/>
          <a:lstStyle/>
          <a:p>
            <a:endParaRPr lang="en-US" dirty="0"/>
          </a:p>
          <a:p>
            <a:endParaRPr lang="en-US" dirty="0"/>
          </a:p>
        </p:txBody>
      </p:sp>
      <p:sp>
        <p:nvSpPr>
          <p:cNvPr id="4" name="Rectangle 3"/>
          <p:cNvSpPr/>
          <p:nvPr/>
        </p:nvSpPr>
        <p:spPr>
          <a:xfrm>
            <a:off x="2072367" y="4572000"/>
            <a:ext cx="7986033" cy="923330"/>
          </a:xfrm>
          <a:prstGeom prst="rect">
            <a:avLst/>
          </a:prstGeom>
        </p:spPr>
        <p:txBody>
          <a:bodyPr wrap="square">
            <a:spAutoFit/>
          </a:bodyPr>
          <a:lstStyle/>
          <a:p>
            <a:pPr algn="ctr"/>
            <a:r>
              <a:rPr lang="en-US" dirty="0"/>
              <a:t> </a:t>
            </a:r>
          </a:p>
          <a:p>
            <a:pPr algn="ctr"/>
            <a:r>
              <a:rPr lang="en-US" dirty="0">
                <a:latin typeface="Tahoma" panose="020B0604030504040204" pitchFamily="34" charset="0"/>
                <a:ea typeface="Tahoma" panose="020B0604030504040204" pitchFamily="34" charset="0"/>
                <a:cs typeface="Tahoma" panose="020B0604030504040204" pitchFamily="34" charset="0"/>
              </a:rPr>
              <a:t>ING. SELINA O. AMOAH</a:t>
            </a:r>
          </a:p>
          <a:p>
            <a:pPr algn="ctr"/>
            <a:r>
              <a:rPr lang="en-US" dirty="0">
                <a:latin typeface="Tahoma" panose="020B0604030504040204" pitchFamily="34" charset="0"/>
                <a:ea typeface="Tahoma" panose="020B0604030504040204" pitchFamily="34" charset="0"/>
                <a:cs typeface="Tahoma" panose="020B0604030504040204" pitchFamily="34" charset="0"/>
              </a:rPr>
              <a:t>AG. DIRECTOR/ ENVIRONMENTAL QUALITY UNIT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94C5C-4D53-654E-26E3-4D29C1D1BEB4}"/>
              </a:ext>
            </a:extLst>
          </p:cNvPr>
          <p:cNvSpPr>
            <a:spLocks noGrp="1"/>
          </p:cNvSpPr>
          <p:nvPr>
            <p:ph type="title"/>
          </p:nvPr>
        </p:nvSpPr>
        <p:spPr>
          <a:xfrm>
            <a:off x="304800" y="0"/>
            <a:ext cx="10896600" cy="549275"/>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AIR QUALITY STANDARD- GS 1236:2019</a:t>
            </a:r>
            <a:endParaRPr lang="en-GH" sz="3600" dirty="0"/>
          </a:p>
        </p:txBody>
      </p:sp>
      <p:graphicFrame>
        <p:nvGraphicFramePr>
          <p:cNvPr id="4" name="Content Placeholder 3">
            <a:extLst>
              <a:ext uri="{FF2B5EF4-FFF2-40B4-BE49-F238E27FC236}">
                <a16:creationId xmlns:a16="http://schemas.microsoft.com/office/drawing/2014/main" id="{1A98E009-040D-B0B0-5360-4C9F809F1280}"/>
              </a:ext>
            </a:extLst>
          </p:cNvPr>
          <p:cNvGraphicFramePr>
            <a:graphicFrameLocks noGrp="1"/>
          </p:cNvGraphicFramePr>
          <p:nvPr>
            <p:ph idx="1"/>
            <p:extLst>
              <p:ext uri="{D42A27DB-BD31-4B8C-83A1-F6EECF244321}">
                <p14:modId xmlns:p14="http://schemas.microsoft.com/office/powerpoint/2010/main" val="2475436600"/>
              </p:ext>
            </p:extLst>
          </p:nvPr>
        </p:nvGraphicFramePr>
        <p:xfrm>
          <a:off x="304800" y="699134"/>
          <a:ext cx="10972798" cy="5741948"/>
        </p:xfrm>
        <a:graphic>
          <a:graphicData uri="http://schemas.openxmlformats.org/drawingml/2006/table">
            <a:tbl>
              <a:tblPr>
                <a:tableStyleId>{5C22544A-7EE6-4342-B048-85BDC9FD1C3A}</a:tableStyleId>
              </a:tblPr>
              <a:tblGrid>
                <a:gridCol w="831367">
                  <a:extLst>
                    <a:ext uri="{9D8B030D-6E8A-4147-A177-3AD203B41FA5}">
                      <a16:colId xmlns:a16="http://schemas.microsoft.com/office/drawing/2014/main" val="1808868504"/>
                    </a:ext>
                  </a:extLst>
                </a:gridCol>
                <a:gridCol w="3526303">
                  <a:extLst>
                    <a:ext uri="{9D8B030D-6E8A-4147-A177-3AD203B41FA5}">
                      <a16:colId xmlns:a16="http://schemas.microsoft.com/office/drawing/2014/main" val="1071211029"/>
                    </a:ext>
                  </a:extLst>
                </a:gridCol>
                <a:gridCol w="3526303">
                  <a:extLst>
                    <a:ext uri="{9D8B030D-6E8A-4147-A177-3AD203B41FA5}">
                      <a16:colId xmlns:a16="http://schemas.microsoft.com/office/drawing/2014/main" val="1815319393"/>
                    </a:ext>
                  </a:extLst>
                </a:gridCol>
                <a:gridCol w="3088825">
                  <a:extLst>
                    <a:ext uri="{9D8B030D-6E8A-4147-A177-3AD203B41FA5}">
                      <a16:colId xmlns:a16="http://schemas.microsoft.com/office/drawing/2014/main" val="766122400"/>
                    </a:ext>
                  </a:extLst>
                </a:gridCol>
              </a:tblGrid>
              <a:tr h="345080">
                <a:tc>
                  <a:txBody>
                    <a:bodyPr/>
                    <a:lstStyle/>
                    <a:p>
                      <a:pPr>
                        <a:lnSpc>
                          <a:spcPct val="115000"/>
                        </a:lnSpc>
                        <a:spcAft>
                          <a:spcPts val="800"/>
                        </a:spcAft>
                      </a:pP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3">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GB" sz="2000" b="1" kern="100" dirty="0">
                          <a:effectLst/>
                          <a:latin typeface="Tahoma" panose="020B0604030504040204" pitchFamily="34" charset="0"/>
                          <a:ea typeface="Tahoma" panose="020B0604030504040204" pitchFamily="34" charset="0"/>
                          <a:cs typeface="Tahoma" panose="020B0604030504040204" pitchFamily="34" charset="0"/>
                        </a:rPr>
                        <a:t>Ambient Air Quality</a:t>
                      </a: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12240681"/>
                  </a:ext>
                </a:extLst>
              </a:tr>
              <a:tr h="345080">
                <a:tc>
                  <a:txBody>
                    <a:bodyPr/>
                    <a:lstStyle/>
                    <a:p>
                      <a:pPr>
                        <a:lnSpc>
                          <a:spcPct val="115000"/>
                        </a:lnSpc>
                        <a:spcAft>
                          <a:spcPts val="800"/>
                        </a:spcAft>
                      </a:pPr>
                      <a:r>
                        <a:rPr lang="en-GB" sz="2000" b="1" kern="100" dirty="0">
                          <a:effectLst/>
                          <a:latin typeface="Tahoma" panose="020B0604030504040204" pitchFamily="34" charset="0"/>
                          <a:ea typeface="Tahoma" panose="020B0604030504040204" pitchFamily="34" charset="0"/>
                          <a:cs typeface="Tahoma" panose="020B0604030504040204" pitchFamily="34" charset="0"/>
                        </a:rPr>
                        <a:t> </a:t>
                      </a: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H" sz="2000" b="1" kern="100" dirty="0">
                          <a:effectLst/>
                          <a:latin typeface="Tahoma" panose="020B0604030504040204" pitchFamily="34" charset="0"/>
                          <a:ea typeface="Tahoma" panose="020B0604030504040204" pitchFamily="34" charset="0"/>
                          <a:cs typeface="Tahoma" panose="020B0604030504040204" pitchFamily="34" charset="0"/>
                        </a:rPr>
                        <a:t>P</a:t>
                      </a:r>
                      <a:r>
                        <a:rPr lang="en-GB" sz="2000" b="1" kern="100" dirty="0">
                          <a:effectLst/>
                          <a:latin typeface="Tahoma" panose="020B0604030504040204" pitchFamily="34" charset="0"/>
                          <a:ea typeface="Tahoma" panose="020B0604030504040204" pitchFamily="34" charset="0"/>
                          <a:cs typeface="Tahoma" panose="020B0604030504040204" pitchFamily="34" charset="0"/>
                        </a:rPr>
                        <a:t>a</a:t>
                      </a:r>
                      <a:r>
                        <a:rPr lang="en-GH" sz="2000" b="1" kern="100" dirty="0">
                          <a:effectLst/>
                          <a:latin typeface="Tahoma" panose="020B0604030504040204" pitchFamily="34" charset="0"/>
                          <a:ea typeface="Tahoma" panose="020B0604030504040204" pitchFamily="34" charset="0"/>
                          <a:cs typeface="Tahoma" panose="020B0604030504040204" pitchFamily="34" charset="0"/>
                        </a:rPr>
                        <a:t>rameter </a:t>
                      </a:r>
                    </a:p>
                  </a:txBody>
                  <a:tcPr marL="68580" marR="68580" marT="0" marB="0"/>
                </a:tc>
                <a:tc>
                  <a:txBody>
                    <a:bodyPr/>
                    <a:lstStyle/>
                    <a:p>
                      <a:pPr>
                        <a:lnSpc>
                          <a:spcPct val="115000"/>
                        </a:lnSpc>
                        <a:spcAft>
                          <a:spcPts val="800"/>
                        </a:spcAft>
                      </a:pPr>
                      <a:r>
                        <a:rPr lang="en-GB" sz="2000" b="1" kern="100">
                          <a:effectLst/>
                          <a:latin typeface="Tahoma" panose="020B0604030504040204" pitchFamily="34" charset="0"/>
                          <a:ea typeface="Tahoma" panose="020B0604030504040204" pitchFamily="34" charset="0"/>
                          <a:cs typeface="Tahoma" panose="020B0604030504040204" pitchFamily="34" charset="0"/>
                        </a:rPr>
                        <a:t>Maximum Limits </a:t>
                      </a:r>
                      <a:endParaRPr lang="en-GH" sz="2000" b="1"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b="1" kern="100" dirty="0">
                          <a:effectLst/>
                          <a:latin typeface="Tahoma" panose="020B0604030504040204" pitchFamily="34" charset="0"/>
                          <a:ea typeface="Tahoma" panose="020B0604030504040204" pitchFamily="34" charset="0"/>
                          <a:cs typeface="Tahoma" panose="020B0604030504040204" pitchFamily="34" charset="0"/>
                        </a:rPr>
                        <a:t>Averaging Time </a:t>
                      </a:r>
                      <a:endParaRPr lang="en-GH" sz="2000" b="1"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31368639"/>
                  </a:ext>
                </a:extLst>
              </a:tr>
              <a:tr h="840336">
                <a:tc>
                  <a:txBody>
                    <a:bodyPr/>
                    <a:lstStyle/>
                    <a:p>
                      <a:pPr>
                        <a:lnSpc>
                          <a:spcPct val="115000"/>
                        </a:lnSpc>
                        <a:spcAft>
                          <a:spcPts val="800"/>
                        </a:spcAft>
                      </a:pPr>
                      <a:r>
                        <a:rPr lang="en-GB" sz="2000" kern="100">
                          <a:effectLst/>
                          <a:latin typeface="Tahoma" panose="020B0604030504040204" pitchFamily="34" charset="0"/>
                          <a:ea typeface="Tahoma" panose="020B0604030504040204" pitchFamily="34" charset="0"/>
                          <a:cs typeface="Tahoma" panose="020B0604030504040204" pitchFamily="34" charset="0"/>
                        </a:rPr>
                        <a:t>1 </a:t>
                      </a:r>
                      <a:endParaRPr lang="en-GH"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Sulphur Dioxide (SO</a:t>
                      </a:r>
                      <a:r>
                        <a:rPr lang="en-GB" sz="20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r>
                        <a:rPr lang="en-GB" sz="20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000" kern="100" dirty="0">
                          <a:effectLst/>
                          <a:latin typeface="Tahoma" panose="020B0604030504040204" pitchFamily="34" charset="0"/>
                          <a:ea typeface="Tahoma" panose="020B0604030504040204" pitchFamily="34" charset="0"/>
                          <a:cs typeface="Tahoma" panose="020B0604030504040204" pitchFamily="34" charset="0"/>
                        </a:rPr>
                        <a:t>/m</a:t>
                      </a:r>
                      <a:r>
                        <a:rPr lang="en-GB" sz="20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150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10865376"/>
                  </a:ext>
                </a:extLst>
              </a:tr>
              <a:tr h="1047930">
                <a:tc>
                  <a:txBody>
                    <a:bodyPr/>
                    <a:lstStyle/>
                    <a:p>
                      <a:pPr>
                        <a:lnSpc>
                          <a:spcPct val="115000"/>
                        </a:lnSpc>
                        <a:spcAft>
                          <a:spcPts val="800"/>
                        </a:spcAft>
                      </a:pPr>
                      <a:r>
                        <a:rPr lang="en-GB" sz="2000" kern="100">
                          <a:effectLst/>
                          <a:latin typeface="Tahoma" panose="020B0604030504040204" pitchFamily="34" charset="0"/>
                          <a:ea typeface="Tahoma" panose="020B0604030504040204" pitchFamily="34" charset="0"/>
                          <a:cs typeface="Tahoma" panose="020B0604030504040204" pitchFamily="34" charset="0"/>
                        </a:rPr>
                        <a:t>2 </a:t>
                      </a:r>
                      <a:endParaRPr lang="en-GH" sz="20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Nitrogen Oxides (measured as NO</a:t>
                      </a:r>
                      <a:r>
                        <a:rPr lang="en-GB" sz="20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r>
                        <a:rPr lang="en-GB" sz="20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000" kern="100" dirty="0">
                          <a:effectLst/>
                          <a:latin typeface="Tahoma" panose="020B0604030504040204" pitchFamily="34" charset="0"/>
                          <a:ea typeface="Tahoma" panose="020B0604030504040204" pitchFamily="34" charset="0"/>
                          <a:cs typeface="Tahoma" panose="020B0604030504040204" pitchFamily="34" charset="0"/>
                        </a:rPr>
                        <a:t>/m</a:t>
                      </a:r>
                      <a:r>
                        <a:rPr lang="en-GB" sz="20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150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63408274"/>
                  </a:ext>
                </a:extLst>
              </a:tr>
              <a:tr h="840336">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3</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PM</a:t>
                      </a:r>
                      <a:r>
                        <a:rPr lang="en-GB" sz="2000" kern="100" baseline="-25000" dirty="0">
                          <a:effectLst/>
                          <a:latin typeface="Tahoma" panose="020B0604030504040204" pitchFamily="34" charset="0"/>
                          <a:ea typeface="Tahoma" panose="020B0604030504040204" pitchFamily="34" charset="0"/>
                          <a:cs typeface="Tahoma" panose="020B0604030504040204" pitchFamily="34" charset="0"/>
                        </a:rPr>
                        <a:t>10</a:t>
                      </a:r>
                      <a:r>
                        <a:rPr lang="en-GB" sz="2000" kern="100" dirty="0">
                          <a:effectLst/>
                          <a:latin typeface="Tahoma" panose="020B0604030504040204" pitchFamily="34" charset="0"/>
                          <a:ea typeface="Tahoma" panose="020B0604030504040204" pitchFamily="34" charset="0"/>
                          <a:cs typeface="Tahoma" panose="020B0604030504040204" pitchFamily="34" charset="0"/>
                        </a:rPr>
                        <a:t> , </a:t>
                      </a:r>
                      <a:r>
                        <a:rPr lang="en-GB" sz="20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000" kern="100" dirty="0">
                          <a:effectLst/>
                          <a:latin typeface="Tahoma" panose="020B0604030504040204" pitchFamily="34" charset="0"/>
                          <a:ea typeface="Tahoma" panose="020B0604030504040204" pitchFamily="34" charset="0"/>
                          <a:cs typeface="Tahoma" panose="020B0604030504040204" pitchFamily="34" charset="0"/>
                        </a:rPr>
                        <a:t>/m</a:t>
                      </a:r>
                      <a:r>
                        <a:rPr lang="en-GB" sz="20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70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800"/>
                        </a:spcAft>
                      </a:pP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207791229"/>
                  </a:ext>
                </a:extLst>
              </a:tr>
              <a:tr h="656678">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4</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PM</a:t>
                      </a:r>
                      <a:r>
                        <a:rPr lang="en-GB" sz="2000" kern="100" baseline="-25000" dirty="0">
                          <a:effectLst/>
                          <a:latin typeface="Tahoma" panose="020B0604030504040204" pitchFamily="34" charset="0"/>
                          <a:ea typeface="Tahoma" panose="020B0604030504040204" pitchFamily="34" charset="0"/>
                          <a:cs typeface="Tahoma" panose="020B0604030504040204" pitchFamily="34" charset="0"/>
                        </a:rPr>
                        <a:t>2.5</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r>
                        <a:rPr lang="en-GB" sz="20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000" kern="100" dirty="0">
                          <a:effectLst/>
                          <a:latin typeface="Tahoma" panose="020B0604030504040204" pitchFamily="34" charset="0"/>
                          <a:ea typeface="Tahoma" panose="020B0604030504040204" pitchFamily="34" charset="0"/>
                          <a:cs typeface="Tahoma" panose="020B0604030504040204" pitchFamily="34" charset="0"/>
                        </a:rPr>
                        <a:t>/m</a:t>
                      </a:r>
                      <a:r>
                        <a:rPr lang="en-GB" sz="20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35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614809579"/>
                  </a:ext>
                </a:extLst>
              </a:tr>
              <a:tr h="840336">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5</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Lead, </a:t>
                      </a:r>
                      <a:r>
                        <a:rPr lang="en-GB" sz="20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000" kern="100" dirty="0">
                          <a:effectLst/>
                          <a:latin typeface="Tahoma" panose="020B0604030504040204" pitchFamily="34" charset="0"/>
                          <a:ea typeface="Tahoma" panose="020B0604030504040204" pitchFamily="34" charset="0"/>
                          <a:cs typeface="Tahoma" panose="020B0604030504040204" pitchFamily="34" charset="0"/>
                        </a:rPr>
                        <a:t>/m</a:t>
                      </a:r>
                      <a:r>
                        <a:rPr lang="en-GB" sz="20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000" kern="100" dirty="0">
                          <a:effectLst/>
                          <a:latin typeface="Tahoma" panose="020B0604030504040204" pitchFamily="34" charset="0"/>
                          <a:ea typeface="Tahoma" panose="020B0604030504040204" pitchFamily="34" charset="0"/>
                          <a:cs typeface="Tahoma" panose="020B0604030504040204" pitchFamily="34" charset="0"/>
                        </a:rPr>
                        <a:t>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1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0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771992586"/>
                  </a:ext>
                </a:extLst>
              </a:tr>
              <a:tr h="826172">
                <a:tc>
                  <a:txBody>
                    <a:bodyPr/>
                    <a:lstStyle/>
                    <a:p>
                      <a:pPr>
                        <a:lnSpc>
                          <a:spcPct val="115000"/>
                        </a:lnSpc>
                        <a:spcAft>
                          <a:spcPts val="800"/>
                        </a:spcAft>
                      </a:pPr>
                      <a:r>
                        <a:rPr lang="en-GH" sz="2000" kern="100" dirty="0">
                          <a:effectLst/>
                          <a:latin typeface="Tahoma" panose="020B0604030504040204" pitchFamily="34" charset="0"/>
                          <a:ea typeface="Tahoma" panose="020B0604030504040204" pitchFamily="34" charset="0"/>
                          <a:cs typeface="Tahoma" panose="020B0604030504040204" pitchFamily="34" charset="0"/>
                        </a:rPr>
                        <a:t>6</a:t>
                      </a:r>
                    </a:p>
                  </a:txBody>
                  <a:tcPr marL="68580" marR="68580" marT="0" marB="0"/>
                </a:tc>
                <a:tc gridSpan="3">
                  <a:txBody>
                    <a:bodyPr/>
                    <a:lstStyle/>
                    <a:p>
                      <a:pPr>
                        <a:lnSpc>
                          <a:spcPct val="115000"/>
                        </a:lnSpc>
                        <a:spcAft>
                          <a:spcPts val="800"/>
                        </a:spcAft>
                      </a:pPr>
                      <a:r>
                        <a:rPr lang="en-GH" sz="2000" kern="100" dirty="0">
                          <a:effectLst/>
                          <a:latin typeface="Tahoma" panose="020B0604030504040204" pitchFamily="34" charset="0"/>
                          <a:ea typeface="Tahoma" panose="020B0604030504040204" pitchFamily="34" charset="0"/>
                          <a:cs typeface="Tahoma" panose="020B0604030504040204" pitchFamily="34" charset="0"/>
                        </a:rPr>
                        <a:t>Other parameters: TSP, Black Carbon, Benzene</a:t>
                      </a:r>
                    </a:p>
                  </a:txBody>
                  <a:tcPr marL="68580" marR="68580" marT="0" marB="0"/>
                </a:tc>
                <a:tc hMerge="1">
                  <a:txBody>
                    <a:bodyPr/>
                    <a:lstStyle/>
                    <a:p>
                      <a:pPr>
                        <a:lnSpc>
                          <a:spcPct val="115000"/>
                        </a:lnSpc>
                        <a:spcAft>
                          <a:spcPts val="800"/>
                        </a:spcAft>
                      </a:pP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0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052584605"/>
                  </a:ext>
                </a:extLst>
              </a:tr>
            </a:tbl>
          </a:graphicData>
        </a:graphic>
      </p:graphicFrame>
    </p:spTree>
    <p:extLst>
      <p:ext uri="{BB962C8B-B14F-4D97-AF65-F5344CB8AC3E}">
        <p14:creationId xmlns:p14="http://schemas.microsoft.com/office/powerpoint/2010/main" val="2846459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C71E-8FA5-8A81-DB82-D5577B6CC323}"/>
              </a:ext>
            </a:extLst>
          </p:cNvPr>
          <p:cNvSpPr>
            <a:spLocks noGrp="1"/>
          </p:cNvSpPr>
          <p:nvPr>
            <p:ph type="title"/>
          </p:nvPr>
        </p:nvSpPr>
        <p:spPr>
          <a:xfrm>
            <a:off x="457200" y="1"/>
            <a:ext cx="10896600" cy="761999"/>
          </a:xfrm>
        </p:spPr>
        <p:txBody>
          <a:bodyPr>
            <a:normAutofit/>
          </a:bodyPr>
          <a:lstStyle/>
          <a:p>
            <a:r>
              <a:rPr lang="en-GH" sz="4000" b="1" dirty="0">
                <a:latin typeface="Tahoma" panose="020B0604030504040204" pitchFamily="34" charset="0"/>
                <a:ea typeface="Tahoma" panose="020B0604030504040204" pitchFamily="34" charset="0"/>
                <a:cs typeface="Tahoma" panose="020B0604030504040204" pitchFamily="34" charset="0"/>
              </a:rPr>
              <a:t>AIR QUALITY STANDARD- GS 1236:2019</a:t>
            </a:r>
            <a:endParaRPr lang="en-GH" sz="4000" dirty="0"/>
          </a:p>
        </p:txBody>
      </p:sp>
      <p:graphicFrame>
        <p:nvGraphicFramePr>
          <p:cNvPr id="5" name="Content Placeholder 4">
            <a:extLst>
              <a:ext uri="{FF2B5EF4-FFF2-40B4-BE49-F238E27FC236}">
                <a16:creationId xmlns:a16="http://schemas.microsoft.com/office/drawing/2014/main" id="{7E61D309-A413-AB14-BDC4-0C037522B40E}"/>
              </a:ext>
            </a:extLst>
          </p:cNvPr>
          <p:cNvGraphicFramePr>
            <a:graphicFrameLocks noGrp="1"/>
          </p:cNvGraphicFramePr>
          <p:nvPr>
            <p:ph idx="1"/>
            <p:extLst>
              <p:ext uri="{D42A27DB-BD31-4B8C-83A1-F6EECF244321}">
                <p14:modId xmlns:p14="http://schemas.microsoft.com/office/powerpoint/2010/main" val="811912025"/>
              </p:ext>
            </p:extLst>
          </p:nvPr>
        </p:nvGraphicFramePr>
        <p:xfrm>
          <a:off x="457200" y="762000"/>
          <a:ext cx="11430000" cy="5409463"/>
        </p:xfrm>
        <a:graphic>
          <a:graphicData uri="http://schemas.openxmlformats.org/drawingml/2006/table">
            <a:tbl>
              <a:tblPr>
                <a:tableStyleId>{5C22544A-7EE6-4342-B048-85BDC9FD1C3A}</a:tableStyleId>
              </a:tblPr>
              <a:tblGrid>
                <a:gridCol w="1371600">
                  <a:extLst>
                    <a:ext uri="{9D8B030D-6E8A-4147-A177-3AD203B41FA5}">
                      <a16:colId xmlns:a16="http://schemas.microsoft.com/office/drawing/2014/main" val="1616215678"/>
                    </a:ext>
                  </a:extLst>
                </a:gridCol>
                <a:gridCol w="4343400">
                  <a:extLst>
                    <a:ext uri="{9D8B030D-6E8A-4147-A177-3AD203B41FA5}">
                      <a16:colId xmlns:a16="http://schemas.microsoft.com/office/drawing/2014/main" val="3692568362"/>
                    </a:ext>
                  </a:extLst>
                </a:gridCol>
                <a:gridCol w="2857500">
                  <a:extLst>
                    <a:ext uri="{9D8B030D-6E8A-4147-A177-3AD203B41FA5}">
                      <a16:colId xmlns:a16="http://schemas.microsoft.com/office/drawing/2014/main" val="1577351210"/>
                    </a:ext>
                  </a:extLst>
                </a:gridCol>
                <a:gridCol w="2857500">
                  <a:extLst>
                    <a:ext uri="{9D8B030D-6E8A-4147-A177-3AD203B41FA5}">
                      <a16:colId xmlns:a16="http://schemas.microsoft.com/office/drawing/2014/main" val="3015753092"/>
                    </a:ext>
                  </a:extLst>
                </a:gridCol>
              </a:tblGrid>
              <a:tr h="508491">
                <a:tc gridSpan="4">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Fenceline</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nSpc>
                          <a:spcPct val="115000"/>
                        </a:lnSpc>
                        <a:spcAft>
                          <a:spcPts val="800"/>
                        </a:spcAft>
                      </a:pP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812633059"/>
                  </a:ext>
                </a:extLst>
              </a:tr>
              <a:tr h="508491">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Parameter</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Maximum Limit</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Averaging Time</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867598381"/>
                  </a:ext>
                </a:extLst>
              </a:tr>
              <a:tr h="811818">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1</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Sulphur Dioxide (SO</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r>
                        <a:rPr lang="en-GB" sz="24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400" kern="100" dirty="0">
                          <a:effectLst/>
                          <a:latin typeface="Tahoma" panose="020B0604030504040204" pitchFamily="34" charset="0"/>
                          <a:ea typeface="Tahoma" panose="020B0604030504040204" pitchFamily="34" charset="0"/>
                          <a:cs typeface="Tahoma" panose="020B0604030504040204" pitchFamily="34" charset="0"/>
                        </a:rPr>
                        <a:t>/m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150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795500579"/>
                  </a:ext>
                </a:extLst>
              </a:tr>
              <a:tr h="956720">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2 </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Nitrogen Oxides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(measured as NO</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r>
                        <a:rPr lang="en-GB" sz="24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400" kern="100" dirty="0">
                          <a:effectLst/>
                          <a:latin typeface="Tahoma" panose="020B0604030504040204" pitchFamily="34" charset="0"/>
                          <a:ea typeface="Tahoma" panose="020B0604030504040204" pitchFamily="34" charset="0"/>
                          <a:cs typeface="Tahoma" panose="020B0604030504040204" pitchFamily="34" charset="0"/>
                        </a:rPr>
                        <a:t>/m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150 </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80580412"/>
                  </a:ext>
                </a:extLst>
              </a:tr>
              <a:tr h="1041154">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4</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PM</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10</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r>
                        <a:rPr lang="en-GB" sz="24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400" kern="100" dirty="0">
                          <a:effectLst/>
                          <a:latin typeface="Tahoma" panose="020B0604030504040204" pitchFamily="34" charset="0"/>
                          <a:ea typeface="Tahoma" panose="020B0604030504040204" pitchFamily="34" charset="0"/>
                          <a:cs typeface="Tahoma" panose="020B0604030504040204" pitchFamily="34" charset="0"/>
                        </a:rPr>
                        <a:t>/m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70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p>
                      <a:pPr>
                        <a:lnSpc>
                          <a:spcPct val="115000"/>
                        </a:lnSpc>
                        <a:spcAft>
                          <a:spcPts val="800"/>
                        </a:spcAft>
                      </a:pP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135557506"/>
                  </a:ext>
                </a:extLst>
              </a:tr>
              <a:tr h="508491">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5</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PM</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2.5</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r>
                        <a:rPr lang="en-GB" sz="2400" kern="100" dirty="0" err="1">
                          <a:effectLst/>
                          <a:latin typeface="Tahoma" panose="020B0604030504040204" pitchFamily="34" charset="0"/>
                          <a:ea typeface="Tahoma" panose="020B0604030504040204" pitchFamily="34" charset="0"/>
                          <a:cs typeface="Tahoma" panose="020B0604030504040204" pitchFamily="34" charset="0"/>
                        </a:rPr>
                        <a:t>μg</a:t>
                      </a:r>
                      <a:r>
                        <a:rPr lang="en-GB" sz="2400" kern="100" dirty="0">
                          <a:effectLst/>
                          <a:latin typeface="Tahoma" panose="020B0604030504040204" pitchFamily="34" charset="0"/>
                          <a:ea typeface="Tahoma" panose="020B0604030504040204" pitchFamily="34" charset="0"/>
                          <a:cs typeface="Tahoma" panose="020B0604030504040204" pitchFamily="34" charset="0"/>
                        </a:rPr>
                        <a:t>/m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35 </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24 hours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606576203"/>
                  </a:ext>
                </a:extLst>
              </a:tr>
              <a:tr h="1074298">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Others</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3">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CO, H</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400" kern="100" dirty="0">
                          <a:effectLst/>
                          <a:latin typeface="Tahoma" panose="020B0604030504040204" pitchFamily="34" charset="0"/>
                          <a:ea typeface="Tahoma" panose="020B0604030504040204" pitchFamily="34" charset="0"/>
                          <a:cs typeface="Tahoma" panose="020B0604030504040204" pitchFamily="34" charset="0"/>
                        </a:rPr>
                        <a:t>S, TSP, HCl, Cd, Benzene, Hg, Mn, As, PAH, Xylene etc</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GH"/>
                    </a:p>
                  </a:txBody>
                  <a:tcPr/>
                </a:tc>
                <a:tc hMerge="1">
                  <a:txBody>
                    <a:bodyPr/>
                    <a:lstStyle/>
                    <a:p>
                      <a:endParaRPr lang="en-GH"/>
                    </a:p>
                  </a:txBody>
                  <a:tcPr/>
                </a:tc>
                <a:extLst>
                  <a:ext uri="{0D108BD9-81ED-4DB2-BD59-A6C34878D82A}">
                    <a16:rowId xmlns:a16="http://schemas.microsoft.com/office/drawing/2014/main" val="2974891267"/>
                  </a:ext>
                </a:extLst>
              </a:tr>
            </a:tbl>
          </a:graphicData>
        </a:graphic>
      </p:graphicFrame>
    </p:spTree>
    <p:extLst>
      <p:ext uri="{BB962C8B-B14F-4D97-AF65-F5344CB8AC3E}">
        <p14:creationId xmlns:p14="http://schemas.microsoft.com/office/powerpoint/2010/main" val="262897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A6D47-A41C-9B90-72FA-7A9FDFFABCCC}"/>
              </a:ext>
            </a:extLst>
          </p:cNvPr>
          <p:cNvSpPr>
            <a:spLocks noGrp="1"/>
          </p:cNvSpPr>
          <p:nvPr>
            <p:ph type="title"/>
          </p:nvPr>
        </p:nvSpPr>
        <p:spPr>
          <a:xfrm>
            <a:off x="533400" y="1752600"/>
            <a:ext cx="10515600" cy="1676401"/>
          </a:xfrm>
        </p:spPr>
        <p:txBody>
          <a:bodyPr>
            <a:normAutofit fontScale="90000"/>
          </a:bodyPr>
          <a:lstStyle/>
          <a:p>
            <a:r>
              <a:rPr lang="en-GB" b="1" dirty="0">
                <a:effectLst/>
                <a:ea typeface="Times New Roman" panose="02020603050405020304" pitchFamily="18" charset="0"/>
                <a:cs typeface="Times New Roman" panose="02020603050405020304" pitchFamily="18" charset="0"/>
              </a:rPr>
              <a:t>Ghana Standard for Environment and Health Protection – Requirements for Motor Vehicle Emissions (GS 1219:2018)</a:t>
            </a:r>
            <a:endParaRPr lang="en-GH" dirty="0"/>
          </a:p>
        </p:txBody>
      </p:sp>
    </p:spTree>
    <p:extLst>
      <p:ext uri="{BB962C8B-B14F-4D97-AF65-F5344CB8AC3E}">
        <p14:creationId xmlns:p14="http://schemas.microsoft.com/office/powerpoint/2010/main" val="3310233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13CF-FA58-7BF1-6A8B-85B1E8F4C6D0}"/>
              </a:ext>
            </a:extLst>
          </p:cNvPr>
          <p:cNvSpPr>
            <a:spLocks noGrp="1"/>
          </p:cNvSpPr>
          <p:nvPr>
            <p:ph type="title"/>
          </p:nvPr>
        </p:nvSpPr>
        <p:spPr>
          <a:xfrm>
            <a:off x="0" y="152401"/>
            <a:ext cx="12192000" cy="533399"/>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VEHICULAR EMISSION STANDARD </a:t>
            </a:r>
            <a:r>
              <a:rPr lang="en-GB" sz="3600" b="1" dirty="0">
                <a:latin typeface="Tahoma" panose="020B0604030504040204" pitchFamily="34" charset="0"/>
                <a:ea typeface="Tahoma" panose="020B0604030504040204" pitchFamily="34" charset="0"/>
                <a:cs typeface="Tahoma" panose="020B0604030504040204" pitchFamily="34" charset="0"/>
              </a:rPr>
              <a:t>(GS 1219:2018)</a:t>
            </a:r>
            <a:endParaRPr lang="en-GH" sz="3600"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D0C1FE63-368F-C177-F8B6-F51C2FF7FAB6}"/>
              </a:ext>
            </a:extLst>
          </p:cNvPr>
          <p:cNvSpPr>
            <a:spLocks noGrp="1"/>
          </p:cNvSpPr>
          <p:nvPr>
            <p:ph idx="1"/>
          </p:nvPr>
        </p:nvSpPr>
        <p:spPr>
          <a:xfrm>
            <a:off x="838200" y="959370"/>
            <a:ext cx="10515600" cy="5898630"/>
          </a:xfrm>
        </p:spPr>
        <p:txBody>
          <a:bodyPr>
            <a:normAutofit fontScale="77500" lnSpcReduction="20000"/>
          </a:bodyPr>
          <a:lstStyle/>
          <a:p>
            <a:pPr lvl="0" algn="just">
              <a:lnSpc>
                <a:spcPct val="100000"/>
              </a:lnSpc>
              <a:spcAft>
                <a:spcPts val="800"/>
              </a:spcAft>
              <a:buFont typeface="Wingdings" pitchFamily="2" charset="2"/>
              <a:buChar char="v"/>
              <a:tabLst>
                <a:tab pos="285750" algn="l"/>
              </a:tabLst>
            </a:pPr>
            <a:r>
              <a:rPr lang="en-US" sz="3500" dirty="0">
                <a:latin typeface="Tahoma" panose="020B0604030504040204" pitchFamily="34" charset="0"/>
                <a:ea typeface="Tahoma" panose="020B0604030504040204" pitchFamily="34" charset="0"/>
                <a:cs typeface="Tahoma" panose="020B0604030504040204" pitchFamily="34" charset="0"/>
              </a:rPr>
              <a:t>Specifies the requirements for exhaust emissions of motor vehicles, tractors, farm equipment (such as combine harvester, etc.), mobile industrial/construction machines (such as excavators) </a:t>
            </a:r>
          </a:p>
          <a:p>
            <a:pPr algn="just">
              <a:lnSpc>
                <a:spcPct val="100000"/>
              </a:lnSpc>
              <a:spcAft>
                <a:spcPts val="800"/>
              </a:spcAft>
              <a:buFont typeface="Wingdings" pitchFamily="2" charset="2"/>
              <a:buChar char="v"/>
              <a:tabLst>
                <a:tab pos="285750" algn="l"/>
              </a:tabLst>
            </a:pPr>
            <a:r>
              <a:rPr lang="en-GB" sz="3500" dirty="0">
                <a:latin typeface="Tahoma" panose="020B0604030504040204" pitchFamily="34" charset="0"/>
                <a:ea typeface="Tahoma" panose="020B0604030504040204" pitchFamily="34" charset="0"/>
                <a:cs typeface="Tahoma" panose="020B0604030504040204" pitchFamily="34" charset="0"/>
              </a:rPr>
              <a:t>Do not apply to engines used on water bodies such as boats, jet skis and canoes using an outboard motor;  aviation including helicopters and airplanes or stationary motors such as generators and corn mills </a:t>
            </a:r>
            <a:endParaRPr lang="en-GH" sz="3500" dirty="0">
              <a:latin typeface="Tahoma" panose="020B0604030504040204" pitchFamily="34" charset="0"/>
              <a:ea typeface="Tahoma" panose="020B0604030504040204" pitchFamily="34" charset="0"/>
              <a:cs typeface="Tahoma" panose="020B0604030504040204" pitchFamily="34" charset="0"/>
            </a:endParaRPr>
          </a:p>
          <a:p>
            <a:pPr lvl="0" algn="just">
              <a:lnSpc>
                <a:spcPct val="100000"/>
              </a:lnSpc>
              <a:spcAft>
                <a:spcPts val="800"/>
              </a:spcAft>
              <a:buFont typeface="Wingdings" pitchFamily="2" charset="2"/>
              <a:buChar char="v"/>
              <a:tabLst>
                <a:tab pos="285750" algn="l"/>
              </a:tabLst>
            </a:pPr>
            <a:r>
              <a:rPr lang="en-US" sz="3500" dirty="0">
                <a:latin typeface="Tahoma" panose="020B0604030504040204" pitchFamily="34" charset="0"/>
                <a:ea typeface="Tahoma" panose="020B0604030504040204" pitchFamily="34" charset="0"/>
                <a:cs typeface="Tahoma" panose="020B0604030504040204" pitchFamily="34" charset="0"/>
              </a:rPr>
              <a:t>The Ghana Standard for Motor Vehicle Emissions was derived from the EURO II vehicle exhaust emission standard with some modifications to reflect local data collected by the Agency &amp; Research institutions</a:t>
            </a:r>
          </a:p>
          <a:p>
            <a:pPr lvl="0" algn="just">
              <a:lnSpc>
                <a:spcPct val="100000"/>
              </a:lnSpc>
              <a:spcAft>
                <a:spcPts val="800"/>
              </a:spcAft>
              <a:buFont typeface="Wingdings" pitchFamily="2" charset="2"/>
              <a:buChar char="v"/>
              <a:tabLst>
                <a:tab pos="285750" algn="l"/>
              </a:tabLst>
            </a:pPr>
            <a:r>
              <a:rPr lang="en-US" sz="3500" dirty="0">
                <a:latin typeface="Tahoma" panose="020B0604030504040204" pitchFamily="34" charset="0"/>
                <a:ea typeface="Tahoma" panose="020B0604030504040204" pitchFamily="34" charset="0"/>
                <a:cs typeface="Tahoma" panose="020B0604030504040204" pitchFamily="34" charset="0"/>
              </a:rPr>
              <a:t>Designed not to put too many vehicles off the road, to be revised over time to make more stringent</a:t>
            </a:r>
          </a:p>
          <a:p>
            <a:endParaRPr lang="en-GH" dirty="0"/>
          </a:p>
        </p:txBody>
      </p:sp>
    </p:spTree>
    <p:extLst>
      <p:ext uri="{BB962C8B-B14F-4D97-AF65-F5344CB8AC3E}">
        <p14:creationId xmlns:p14="http://schemas.microsoft.com/office/powerpoint/2010/main" val="2802335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E515A-C1CD-3678-2268-BA8F602DA77C}"/>
              </a:ext>
            </a:extLst>
          </p:cNvPr>
          <p:cNvSpPr>
            <a:spLocks noGrp="1"/>
          </p:cNvSpPr>
          <p:nvPr>
            <p:ph type="title"/>
          </p:nvPr>
        </p:nvSpPr>
        <p:spPr>
          <a:xfrm>
            <a:off x="0" y="76201"/>
            <a:ext cx="12192000" cy="838199"/>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VEHICULAR EMISSION STANDARD </a:t>
            </a:r>
            <a:r>
              <a:rPr lang="en-GB" sz="3600" b="1" dirty="0">
                <a:latin typeface="Tahoma" panose="020B0604030504040204" pitchFamily="34" charset="0"/>
                <a:ea typeface="Tahoma" panose="020B0604030504040204" pitchFamily="34" charset="0"/>
                <a:cs typeface="Tahoma" panose="020B0604030504040204" pitchFamily="34" charset="0"/>
              </a:rPr>
              <a:t>(GS 1219:2018)</a:t>
            </a:r>
            <a:endParaRPr lang="en-GH"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8680333-C367-7E9F-54E1-BC4AE72BD0FC}"/>
              </a:ext>
            </a:extLst>
          </p:cNvPr>
          <p:cNvSpPr>
            <a:spLocks noGrp="1"/>
          </p:cNvSpPr>
          <p:nvPr>
            <p:ph idx="1"/>
          </p:nvPr>
        </p:nvSpPr>
        <p:spPr>
          <a:xfrm>
            <a:off x="838200" y="1143000"/>
            <a:ext cx="10515600" cy="5033963"/>
          </a:xfrm>
        </p:spPr>
        <p:txBody>
          <a:bodyPr>
            <a:normAutofit/>
          </a:bodyPr>
          <a:lstStyle/>
          <a:p>
            <a:r>
              <a:rPr lang="en-GB" dirty="0">
                <a:effectLst/>
                <a:latin typeface="Arial" panose="020B0604020202020204" pitchFamily="34" charset="0"/>
              </a:rPr>
              <a:t>Vehicles emissions are affected by:</a:t>
            </a:r>
          </a:p>
          <a:p>
            <a:pPr lvl="1"/>
            <a:r>
              <a:rPr lang="en-GB" dirty="0">
                <a:latin typeface="Arial" panose="020B0604020202020204" pitchFamily="34" charset="0"/>
              </a:rPr>
              <a:t>d</a:t>
            </a:r>
            <a:r>
              <a:rPr lang="en-GB" dirty="0">
                <a:effectLst/>
                <a:latin typeface="Arial" panose="020B0604020202020204" pitchFamily="34" charset="0"/>
              </a:rPr>
              <a:t>riving patterns, </a:t>
            </a:r>
          </a:p>
          <a:p>
            <a:pPr lvl="1"/>
            <a:r>
              <a:rPr lang="en-GB" dirty="0">
                <a:effectLst/>
                <a:latin typeface="Arial" panose="020B0604020202020204" pitchFamily="34" charset="0"/>
              </a:rPr>
              <a:t>the vehicle type and age, </a:t>
            </a:r>
          </a:p>
          <a:p>
            <a:pPr lvl="1"/>
            <a:r>
              <a:rPr lang="en-GB" dirty="0">
                <a:effectLst/>
                <a:latin typeface="Arial" panose="020B0604020202020204" pitchFamily="34" charset="0"/>
              </a:rPr>
              <a:t>fuel type and quality, </a:t>
            </a:r>
          </a:p>
          <a:p>
            <a:pPr lvl="1"/>
            <a:r>
              <a:rPr lang="en-GB" dirty="0">
                <a:effectLst/>
                <a:latin typeface="Arial" panose="020B0604020202020204" pitchFamily="34" charset="0"/>
              </a:rPr>
              <a:t>road conditions, </a:t>
            </a:r>
          </a:p>
          <a:p>
            <a:pPr lvl="1"/>
            <a:r>
              <a:rPr lang="en-GB" dirty="0">
                <a:effectLst/>
                <a:latin typeface="Arial" panose="020B0604020202020204" pitchFamily="34" charset="0"/>
              </a:rPr>
              <a:t>axel load, </a:t>
            </a:r>
          </a:p>
          <a:p>
            <a:pPr lvl="1"/>
            <a:r>
              <a:rPr lang="en-GB" dirty="0">
                <a:effectLst/>
                <a:latin typeface="Arial" panose="020B0604020202020204" pitchFamily="34" charset="0"/>
              </a:rPr>
              <a:t>traffic speed and congestion</a:t>
            </a:r>
          </a:p>
          <a:p>
            <a:pPr lvl="1"/>
            <a:r>
              <a:rPr lang="en-GB" dirty="0">
                <a:effectLst/>
                <a:latin typeface="Arial" panose="020B0604020202020204" pitchFamily="34" charset="0"/>
              </a:rPr>
              <a:t>altitude and other ambient conditions etc</a:t>
            </a:r>
          </a:p>
          <a:p>
            <a:r>
              <a:rPr lang="en-GB" dirty="0">
                <a:effectLst/>
                <a:latin typeface="Arial" panose="020B0604020202020204" pitchFamily="34" charset="0"/>
              </a:rPr>
              <a:t>All these areas need to be tackled </a:t>
            </a:r>
            <a:r>
              <a:rPr lang="en-GB" dirty="0">
                <a:latin typeface="Arial" panose="020B0604020202020204" pitchFamily="34" charset="0"/>
              </a:rPr>
              <a:t>to reduce vehicular emissions</a:t>
            </a:r>
            <a:endParaRPr lang="en-GB" dirty="0">
              <a:effectLst/>
              <a:latin typeface="Arial" panose="020B0604020202020204" pitchFamily="34" charset="0"/>
            </a:endParaRPr>
          </a:p>
          <a:p>
            <a:endParaRPr lang="en-GH" dirty="0"/>
          </a:p>
        </p:txBody>
      </p:sp>
    </p:spTree>
    <p:extLst>
      <p:ext uri="{BB962C8B-B14F-4D97-AF65-F5344CB8AC3E}">
        <p14:creationId xmlns:p14="http://schemas.microsoft.com/office/powerpoint/2010/main" val="789620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EEC84-24FB-0EBC-B415-B7C53788CCD2}"/>
              </a:ext>
            </a:extLst>
          </p:cNvPr>
          <p:cNvSpPr>
            <a:spLocks noGrp="1"/>
          </p:cNvSpPr>
          <p:nvPr>
            <p:ph type="title"/>
          </p:nvPr>
        </p:nvSpPr>
        <p:spPr>
          <a:xfrm>
            <a:off x="76200" y="365125"/>
            <a:ext cx="12115800" cy="701675"/>
          </a:xfrm>
        </p:spPr>
        <p:txBody>
          <a:bodyPr>
            <a:norm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VEHICULAR EMISSION STANDARD </a:t>
            </a:r>
            <a:r>
              <a:rPr lang="en-GB" sz="3600" b="1" dirty="0">
                <a:latin typeface="Tahoma" panose="020B0604030504040204" pitchFamily="34" charset="0"/>
                <a:ea typeface="Tahoma" panose="020B0604030504040204" pitchFamily="34" charset="0"/>
                <a:cs typeface="Tahoma" panose="020B0604030504040204" pitchFamily="34" charset="0"/>
              </a:rPr>
              <a:t>(GS 1219:2018)</a:t>
            </a:r>
            <a:endParaRPr lang="en-GH"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CEF6DE0-B4B6-6608-7B8D-A0EF400814BB}"/>
              </a:ext>
            </a:extLst>
          </p:cNvPr>
          <p:cNvSpPr>
            <a:spLocks noGrp="1"/>
          </p:cNvSpPr>
          <p:nvPr>
            <p:ph idx="1"/>
          </p:nvPr>
        </p:nvSpPr>
        <p:spPr>
          <a:xfrm>
            <a:off x="838200" y="1447800"/>
            <a:ext cx="10515600" cy="4729163"/>
          </a:xfrm>
        </p:spPr>
        <p:txBody>
          <a:bodyPr>
            <a:normAutofit/>
          </a:bodyPr>
          <a:lstStyle/>
          <a:p>
            <a:pPr marL="0" indent="0" algn="just">
              <a:buNone/>
            </a:pPr>
            <a:r>
              <a:rPr lang="en-GH" b="1" dirty="0">
                <a:latin typeface="Tahoma" panose="020B0604030504040204" pitchFamily="34" charset="0"/>
                <a:ea typeface="Tahoma" panose="020B0604030504040204" pitchFamily="34" charset="0"/>
                <a:cs typeface="Tahoma" panose="020B0604030504040204" pitchFamily="34" charset="0"/>
              </a:rPr>
              <a:t>Classification</a:t>
            </a:r>
          </a:p>
          <a:p>
            <a:pPr marL="0" indent="0" algn="just">
              <a:buNone/>
            </a:pPr>
            <a:r>
              <a:rPr lang="en-GB" dirty="0">
                <a:effectLst/>
                <a:latin typeface="Tahoma" panose="020B0604030504040204" pitchFamily="34" charset="0"/>
                <a:ea typeface="Tahoma" panose="020B0604030504040204" pitchFamily="34" charset="0"/>
                <a:cs typeface="Tahoma" panose="020B0604030504040204" pitchFamily="34" charset="0"/>
              </a:rPr>
              <a:t>Standard classified according fuel type and the year of manufacture of vehicle</a:t>
            </a:r>
          </a:p>
          <a:p>
            <a:pPr marL="0" indent="0" algn="just">
              <a:buNone/>
            </a:pPr>
            <a:endParaRPr lang="en-GB" dirty="0">
              <a:effectLst/>
              <a:latin typeface="Tahoma" panose="020B0604030504040204" pitchFamily="34" charset="0"/>
              <a:ea typeface="Tahoma" panose="020B0604030504040204" pitchFamily="34" charset="0"/>
              <a:cs typeface="Tahoma" panose="020B0604030504040204" pitchFamily="34" charset="0"/>
            </a:endParaRPr>
          </a:p>
          <a:p>
            <a:pPr lvl="1" algn="just">
              <a:buFont typeface="Wingdings" pitchFamily="2" charset="2"/>
              <a:buChar char="v"/>
            </a:pPr>
            <a:r>
              <a:rPr lang="en-GB" b="1" dirty="0">
                <a:effectLst/>
                <a:latin typeface="Tahoma" panose="020B0604030504040204" pitchFamily="34" charset="0"/>
                <a:ea typeface="Tahoma" panose="020B0604030504040204" pitchFamily="34" charset="0"/>
                <a:cs typeface="Tahoma" panose="020B0604030504040204" pitchFamily="34" charset="0"/>
              </a:rPr>
              <a:t>Category A: </a:t>
            </a:r>
            <a:r>
              <a:rPr lang="en-GB" dirty="0">
                <a:effectLst/>
                <a:latin typeface="Tahoma" panose="020B0604030504040204" pitchFamily="34" charset="0"/>
                <a:ea typeface="Tahoma" panose="020B0604030504040204" pitchFamily="34" charset="0"/>
                <a:cs typeface="Tahoma" panose="020B0604030504040204" pitchFamily="34" charset="0"/>
              </a:rPr>
              <a:t>vehicles that were manufactured before and during 1995</a:t>
            </a:r>
            <a:endParaRPr lang="en-GB" dirty="0">
              <a:latin typeface="Tahoma" panose="020B0604030504040204" pitchFamily="34" charset="0"/>
              <a:ea typeface="Tahoma" panose="020B0604030504040204" pitchFamily="34" charset="0"/>
              <a:cs typeface="Tahoma" panose="020B0604030504040204" pitchFamily="34" charset="0"/>
            </a:endParaRPr>
          </a:p>
          <a:p>
            <a:pPr lvl="1" algn="just">
              <a:buFont typeface="Wingdings" pitchFamily="2" charset="2"/>
              <a:buChar char="v"/>
            </a:pPr>
            <a:endParaRPr lang="en-GB" dirty="0">
              <a:effectLst/>
              <a:latin typeface="Tahoma" panose="020B0604030504040204" pitchFamily="34" charset="0"/>
              <a:ea typeface="Tahoma" panose="020B0604030504040204" pitchFamily="34" charset="0"/>
              <a:cs typeface="Tahoma" panose="020B0604030504040204" pitchFamily="34" charset="0"/>
            </a:endParaRPr>
          </a:p>
          <a:p>
            <a:pPr lvl="1" algn="just">
              <a:buFont typeface="Wingdings" pitchFamily="2" charset="2"/>
              <a:buChar char="v"/>
            </a:pPr>
            <a:r>
              <a:rPr lang="en-GB" b="1" dirty="0">
                <a:effectLst/>
                <a:latin typeface="Tahoma" panose="020B0604030504040204" pitchFamily="34" charset="0"/>
                <a:ea typeface="Tahoma" panose="020B0604030504040204" pitchFamily="34" charset="0"/>
                <a:cs typeface="Tahoma" panose="020B0604030504040204" pitchFamily="34" charset="0"/>
              </a:rPr>
              <a:t>Category B:</a:t>
            </a:r>
            <a:r>
              <a:rPr lang="en-GB" dirty="0">
                <a:effectLst/>
                <a:latin typeface="Tahoma" panose="020B0604030504040204" pitchFamily="34" charset="0"/>
                <a:ea typeface="Tahoma" panose="020B0604030504040204" pitchFamily="34" charset="0"/>
                <a:cs typeface="Tahoma" panose="020B0604030504040204" pitchFamily="34" charset="0"/>
              </a:rPr>
              <a:t> vehicles that were manufactured after 1995. </a:t>
            </a:r>
          </a:p>
          <a:p>
            <a:endParaRPr lang="en-GH" dirty="0"/>
          </a:p>
        </p:txBody>
      </p:sp>
    </p:spTree>
    <p:extLst>
      <p:ext uri="{BB962C8B-B14F-4D97-AF65-F5344CB8AC3E}">
        <p14:creationId xmlns:p14="http://schemas.microsoft.com/office/powerpoint/2010/main" val="2629908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D8238-C00F-ACAD-2C66-E95114900E08}"/>
              </a:ext>
            </a:extLst>
          </p:cNvPr>
          <p:cNvSpPr>
            <a:spLocks noGrp="1"/>
          </p:cNvSpPr>
          <p:nvPr>
            <p:ph type="title"/>
          </p:nvPr>
        </p:nvSpPr>
        <p:spPr>
          <a:xfrm>
            <a:off x="0" y="200873"/>
            <a:ext cx="12192000" cy="701675"/>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VEHICULAR EMISSION STANDARD </a:t>
            </a:r>
            <a:r>
              <a:rPr lang="en-GB" sz="3600" b="1" dirty="0">
                <a:latin typeface="Tahoma" panose="020B0604030504040204" pitchFamily="34" charset="0"/>
                <a:ea typeface="Tahoma" panose="020B0604030504040204" pitchFamily="34" charset="0"/>
                <a:cs typeface="Tahoma" panose="020B0604030504040204" pitchFamily="34" charset="0"/>
              </a:rPr>
              <a:t>(GS 1219, 2018)</a:t>
            </a:r>
            <a:endParaRPr lang="en-GH" sz="36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Content Placeholder 3">
            <a:extLst>
              <a:ext uri="{FF2B5EF4-FFF2-40B4-BE49-F238E27FC236}">
                <a16:creationId xmlns:a16="http://schemas.microsoft.com/office/drawing/2014/main" id="{8DB11B6D-8244-6C9C-482B-8C4FA66D1806}"/>
              </a:ext>
            </a:extLst>
          </p:cNvPr>
          <p:cNvGraphicFramePr>
            <a:graphicFrameLocks noGrp="1"/>
          </p:cNvGraphicFramePr>
          <p:nvPr>
            <p:ph idx="1"/>
          </p:nvPr>
        </p:nvGraphicFramePr>
        <p:xfrm>
          <a:off x="685800" y="902550"/>
          <a:ext cx="10515600" cy="5754576"/>
        </p:xfrm>
        <a:graphic>
          <a:graphicData uri="http://schemas.openxmlformats.org/drawingml/2006/table">
            <a:tbl>
              <a:tblPr firstRow="1" firstCol="1" bandRow="1">
                <a:tableStyleId>{5C22544A-7EE6-4342-B048-85BDC9FD1C3A}</a:tableStyleId>
              </a:tblPr>
              <a:tblGrid>
                <a:gridCol w="3161801">
                  <a:extLst>
                    <a:ext uri="{9D8B030D-6E8A-4147-A177-3AD203B41FA5}">
                      <a16:colId xmlns:a16="http://schemas.microsoft.com/office/drawing/2014/main" val="2631968199"/>
                    </a:ext>
                  </a:extLst>
                </a:gridCol>
                <a:gridCol w="2060940">
                  <a:extLst>
                    <a:ext uri="{9D8B030D-6E8A-4147-A177-3AD203B41FA5}">
                      <a16:colId xmlns:a16="http://schemas.microsoft.com/office/drawing/2014/main" val="2816147245"/>
                    </a:ext>
                  </a:extLst>
                </a:gridCol>
                <a:gridCol w="2427876">
                  <a:extLst>
                    <a:ext uri="{9D8B030D-6E8A-4147-A177-3AD203B41FA5}">
                      <a16:colId xmlns:a16="http://schemas.microsoft.com/office/drawing/2014/main" val="2030544524"/>
                    </a:ext>
                  </a:extLst>
                </a:gridCol>
                <a:gridCol w="2864983">
                  <a:extLst>
                    <a:ext uri="{9D8B030D-6E8A-4147-A177-3AD203B41FA5}">
                      <a16:colId xmlns:a16="http://schemas.microsoft.com/office/drawing/2014/main" val="1372974971"/>
                    </a:ext>
                  </a:extLst>
                </a:gridCol>
              </a:tblGrid>
              <a:tr h="419267">
                <a:tc>
                  <a:txBody>
                    <a:bodyPr/>
                    <a:lstStyle/>
                    <a:p>
                      <a:r>
                        <a:rPr lang="en-US" sz="2400" kern="100" dirty="0">
                          <a:effectLst/>
                          <a:latin typeface="Arial" panose="020B0604020202020204" pitchFamily="34" charset="0"/>
                          <a:cs typeface="Arial" panose="020B0604020202020204" pitchFamily="34" charset="0"/>
                        </a:rPr>
                        <a:t>Fuel Type</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Category </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a:effectLst/>
                          <a:latin typeface="Arial" panose="020B0604020202020204" pitchFamily="34" charset="0"/>
                          <a:cs typeface="Arial" panose="020B0604020202020204" pitchFamily="34" charset="0"/>
                        </a:rPr>
                        <a:t>Parameter</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a:effectLst/>
                          <a:latin typeface="Arial" panose="020B0604020202020204" pitchFamily="34" charset="0"/>
                          <a:cs typeface="Arial" panose="020B0604020202020204" pitchFamily="34" charset="0"/>
                        </a:rPr>
                        <a:t>Requirements</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54286301"/>
                  </a:ext>
                </a:extLst>
              </a:tr>
              <a:tr h="762187">
                <a:tc rowSpan="4">
                  <a:txBody>
                    <a:bodyPr/>
                    <a:lstStyle/>
                    <a:p>
                      <a:r>
                        <a:rPr lang="en-GB" sz="2400" kern="100" dirty="0">
                          <a:effectLst/>
                          <a:latin typeface="Arial" panose="020B0604020202020204" pitchFamily="34" charset="0"/>
                          <a:cs typeface="Arial" panose="020B0604020202020204" pitchFamily="34" charset="0"/>
                        </a:rPr>
                        <a:t>Petrol/CNG/LPG </a:t>
                      </a:r>
                      <a:endParaRPr lang="en-GH" sz="2400" kern="100" dirty="0">
                        <a:effectLst/>
                        <a:latin typeface="Arial" panose="020B0604020202020204" pitchFamily="34" charset="0"/>
                        <a:cs typeface="Arial" panose="020B0604020202020204" pitchFamily="34" charset="0"/>
                      </a:endParaRPr>
                    </a:p>
                    <a:p>
                      <a:r>
                        <a:rPr lang="en-GH" sz="2400" kern="100" dirty="0">
                          <a:effectLst/>
                          <a:latin typeface="Arial" panose="020B0604020202020204" pitchFamily="34" charset="0"/>
                          <a:cs typeface="Arial" panose="020B0604020202020204" pitchFamily="34" charset="0"/>
                        </a:rPr>
                        <a:t> </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A</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r>
                        <a:rPr lang="en-GB" sz="2400" kern="100" dirty="0">
                          <a:effectLst/>
                          <a:latin typeface="Arial" panose="020B0604020202020204" pitchFamily="34" charset="0"/>
                          <a:cs typeface="Arial" panose="020B0604020202020204" pitchFamily="34" charset="0"/>
                        </a:rPr>
                        <a:t>CO (%), max. </a:t>
                      </a:r>
                      <a:endParaRPr lang="en-GH" sz="2400" kern="100" dirty="0">
                        <a:effectLst/>
                        <a:latin typeface="Arial" panose="020B0604020202020204" pitchFamily="34" charset="0"/>
                        <a:cs typeface="Arial" panose="020B0604020202020204" pitchFamily="34" charset="0"/>
                      </a:endParaRPr>
                    </a:p>
                    <a:p>
                      <a:r>
                        <a:rPr lang="en-GH" sz="2400" kern="100" dirty="0">
                          <a:effectLst/>
                          <a:latin typeface="Arial" panose="020B0604020202020204" pitchFamily="34" charset="0"/>
                          <a:cs typeface="Arial" panose="020B0604020202020204" pitchFamily="34" charset="0"/>
                        </a:rPr>
                        <a:t> </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3.5</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30961739"/>
                  </a:ext>
                </a:extLst>
              </a:tr>
              <a:tr h="762187">
                <a:tc vMerge="1">
                  <a:txBody>
                    <a:bodyPr/>
                    <a:lstStyle/>
                    <a:p>
                      <a:endParaRPr lang="en-GH"/>
                    </a:p>
                  </a:txBody>
                  <a:tcPr/>
                </a:tc>
                <a:tc>
                  <a:txBody>
                    <a:bodyPr/>
                    <a:lstStyle/>
                    <a:p>
                      <a:r>
                        <a:rPr lang="en-US" sz="2400" kern="100" dirty="0">
                          <a:effectLst/>
                          <a:latin typeface="Arial" panose="020B0604020202020204" pitchFamily="34" charset="0"/>
                          <a:cs typeface="Arial" panose="020B0604020202020204" pitchFamily="34" charset="0"/>
                        </a:rPr>
                        <a:t>B</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lstStyle/>
                    <a:p>
                      <a:endParaRPr lang="en-GH"/>
                    </a:p>
                  </a:txBody>
                  <a:tcPr/>
                </a:tc>
                <a:tc>
                  <a:txBody>
                    <a:bodyPr/>
                    <a:lstStyle/>
                    <a:p>
                      <a:r>
                        <a:rPr lang="en-US" sz="2400" kern="100">
                          <a:effectLst/>
                          <a:latin typeface="Arial" panose="020B0604020202020204" pitchFamily="34" charset="0"/>
                          <a:cs typeface="Arial" panose="020B0604020202020204" pitchFamily="34" charset="0"/>
                        </a:rPr>
                        <a:t>2.5</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3142042"/>
                  </a:ext>
                </a:extLst>
              </a:tr>
              <a:tr h="762187">
                <a:tc vMerge="1">
                  <a:txBody>
                    <a:bodyPr/>
                    <a:lstStyle/>
                    <a:p>
                      <a:endParaRPr lang="en-GH"/>
                    </a:p>
                  </a:txBody>
                  <a:tcPr/>
                </a:tc>
                <a:tc>
                  <a:txBody>
                    <a:bodyPr/>
                    <a:lstStyle/>
                    <a:p>
                      <a:r>
                        <a:rPr lang="en-US" sz="2400" kern="100">
                          <a:effectLst/>
                          <a:latin typeface="Arial" panose="020B0604020202020204" pitchFamily="34" charset="0"/>
                          <a:cs typeface="Arial" panose="020B0604020202020204" pitchFamily="34" charset="0"/>
                        </a:rPr>
                        <a:t>A</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r>
                        <a:rPr lang="en-GB" sz="2400" kern="100" dirty="0">
                          <a:effectLst/>
                          <a:latin typeface="Arial" panose="020B0604020202020204" pitchFamily="34" charset="0"/>
                          <a:cs typeface="Arial" panose="020B0604020202020204" pitchFamily="34" charset="0"/>
                        </a:rPr>
                        <a:t>HC (ppm), max. </a:t>
                      </a:r>
                      <a:endParaRPr lang="en-GH" sz="2400" kern="100" dirty="0">
                        <a:effectLst/>
                        <a:latin typeface="Arial" panose="020B0604020202020204" pitchFamily="34" charset="0"/>
                        <a:cs typeface="Arial" panose="020B0604020202020204" pitchFamily="34" charset="0"/>
                      </a:endParaRPr>
                    </a:p>
                    <a:p>
                      <a:r>
                        <a:rPr lang="en-GH" sz="2400" kern="100" dirty="0">
                          <a:effectLst/>
                          <a:latin typeface="Arial" panose="020B0604020202020204" pitchFamily="34" charset="0"/>
                          <a:cs typeface="Arial" panose="020B0604020202020204" pitchFamily="34" charset="0"/>
                        </a:rPr>
                        <a:t> </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800</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46680067"/>
                  </a:ext>
                </a:extLst>
              </a:tr>
              <a:tr h="762187">
                <a:tc vMerge="1">
                  <a:txBody>
                    <a:bodyPr/>
                    <a:lstStyle/>
                    <a:p>
                      <a:endParaRPr lang="en-GH"/>
                    </a:p>
                  </a:txBody>
                  <a:tcPr/>
                </a:tc>
                <a:tc>
                  <a:txBody>
                    <a:bodyPr/>
                    <a:lstStyle/>
                    <a:p>
                      <a:r>
                        <a:rPr lang="en-US" sz="2400" kern="100">
                          <a:effectLst/>
                          <a:latin typeface="Arial" panose="020B0604020202020204" pitchFamily="34" charset="0"/>
                          <a:cs typeface="Arial" panose="020B0604020202020204" pitchFamily="34" charset="0"/>
                        </a:rPr>
                        <a:t>B</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lstStyle/>
                    <a:p>
                      <a:endParaRPr lang="en-GH"/>
                    </a:p>
                  </a:txBody>
                  <a:tcPr/>
                </a:tc>
                <a:tc>
                  <a:txBody>
                    <a:bodyPr/>
                    <a:lstStyle/>
                    <a:p>
                      <a:r>
                        <a:rPr lang="en-US" sz="2400" kern="100" dirty="0">
                          <a:effectLst/>
                          <a:latin typeface="Arial" panose="020B0604020202020204" pitchFamily="34" charset="0"/>
                          <a:cs typeface="Arial" panose="020B0604020202020204" pitchFamily="34" charset="0"/>
                        </a:rPr>
                        <a:t>300</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42484027"/>
                  </a:ext>
                </a:extLst>
              </a:tr>
              <a:tr h="762187">
                <a:tc rowSpan="2">
                  <a:txBody>
                    <a:bodyPr/>
                    <a:lstStyle/>
                    <a:p>
                      <a:r>
                        <a:rPr lang="en-GB" sz="2400" kern="100" dirty="0">
                          <a:effectLst/>
                          <a:latin typeface="Arial" panose="020B0604020202020204" pitchFamily="34" charset="0"/>
                          <a:cs typeface="Arial" panose="020B0604020202020204" pitchFamily="34" charset="0"/>
                        </a:rPr>
                        <a:t>Diesel </a:t>
                      </a:r>
                      <a:endParaRPr lang="en-GH" sz="2400" kern="100" dirty="0">
                        <a:effectLst/>
                        <a:latin typeface="Arial" panose="020B0604020202020204" pitchFamily="34" charset="0"/>
                        <a:cs typeface="Arial" panose="020B0604020202020204" pitchFamily="34" charset="0"/>
                      </a:endParaRPr>
                    </a:p>
                    <a:p>
                      <a:r>
                        <a:rPr lang="en-GH" sz="2400" kern="100" dirty="0">
                          <a:effectLst/>
                          <a:latin typeface="Arial" panose="020B0604020202020204" pitchFamily="34" charset="0"/>
                          <a:cs typeface="Arial" panose="020B0604020202020204" pitchFamily="34" charset="0"/>
                        </a:rPr>
                        <a:t> </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A</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r>
                        <a:rPr lang="en-GB" sz="2400" kern="100">
                          <a:effectLst/>
                          <a:latin typeface="Arial" panose="020B0604020202020204" pitchFamily="34" charset="0"/>
                          <a:cs typeface="Arial" panose="020B0604020202020204" pitchFamily="34" charset="0"/>
                        </a:rPr>
                        <a:t>Opacity (%), max. </a:t>
                      </a:r>
                      <a:endParaRPr lang="en-GH" sz="2400" kern="100">
                        <a:effectLst/>
                        <a:latin typeface="Arial" panose="020B0604020202020204" pitchFamily="34" charset="0"/>
                        <a:cs typeface="Arial" panose="020B0604020202020204" pitchFamily="34" charset="0"/>
                      </a:endParaRPr>
                    </a:p>
                    <a:p>
                      <a:r>
                        <a:rPr lang="en-GH" sz="2400" kern="100">
                          <a:effectLst/>
                          <a:latin typeface="Arial" panose="020B0604020202020204" pitchFamily="34" charset="0"/>
                          <a:cs typeface="Arial" panose="020B0604020202020204" pitchFamily="34" charset="0"/>
                        </a:rPr>
                        <a:t> </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r>
                        <a:rPr lang="en-US" sz="2400" kern="100" dirty="0">
                          <a:effectLst/>
                          <a:latin typeface="Arial" panose="020B0604020202020204" pitchFamily="34" charset="0"/>
                          <a:cs typeface="Arial" panose="020B0604020202020204" pitchFamily="34" charset="0"/>
                        </a:rPr>
                        <a:t>55</a:t>
                      </a:r>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08551403"/>
                  </a:ext>
                </a:extLst>
              </a:tr>
              <a:tr h="762187">
                <a:tc vMerge="1">
                  <a:txBody>
                    <a:bodyPr/>
                    <a:lstStyle/>
                    <a:p>
                      <a:endParaRPr lang="en-GH"/>
                    </a:p>
                  </a:txBody>
                  <a:tcPr/>
                </a:tc>
                <a:tc>
                  <a:txBody>
                    <a:bodyPr/>
                    <a:lstStyle/>
                    <a:p>
                      <a:r>
                        <a:rPr lang="en-US" sz="2400" kern="100">
                          <a:effectLst/>
                          <a:latin typeface="Arial" panose="020B0604020202020204" pitchFamily="34" charset="0"/>
                          <a:cs typeface="Arial" panose="020B0604020202020204" pitchFamily="34" charset="0"/>
                        </a:rPr>
                        <a:t>B</a:t>
                      </a:r>
                      <a:endParaRPr lang="en-GH" sz="24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lstStyle/>
                    <a:p>
                      <a:endParaRPr lang="en-GH"/>
                    </a:p>
                  </a:txBody>
                  <a:tcPr/>
                </a:tc>
                <a:tc>
                  <a:txBody>
                    <a:bodyPr/>
                    <a:lstStyle/>
                    <a:p>
                      <a:r>
                        <a:rPr lang="en-US" sz="2400" kern="100" dirty="0">
                          <a:effectLst/>
                          <a:latin typeface="Arial" panose="020B0604020202020204" pitchFamily="34" charset="0"/>
                          <a:cs typeface="Arial" panose="020B0604020202020204" pitchFamily="34" charset="0"/>
                        </a:rPr>
                        <a:t>40</a:t>
                      </a:r>
                    </a:p>
                  </a:txBody>
                  <a:tcPr marL="68580" marR="68580" marT="0" marB="0"/>
                </a:tc>
                <a:extLst>
                  <a:ext uri="{0D108BD9-81ED-4DB2-BD59-A6C34878D82A}">
                    <a16:rowId xmlns:a16="http://schemas.microsoft.com/office/drawing/2014/main" val="2364598871"/>
                  </a:ext>
                </a:extLst>
              </a:tr>
              <a:tr h="762187">
                <a:tc gridSpan="4">
                  <a:txBody>
                    <a:bodyPr/>
                    <a:lstStyle/>
                    <a:p>
                      <a:r>
                        <a:rPr lang="en-GH" sz="2400" kern="100" dirty="0">
                          <a:effectLst/>
                          <a:latin typeface="Arial" panose="020B0604020202020204" pitchFamily="34" charset="0"/>
                          <a:ea typeface="Calibri" panose="020F0502020204030204" pitchFamily="34" charset="0"/>
                          <a:cs typeface="Arial" panose="020B0604020202020204" pitchFamily="34" charset="0"/>
                        </a:rPr>
                        <a:t>Also for motor cycles</a:t>
                      </a:r>
                    </a:p>
                  </a:txBody>
                  <a:tcPr marL="68580" marR="68580" marT="0" marB="0"/>
                </a:tc>
                <a:tc hMerge="1">
                  <a:txBody>
                    <a:bodyPr/>
                    <a:lstStyle/>
                    <a:p>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GH" sz="24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sz="2400" kern="100" dirty="0">
                        <a:effectLst/>
                        <a:latin typeface="Arial" panose="020B06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930233192"/>
                  </a:ext>
                </a:extLst>
              </a:tr>
            </a:tbl>
          </a:graphicData>
        </a:graphic>
      </p:graphicFrame>
    </p:spTree>
    <p:extLst>
      <p:ext uri="{BB962C8B-B14F-4D97-AF65-F5344CB8AC3E}">
        <p14:creationId xmlns:p14="http://schemas.microsoft.com/office/powerpoint/2010/main" val="170526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FAF9B-8E8B-EB9C-5C9E-CEA2C4A71FFD}"/>
              </a:ext>
            </a:extLst>
          </p:cNvPr>
          <p:cNvSpPr>
            <a:spLocks noGrp="1"/>
          </p:cNvSpPr>
          <p:nvPr>
            <p:ph type="title"/>
          </p:nvPr>
        </p:nvSpPr>
        <p:spPr>
          <a:xfrm>
            <a:off x="0" y="152401"/>
            <a:ext cx="12192000" cy="838199"/>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VEHICULAR EMISSION STANDARD </a:t>
            </a:r>
            <a:r>
              <a:rPr lang="en-GB" sz="3600" b="1" dirty="0">
                <a:latin typeface="Tahoma" panose="020B0604030504040204" pitchFamily="34" charset="0"/>
                <a:ea typeface="Tahoma" panose="020B0604030504040204" pitchFamily="34" charset="0"/>
                <a:cs typeface="Tahoma" panose="020B0604030504040204" pitchFamily="34" charset="0"/>
              </a:rPr>
              <a:t>(GS 1219:2018)</a:t>
            </a:r>
            <a:endParaRPr lang="en-GH"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041EA32-82B9-72B8-DD71-AA8CD6A862D2}"/>
              </a:ext>
            </a:extLst>
          </p:cNvPr>
          <p:cNvSpPr>
            <a:spLocks noGrp="1"/>
          </p:cNvSpPr>
          <p:nvPr>
            <p:ph idx="1"/>
          </p:nvPr>
        </p:nvSpPr>
        <p:spPr>
          <a:xfrm>
            <a:off x="838200" y="1349115"/>
            <a:ext cx="10515600" cy="4827848"/>
          </a:xfrm>
        </p:spPr>
        <p:txBody>
          <a:bodyPr>
            <a:normAutofit/>
          </a:bodyPr>
          <a:lstStyle/>
          <a:p>
            <a:pPr marL="0" indent="0" algn="just">
              <a:spcAft>
                <a:spcPts val="1200"/>
              </a:spcAft>
              <a:buNone/>
            </a:pPr>
            <a:r>
              <a:rPr lang="en-GH" b="1" dirty="0">
                <a:latin typeface="Tahoma" panose="020B0604030504040204" pitchFamily="34" charset="0"/>
                <a:ea typeface="Tahoma" panose="020B0604030504040204" pitchFamily="34" charset="0"/>
                <a:cs typeface="Tahoma" panose="020B0604030504040204" pitchFamily="34" charset="0"/>
              </a:rPr>
              <a:t>Other Requirements</a:t>
            </a:r>
          </a:p>
          <a:p>
            <a:pPr algn="just">
              <a:spcAft>
                <a:spcPts val="1200"/>
              </a:spcAft>
              <a:buFont typeface="Wingdings" pitchFamily="2" charset="2"/>
              <a:buChar char="v"/>
            </a:pPr>
            <a:r>
              <a:rPr lang="en-GB" dirty="0">
                <a:effectLst/>
                <a:latin typeface="Tahoma" panose="020B0604030504040204" pitchFamily="34" charset="0"/>
                <a:ea typeface="Tahoma" panose="020B0604030504040204" pitchFamily="34" charset="0"/>
                <a:cs typeface="Tahoma" panose="020B0604030504040204" pitchFamily="34" charset="0"/>
              </a:rPr>
              <a:t>Equipment used for testing shall be approved by the Authority </a:t>
            </a:r>
          </a:p>
          <a:p>
            <a:pPr algn="just">
              <a:spcAft>
                <a:spcPts val="1200"/>
              </a:spcAft>
              <a:buFont typeface="Wingdings" pitchFamily="2" charset="2"/>
              <a:buChar char="v"/>
            </a:pPr>
            <a:r>
              <a:rPr lang="en-GB" dirty="0">
                <a:effectLst/>
                <a:latin typeface="Tahoma" panose="020B0604030504040204" pitchFamily="34" charset="0"/>
                <a:ea typeface="Tahoma" panose="020B0604030504040204" pitchFamily="34" charset="0"/>
                <a:cs typeface="Tahoma" panose="020B0604030504040204" pitchFamily="34" charset="0"/>
              </a:rPr>
              <a:t>Reports of motor emission levels of vehicles shall be presented to the appropriate authority as part of the requirements for issuance of road worthy certificate </a:t>
            </a:r>
          </a:p>
          <a:p>
            <a:pPr algn="just">
              <a:spcAft>
                <a:spcPts val="1200"/>
              </a:spcAft>
              <a:buFont typeface="Wingdings" pitchFamily="2" charset="2"/>
              <a:buChar char="v"/>
            </a:pPr>
            <a:r>
              <a:rPr lang="en-GB" sz="2800" dirty="0">
                <a:latin typeface="Tahoma" panose="020B0604030504040204" pitchFamily="34" charset="0"/>
                <a:ea typeface="Tahoma" panose="020B0604030504040204" pitchFamily="34" charset="0"/>
                <a:cs typeface="Tahoma" panose="020B0604030504040204" pitchFamily="34" charset="0"/>
              </a:rPr>
              <a:t>A vehicle shall be deemed to have complied with the requirements of this Standard if after testing, the results show that emissions for all parameters as prescribed for the vehicle engine type and year of manufacture fall below the limits</a:t>
            </a:r>
            <a:endParaRPr lang="en-GB" sz="2800" dirty="0">
              <a:effectLst/>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v"/>
            </a:pPr>
            <a:endParaRPr lang="en-GB" dirty="0">
              <a:effectLst/>
              <a:latin typeface="Tahoma" panose="020B0604030504040204" pitchFamily="34" charset="0"/>
              <a:ea typeface="Tahoma" panose="020B0604030504040204" pitchFamily="34" charset="0"/>
              <a:cs typeface="Tahoma" panose="020B0604030504040204" pitchFamily="34" charset="0"/>
            </a:endParaRPr>
          </a:p>
          <a:p>
            <a:endParaRPr lang="en-GB" dirty="0">
              <a:effectLst/>
              <a:latin typeface="Arial" panose="020B0604020202020204" pitchFamily="34" charset="0"/>
            </a:endParaRPr>
          </a:p>
          <a:p>
            <a:endParaRPr lang="en-GH" dirty="0"/>
          </a:p>
        </p:txBody>
      </p:sp>
    </p:spTree>
    <p:extLst>
      <p:ext uri="{BB962C8B-B14F-4D97-AF65-F5344CB8AC3E}">
        <p14:creationId xmlns:p14="http://schemas.microsoft.com/office/powerpoint/2010/main" val="744270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FA964-D83E-671E-0C24-DF4E1507BCFB}"/>
              </a:ext>
            </a:extLst>
          </p:cNvPr>
          <p:cNvSpPr>
            <a:spLocks noGrp="1"/>
          </p:cNvSpPr>
          <p:nvPr>
            <p:ph type="title"/>
          </p:nvPr>
        </p:nvSpPr>
        <p:spPr>
          <a:xfrm>
            <a:off x="609600" y="152400"/>
            <a:ext cx="10515600" cy="777875"/>
          </a:xfrm>
        </p:spPr>
        <p:txBody>
          <a:bodyPr>
            <a:normAutofit/>
          </a:bodyPr>
          <a:lstStyle/>
          <a:p>
            <a:r>
              <a:rPr lang="en-GH" sz="4000" b="1" dirty="0">
                <a:latin typeface="Tahoma" panose="020B0604030504040204" pitchFamily="34" charset="0"/>
                <a:ea typeface="Tahoma" panose="020B0604030504040204" pitchFamily="34" charset="0"/>
                <a:cs typeface="Tahoma" panose="020B0604030504040204" pitchFamily="34" charset="0"/>
              </a:rPr>
              <a:t>STANDARD DEVELOPMENT PROCESS</a:t>
            </a:r>
          </a:p>
        </p:txBody>
      </p:sp>
      <p:sp>
        <p:nvSpPr>
          <p:cNvPr id="3" name="Content Placeholder 2">
            <a:extLst>
              <a:ext uri="{FF2B5EF4-FFF2-40B4-BE49-F238E27FC236}">
                <a16:creationId xmlns:a16="http://schemas.microsoft.com/office/drawing/2014/main" id="{763BE6A7-75B2-B490-9921-C7EE8C1CAC5D}"/>
              </a:ext>
            </a:extLst>
          </p:cNvPr>
          <p:cNvSpPr>
            <a:spLocks noGrp="1"/>
          </p:cNvSpPr>
          <p:nvPr>
            <p:ph idx="1"/>
          </p:nvPr>
        </p:nvSpPr>
        <p:spPr>
          <a:xfrm>
            <a:off x="838200" y="838200"/>
            <a:ext cx="10515600" cy="5486400"/>
          </a:xfrm>
        </p:spPr>
        <p:txBody>
          <a:bodyPr>
            <a:normAutofit fontScale="92500" lnSpcReduction="20000"/>
          </a:bodyPr>
          <a:lstStyle/>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Formed Internal Committee from relevant departments in the Authority </a:t>
            </a: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Gathered data (in-house and external sources): EPA monitoring data, </a:t>
            </a:r>
            <a:r>
              <a:rPr lang="en-US" dirty="0">
                <a:latin typeface="Tahoma" panose="020B0604030504040204" pitchFamily="34" charset="0"/>
                <a:ea typeface="Tahoma" panose="020B0604030504040204" pitchFamily="34" charset="0"/>
                <a:cs typeface="Tahoma" panose="020B0604030504040204" pitchFamily="34" charset="0"/>
              </a:rPr>
              <a:t>s</a:t>
            </a:r>
            <a:r>
              <a:rPr lang="en-US" sz="2800" dirty="0">
                <a:latin typeface="Tahoma" panose="020B0604030504040204" pitchFamily="34" charset="0"/>
                <a:ea typeface="Tahoma" panose="020B0604030504040204" pitchFamily="34" charset="0"/>
                <a:cs typeface="Tahoma" panose="020B0604030504040204" pitchFamily="34" charset="0"/>
              </a:rPr>
              <a:t>elf-monitored data from industry, Research/studies, </a:t>
            </a:r>
            <a:r>
              <a:rPr lang="en-US" dirty="0">
                <a:latin typeface="Tahoma" panose="020B0604030504040204" pitchFamily="34" charset="0"/>
                <a:ea typeface="Tahoma" panose="020B0604030504040204" pitchFamily="34" charset="0"/>
                <a:cs typeface="Tahoma" panose="020B0604030504040204" pitchFamily="34" charset="0"/>
              </a:rPr>
              <a:t>International standards especially from developing countries with similar geographical conditions</a:t>
            </a:r>
            <a:endParaRPr lang="en-US" sz="2800" dirty="0">
              <a:latin typeface="Tahoma" panose="020B0604030504040204" pitchFamily="34" charset="0"/>
              <a:ea typeface="Tahoma" panose="020B0604030504040204" pitchFamily="34" charset="0"/>
              <a:cs typeface="Tahoma" panose="020B0604030504040204" pitchFamily="34" charset="0"/>
            </a:endParaRP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Checked for data integrity through verifications and validation</a:t>
            </a: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Selected relevant parameters based on their significant risk posed through indirect/direct risk to human health and the environment</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Set the limits based on data gathered and adopted international standard where there were no data  for Ghana</a:t>
            </a:r>
            <a:endParaRPr lang="en-US" sz="2800" dirty="0">
              <a:latin typeface="Tahoma" panose="020B0604030504040204" pitchFamily="34" charset="0"/>
              <a:ea typeface="Tahoma" panose="020B0604030504040204" pitchFamily="34" charset="0"/>
              <a:cs typeface="Tahoma" panose="020B0604030504040204" pitchFamily="34" charset="0"/>
            </a:endParaRP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Compared parameters and permissible limits with international standards (WHO, IFC </a:t>
            </a:r>
            <a:r>
              <a:rPr lang="en-US" sz="2800" dirty="0" err="1">
                <a:latin typeface="Tahoma" panose="020B0604030504040204" pitchFamily="34" charset="0"/>
                <a:ea typeface="Tahoma" panose="020B0604030504040204" pitchFamily="34" charset="0"/>
                <a:cs typeface="Tahoma" panose="020B0604030504040204" pitchFamily="34" charset="0"/>
              </a:rPr>
              <a:t>etc</a:t>
            </a:r>
            <a:r>
              <a:rPr lang="en-US" sz="2800" dirty="0">
                <a:latin typeface="Tahoma" panose="020B0604030504040204" pitchFamily="34" charset="0"/>
                <a:ea typeface="Tahoma" panose="020B0604030504040204" pitchFamily="34" charset="0"/>
                <a:cs typeface="Tahoma" panose="020B0604030504040204" pitchFamily="34" charset="0"/>
              </a:rPr>
              <a:t>)</a:t>
            </a:r>
          </a:p>
          <a:p>
            <a:pPr algn="just"/>
            <a:endParaRPr lang="en-US" sz="2800" dirty="0"/>
          </a:p>
          <a:p>
            <a:endParaRPr lang="en-GH" dirty="0"/>
          </a:p>
        </p:txBody>
      </p:sp>
    </p:spTree>
    <p:extLst>
      <p:ext uri="{BB962C8B-B14F-4D97-AF65-F5344CB8AC3E}">
        <p14:creationId xmlns:p14="http://schemas.microsoft.com/office/powerpoint/2010/main" val="2497351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70706-8511-0966-16E3-53806EF8157E}"/>
              </a:ext>
            </a:extLst>
          </p:cNvPr>
          <p:cNvSpPr>
            <a:spLocks noGrp="1"/>
          </p:cNvSpPr>
          <p:nvPr>
            <p:ph type="title"/>
          </p:nvPr>
        </p:nvSpPr>
        <p:spPr>
          <a:xfrm>
            <a:off x="838200" y="114301"/>
            <a:ext cx="10515600" cy="685799"/>
          </a:xfrm>
        </p:spPr>
        <p:txBody>
          <a:bodyPr>
            <a:normAutofit/>
          </a:bodyPr>
          <a:lstStyle/>
          <a:p>
            <a:r>
              <a:rPr lang="en-GH" sz="4000" b="1" dirty="0">
                <a:latin typeface="Tahoma" panose="020B0604030504040204" pitchFamily="34" charset="0"/>
                <a:ea typeface="Tahoma" panose="020B0604030504040204" pitchFamily="34" charset="0"/>
                <a:cs typeface="Tahoma" panose="020B0604030504040204" pitchFamily="34" charset="0"/>
              </a:rPr>
              <a:t>STANDARD DEVELOPMENT PROCESS</a:t>
            </a:r>
          </a:p>
        </p:txBody>
      </p:sp>
      <p:sp>
        <p:nvSpPr>
          <p:cNvPr id="3" name="Content Placeholder 2">
            <a:extLst>
              <a:ext uri="{FF2B5EF4-FFF2-40B4-BE49-F238E27FC236}">
                <a16:creationId xmlns:a16="http://schemas.microsoft.com/office/drawing/2014/main" id="{15EE7E52-F9FC-099C-9973-28B6D337DD77}"/>
              </a:ext>
            </a:extLst>
          </p:cNvPr>
          <p:cNvSpPr>
            <a:spLocks noGrp="1"/>
          </p:cNvSpPr>
          <p:nvPr>
            <p:ph idx="1"/>
          </p:nvPr>
        </p:nvSpPr>
        <p:spPr>
          <a:xfrm>
            <a:off x="838200" y="838200"/>
            <a:ext cx="10515600" cy="5562599"/>
          </a:xfrm>
        </p:spPr>
        <p:txBody>
          <a:bodyPr>
            <a:normAutofit lnSpcReduction="10000"/>
          </a:bodyPr>
          <a:lstStyle/>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Compiled the zero-draft standard</a:t>
            </a:r>
          </a:p>
          <a:p>
            <a:pPr algn="just">
              <a:spcAft>
                <a:spcPts val="1200"/>
              </a:spcAft>
              <a:buFont typeface="Wingdings" pitchFamily="2" charset="2"/>
              <a:buChar char="v"/>
            </a:pPr>
            <a:r>
              <a:rPr lang="en-US" sz="2800" dirty="0" err="1">
                <a:latin typeface="Tahoma" panose="020B0604030504040204" pitchFamily="34" charset="0"/>
                <a:ea typeface="Tahoma" panose="020B0604030504040204" pitchFamily="34" charset="0"/>
                <a:cs typeface="Tahoma" panose="020B0604030504040204" pitchFamily="34" charset="0"/>
              </a:rPr>
              <a:t>Organised</a:t>
            </a:r>
            <a:r>
              <a:rPr lang="en-US" sz="2800" dirty="0">
                <a:latin typeface="Tahoma" panose="020B0604030504040204" pitchFamily="34" charset="0"/>
                <a:ea typeface="Tahoma" panose="020B0604030504040204" pitchFamily="34" charset="0"/>
                <a:cs typeface="Tahoma" panose="020B0604030504040204" pitchFamily="34" charset="0"/>
              </a:rPr>
              <a:t> National stakeholder workshop to review the zero-draft standard</a:t>
            </a: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National Technical Committee (NTC) formed by GSA with membership from academia, MDAs, MMDAs, private sector </a:t>
            </a:r>
            <a:r>
              <a:rPr lang="en-US" sz="2800" dirty="0" err="1">
                <a:latin typeface="Tahoma" panose="020B0604030504040204" pitchFamily="34" charset="0"/>
                <a:ea typeface="Tahoma" panose="020B0604030504040204" pitchFamily="34" charset="0"/>
                <a:cs typeface="Tahoma" panose="020B0604030504040204" pitchFamily="34" charset="0"/>
              </a:rPr>
              <a:t>etc</a:t>
            </a:r>
            <a:r>
              <a:rPr lang="en-US" sz="2800" dirty="0">
                <a:latin typeface="Tahoma" panose="020B0604030504040204" pitchFamily="34" charset="0"/>
                <a:ea typeface="Tahoma" panose="020B0604030504040204" pitchFamily="34" charset="0"/>
                <a:cs typeface="Tahoma" panose="020B0604030504040204" pitchFamily="34" charset="0"/>
              </a:rPr>
              <a:t> to review the zero draft </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Revised d</a:t>
            </a:r>
            <a:r>
              <a:rPr lang="en-US" sz="2800" dirty="0">
                <a:latin typeface="Tahoma" panose="020B0604030504040204" pitchFamily="34" charset="0"/>
                <a:ea typeface="Tahoma" panose="020B0604030504040204" pitchFamily="34" charset="0"/>
                <a:cs typeface="Tahoma" panose="020B0604030504040204" pitchFamily="34" charset="0"/>
              </a:rPr>
              <a:t>raft standards from (NTC) reviewed by selected independent experts </a:t>
            </a: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Comments from selected reviewers reviewed by NTC and incorporated into the </a:t>
            </a:r>
            <a:r>
              <a:rPr lang="en-US" dirty="0">
                <a:latin typeface="Tahoma" panose="020B0604030504040204" pitchFamily="34" charset="0"/>
                <a:ea typeface="Tahoma" panose="020B0604030504040204" pitchFamily="34" charset="0"/>
                <a:cs typeface="Tahoma" panose="020B0604030504040204" pitchFamily="34" charset="0"/>
              </a:rPr>
              <a:t>d</a:t>
            </a:r>
            <a:r>
              <a:rPr lang="en-US" sz="2800" dirty="0">
                <a:latin typeface="Tahoma" panose="020B0604030504040204" pitchFamily="34" charset="0"/>
                <a:ea typeface="Tahoma" panose="020B0604030504040204" pitchFamily="34" charset="0"/>
                <a:cs typeface="Tahoma" panose="020B0604030504040204" pitchFamily="34" charset="0"/>
              </a:rPr>
              <a:t>raft standards </a:t>
            </a: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Standard finalized, </a:t>
            </a:r>
            <a:r>
              <a:rPr lang="en-US" dirty="0">
                <a:latin typeface="Tahoma" panose="020B0604030504040204" pitchFamily="34" charset="0"/>
                <a:ea typeface="Tahoma" panose="020B0604030504040204" pitchFamily="34" charset="0"/>
                <a:cs typeface="Tahoma" panose="020B0604030504040204" pitchFamily="34" charset="0"/>
              </a:rPr>
              <a:t>published and </a:t>
            </a:r>
            <a:r>
              <a:rPr lang="en-US" dirty="0" err="1">
                <a:latin typeface="Tahoma" panose="020B0604030504040204" pitchFamily="34" charset="0"/>
                <a:ea typeface="Tahoma" panose="020B0604030504040204" pitchFamily="34" charset="0"/>
                <a:cs typeface="Tahoma" panose="020B0604030504040204" pitchFamily="34" charset="0"/>
              </a:rPr>
              <a:t>gazetted</a:t>
            </a:r>
            <a:endParaRPr lang="en-US" dirty="0">
              <a:latin typeface="Tahoma" panose="020B0604030504040204" pitchFamily="34" charset="0"/>
              <a:ea typeface="Tahoma" panose="020B0604030504040204" pitchFamily="34" charset="0"/>
              <a:cs typeface="Tahoma" panose="020B0604030504040204" pitchFamily="34" charset="0"/>
            </a:endParaRPr>
          </a:p>
          <a:p>
            <a:endParaRPr lang="en-GH" dirty="0"/>
          </a:p>
        </p:txBody>
      </p:sp>
    </p:spTree>
    <p:extLst>
      <p:ext uri="{BB962C8B-B14F-4D97-AF65-F5344CB8AC3E}">
        <p14:creationId xmlns:p14="http://schemas.microsoft.com/office/powerpoint/2010/main" val="327043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86136-E360-494A-F1E3-C9FB3F3E565C}"/>
              </a:ext>
            </a:extLst>
          </p:cNvPr>
          <p:cNvSpPr>
            <a:spLocks noGrp="1"/>
          </p:cNvSpPr>
          <p:nvPr>
            <p:ph type="title"/>
          </p:nvPr>
        </p:nvSpPr>
        <p:spPr>
          <a:xfrm>
            <a:off x="838200" y="254837"/>
            <a:ext cx="10515600" cy="896209"/>
          </a:xfrm>
        </p:spPr>
        <p:txBody>
          <a:bodyPr>
            <a:normAutofit/>
          </a:bodyPr>
          <a:lstStyle/>
          <a:p>
            <a:r>
              <a:rPr lang="en-GH" sz="4000" b="1" dirty="0">
                <a:latin typeface="Tahoma" panose="020B0604030504040204" pitchFamily="34" charset="0"/>
                <a:ea typeface="Tahoma" panose="020B0604030504040204" pitchFamily="34" charset="0"/>
                <a:cs typeface="Tahoma" panose="020B0604030504040204" pitchFamily="34" charset="0"/>
              </a:rPr>
              <a:t>OUTLINE</a:t>
            </a:r>
          </a:p>
        </p:txBody>
      </p:sp>
      <p:sp>
        <p:nvSpPr>
          <p:cNvPr id="3" name="Content Placeholder 2">
            <a:extLst>
              <a:ext uri="{FF2B5EF4-FFF2-40B4-BE49-F238E27FC236}">
                <a16:creationId xmlns:a16="http://schemas.microsoft.com/office/drawing/2014/main" id="{DC149F0E-18B1-9138-5A90-806C7970E210}"/>
              </a:ext>
            </a:extLst>
          </p:cNvPr>
          <p:cNvSpPr>
            <a:spLocks noGrp="1"/>
          </p:cNvSpPr>
          <p:nvPr>
            <p:ph idx="1"/>
          </p:nvPr>
        </p:nvSpPr>
        <p:spPr>
          <a:xfrm>
            <a:off x="838200" y="1226021"/>
            <a:ext cx="10515600" cy="4351338"/>
          </a:xfrm>
        </p:spPr>
        <p:txBody>
          <a:bodyPr>
            <a:normAutofit fontScale="92500" lnSpcReduction="10000"/>
          </a:bodyPr>
          <a:lstStyle/>
          <a:p>
            <a:pPr algn="just">
              <a:spcAft>
                <a:spcPts val="12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Standard and why the need</a:t>
            </a:r>
          </a:p>
          <a:p>
            <a:pPr algn="just">
              <a:spcAft>
                <a:spcPts val="12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Air Quality Standards</a:t>
            </a:r>
          </a:p>
          <a:p>
            <a:pPr algn="just">
              <a:spcAft>
                <a:spcPts val="12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Standard Development Process</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Legal &amp; Regulatory Framework</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Air Quality Management Efforts by EPA</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Challenges</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Way Forward</a:t>
            </a:r>
            <a:endParaRPr lang="en-GH" dirty="0">
              <a:latin typeface="Tahoma" panose="020B0604030504040204" pitchFamily="34" charset="0"/>
              <a:ea typeface="Tahoma" panose="020B0604030504040204" pitchFamily="34" charset="0"/>
              <a:cs typeface="Tahoma" panose="020B0604030504040204" pitchFamily="34" charset="0"/>
            </a:endParaRPr>
          </a:p>
          <a:p>
            <a:pPr algn="just"/>
            <a:endParaRPr lang="en-GH" dirty="0"/>
          </a:p>
        </p:txBody>
      </p:sp>
    </p:spTree>
    <p:extLst>
      <p:ext uri="{BB962C8B-B14F-4D97-AF65-F5344CB8AC3E}">
        <p14:creationId xmlns:p14="http://schemas.microsoft.com/office/powerpoint/2010/main" val="3992896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11BDE-C677-647D-DFB7-7EDF58D7DB6B}"/>
              </a:ext>
            </a:extLst>
          </p:cNvPr>
          <p:cNvSpPr>
            <a:spLocks noGrp="1"/>
          </p:cNvSpPr>
          <p:nvPr>
            <p:ph type="title"/>
          </p:nvPr>
        </p:nvSpPr>
        <p:spPr>
          <a:xfrm>
            <a:off x="838200" y="1"/>
            <a:ext cx="10515600" cy="381000"/>
          </a:xfrm>
        </p:spPr>
        <p:txBody>
          <a:bodyPr>
            <a:noAutofit/>
          </a:bodyPr>
          <a:lstStyle/>
          <a:p>
            <a:r>
              <a:rPr lang="en-GH" sz="3600" dirty="0">
                <a:latin typeface="Tahoma" panose="020B0604030504040204" pitchFamily="34" charset="0"/>
                <a:ea typeface="Tahoma" panose="020B0604030504040204" pitchFamily="34" charset="0"/>
                <a:cs typeface="Tahoma" panose="020B0604030504040204" pitchFamily="34" charset="0"/>
              </a:rPr>
              <a:t>POLICIES FOR AIR QUALITY</a:t>
            </a:r>
          </a:p>
        </p:txBody>
      </p:sp>
      <p:graphicFrame>
        <p:nvGraphicFramePr>
          <p:cNvPr id="4" name="Content Placeholder 6">
            <a:extLst>
              <a:ext uri="{FF2B5EF4-FFF2-40B4-BE49-F238E27FC236}">
                <a16:creationId xmlns:a16="http://schemas.microsoft.com/office/drawing/2014/main" id="{46C91DC5-0341-ED5E-56C4-B8EDAD7304CC}"/>
              </a:ext>
            </a:extLst>
          </p:cNvPr>
          <p:cNvGraphicFramePr>
            <a:graphicFrameLocks noGrp="1"/>
          </p:cNvGraphicFramePr>
          <p:nvPr>
            <p:ph idx="1"/>
            <p:extLst>
              <p:ext uri="{D42A27DB-BD31-4B8C-83A1-F6EECF244321}">
                <p14:modId xmlns:p14="http://schemas.microsoft.com/office/powerpoint/2010/main" val="3104811380"/>
              </p:ext>
            </p:extLst>
          </p:nvPr>
        </p:nvGraphicFramePr>
        <p:xfrm>
          <a:off x="0" y="473075"/>
          <a:ext cx="12192000" cy="6186805"/>
        </p:xfrm>
        <a:graphic>
          <a:graphicData uri="http://schemas.openxmlformats.org/drawingml/2006/table">
            <a:tbl>
              <a:tblPr firstRow="1" firstCol="1" bandRow="1">
                <a:tableStyleId>{5C22544A-7EE6-4342-B048-85BDC9FD1C3A}</a:tableStyleId>
              </a:tblPr>
              <a:tblGrid>
                <a:gridCol w="2438400">
                  <a:extLst>
                    <a:ext uri="{9D8B030D-6E8A-4147-A177-3AD203B41FA5}">
                      <a16:colId xmlns:a16="http://schemas.microsoft.com/office/drawing/2014/main" val="20000"/>
                    </a:ext>
                  </a:extLst>
                </a:gridCol>
                <a:gridCol w="9753600">
                  <a:extLst>
                    <a:ext uri="{9D8B030D-6E8A-4147-A177-3AD203B41FA5}">
                      <a16:colId xmlns:a16="http://schemas.microsoft.com/office/drawing/2014/main" val="20001"/>
                    </a:ext>
                  </a:extLst>
                </a:gridCol>
              </a:tblGrid>
              <a:tr h="0">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Policy</a:t>
                      </a:r>
                    </a:p>
                  </a:txBody>
                  <a:tcPr marL="27195" marR="27195" marT="0" marB="0"/>
                </a:tc>
                <a:tc>
                  <a:txBody>
                    <a:bodyPr/>
                    <a:lstStyle/>
                    <a:p>
                      <a:pPr marL="342900" indent="-342900" algn="just">
                        <a:spcAft>
                          <a:spcPts val="0"/>
                        </a:spcAft>
                        <a:buFont typeface="Wingdings" pitchFamily="2" charset="2"/>
                        <a:buChar char="v"/>
                      </a:pPr>
                      <a:endParaRPr lang="en-US" sz="23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756873217"/>
                  </a:ext>
                </a:extLst>
              </a:tr>
              <a:tr h="2300605">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The 1992 Constitution of the Republic of Ghana</a:t>
                      </a:r>
                    </a:p>
                  </a:txBody>
                  <a:tcPr marL="27195" marR="27195" marT="0" marB="0"/>
                </a:tc>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The Constitution places responsibility on:</a:t>
                      </a:r>
                    </a:p>
                    <a:p>
                      <a:pPr marL="342900" indent="-342900" algn="just">
                        <a:spcAft>
                          <a:spcPts val="0"/>
                        </a:spcAft>
                        <a:buFont typeface="Wingdings" pitchFamily="2" charset="2"/>
                        <a:buChar char="v"/>
                      </a:pPr>
                      <a:r>
                        <a:rPr lang="en-US" sz="2300" dirty="0">
                          <a:effectLst/>
                          <a:latin typeface="Tahoma" panose="020B0604030504040204" pitchFamily="34" charset="0"/>
                          <a:ea typeface="Tahoma" panose="020B0604030504040204" pitchFamily="34" charset="0"/>
                          <a:cs typeface="Tahoma" panose="020B0604030504040204" pitchFamily="34" charset="0"/>
                        </a:rPr>
                        <a:t> the state, to take appropriate measures needed to protect and safeguard the national environment for posterity and seek co-operation with other states and bodies for the purposes of protecting the wider international environment for mankind (article 36(9)). </a:t>
                      </a:r>
                    </a:p>
                    <a:p>
                      <a:pPr marL="342900" indent="-342900" algn="just">
                        <a:spcAft>
                          <a:spcPts val="0"/>
                        </a:spcAft>
                        <a:buFont typeface="Wingdings" pitchFamily="2" charset="2"/>
                        <a:buChar char="v"/>
                      </a:pPr>
                      <a:r>
                        <a:rPr lang="en-US" sz="2300" dirty="0">
                          <a:effectLst/>
                          <a:latin typeface="Tahoma" panose="020B0604030504040204" pitchFamily="34" charset="0"/>
                          <a:ea typeface="Tahoma" panose="020B0604030504040204" pitchFamily="34" charset="0"/>
                          <a:cs typeface="Tahoma" panose="020B0604030504040204" pitchFamily="34" charset="0"/>
                        </a:rPr>
                        <a:t>every citizen to protect and safeguard the environment (article 41(k))</a:t>
                      </a:r>
                    </a:p>
                  </a:txBody>
                  <a:tcPr marL="27195" marR="27195" marT="0" marB="0"/>
                </a:tc>
                <a:extLst>
                  <a:ext uri="{0D108BD9-81ED-4DB2-BD59-A6C34878D82A}">
                    <a16:rowId xmlns:a16="http://schemas.microsoft.com/office/drawing/2014/main" val="10001"/>
                  </a:ext>
                </a:extLst>
              </a:tr>
              <a:tr h="3097904">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The National Environmental Policy (2012) </a:t>
                      </a:r>
                    </a:p>
                    <a:p>
                      <a:pPr>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 </a:t>
                      </a:r>
                    </a:p>
                  </a:txBody>
                  <a:tcPr marL="51433" marR="51433" marT="0" marB="0"/>
                </a:tc>
                <a:tc>
                  <a:txBody>
                    <a:bodyPr/>
                    <a:lstStyle/>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US" sz="2300" dirty="0">
                          <a:effectLst/>
                          <a:latin typeface="Tahoma" panose="020B0604030504040204" pitchFamily="34" charset="0"/>
                          <a:ea typeface="Tahoma" panose="020B0604030504040204" pitchFamily="34" charset="0"/>
                          <a:cs typeface="Tahoma" panose="020B0604030504040204" pitchFamily="34" charset="0"/>
                        </a:rPr>
                        <a:t>Gives directions on the constitutional mandate of Ghana to protect and safeguard the environment by detailing, among others, various strategic goals and objectives on sustainable resource use, impact management and holistic integrated planning </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It addresses air pollution as part of its broader environmental management goals - </a:t>
                      </a:r>
                      <a:r>
                        <a:rPr lang="en-US"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Pollution Prevention &amp; Control:</a:t>
                      </a:r>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in</a:t>
                      </a:r>
                      <a:r>
                        <a:rPr lang="en-US"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corporates measures </a:t>
                      </a:r>
                      <a:r>
                        <a:rPr lang="en-US" sz="2400" dirty="0">
                          <a:effectLst/>
                        </a:rPr>
                        <a:t>to control, reduce and prevent pollution in general and application of the </a:t>
                      </a:r>
                      <a:r>
                        <a:rPr lang="en-US" sz="2300" dirty="0">
                          <a:effectLst/>
                          <a:latin typeface="Tahoma" panose="020B0604030504040204" pitchFamily="34" charset="0"/>
                          <a:ea typeface="Tahoma" panose="020B0604030504040204" pitchFamily="34" charset="0"/>
                          <a:cs typeface="Tahoma" panose="020B0604030504040204" pitchFamily="34" charset="0"/>
                        </a:rPr>
                        <a:t>polluter pays principle; Waste Management: using waste as resource; Energy Resources: promotes renewable energy; create public awareness on dangers of pollution</a:t>
                      </a:r>
                    </a:p>
                  </a:txBody>
                  <a:tcPr marL="51433" marR="51433"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5607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4050D-9A1C-C2AF-A9EE-251310D91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876F1-72E4-79B7-A48E-309907E02E75}"/>
              </a:ext>
            </a:extLst>
          </p:cNvPr>
          <p:cNvSpPr>
            <a:spLocks noGrp="1"/>
          </p:cNvSpPr>
          <p:nvPr>
            <p:ph type="title"/>
          </p:nvPr>
        </p:nvSpPr>
        <p:spPr>
          <a:xfrm>
            <a:off x="838200" y="152400"/>
            <a:ext cx="10515600" cy="473075"/>
          </a:xfrm>
        </p:spPr>
        <p:txBody>
          <a:bodyPr>
            <a:noAutofit/>
          </a:bodyPr>
          <a:lstStyle/>
          <a:p>
            <a:r>
              <a:rPr lang="en-GH" sz="3600" dirty="0"/>
              <a:t>POLICIES FOR AIR QUALITY</a:t>
            </a:r>
          </a:p>
        </p:txBody>
      </p:sp>
      <p:graphicFrame>
        <p:nvGraphicFramePr>
          <p:cNvPr id="4" name="Content Placeholder 6">
            <a:extLst>
              <a:ext uri="{FF2B5EF4-FFF2-40B4-BE49-F238E27FC236}">
                <a16:creationId xmlns:a16="http://schemas.microsoft.com/office/drawing/2014/main" id="{F2B4E37F-1B05-E591-8003-B769663E3721}"/>
              </a:ext>
            </a:extLst>
          </p:cNvPr>
          <p:cNvGraphicFramePr>
            <a:graphicFrameLocks noGrp="1"/>
          </p:cNvGraphicFramePr>
          <p:nvPr>
            <p:ph idx="1"/>
            <p:extLst>
              <p:ext uri="{D42A27DB-BD31-4B8C-83A1-F6EECF244321}">
                <p14:modId xmlns:p14="http://schemas.microsoft.com/office/powerpoint/2010/main" val="2076758746"/>
              </p:ext>
            </p:extLst>
          </p:nvPr>
        </p:nvGraphicFramePr>
        <p:xfrm>
          <a:off x="114300" y="625475"/>
          <a:ext cx="11963400" cy="6033075"/>
        </p:xfrm>
        <a:graphic>
          <a:graphicData uri="http://schemas.openxmlformats.org/drawingml/2006/table">
            <a:tbl>
              <a:tblPr firstRow="1" firstCol="1" bandRow="1">
                <a:tableStyleId>{5C22544A-7EE6-4342-B048-85BDC9FD1C3A}</a:tableStyleId>
              </a:tblPr>
              <a:tblGrid>
                <a:gridCol w="2829182">
                  <a:extLst>
                    <a:ext uri="{9D8B030D-6E8A-4147-A177-3AD203B41FA5}">
                      <a16:colId xmlns:a16="http://schemas.microsoft.com/office/drawing/2014/main" val="20000"/>
                    </a:ext>
                  </a:extLst>
                </a:gridCol>
                <a:gridCol w="9134218">
                  <a:extLst>
                    <a:ext uri="{9D8B030D-6E8A-4147-A177-3AD203B41FA5}">
                      <a16:colId xmlns:a16="http://schemas.microsoft.com/office/drawing/2014/main" val="20001"/>
                    </a:ext>
                  </a:extLst>
                </a:gridCol>
              </a:tblGrid>
              <a:tr h="389134">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Policy</a:t>
                      </a:r>
                    </a:p>
                  </a:txBody>
                  <a:tcPr marL="51433" marR="51433" marT="0" marB="0"/>
                </a:tc>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 </a:t>
                      </a:r>
                    </a:p>
                  </a:txBody>
                  <a:tcPr marL="51433" marR="51433" marT="0" marB="0"/>
                </a:tc>
                <a:extLst>
                  <a:ext uri="{0D108BD9-81ED-4DB2-BD59-A6C34878D82A}">
                    <a16:rowId xmlns:a16="http://schemas.microsoft.com/office/drawing/2014/main" val="10000"/>
                  </a:ext>
                </a:extLst>
              </a:tr>
              <a:tr h="1556536">
                <a:tc>
                  <a:txBody>
                    <a:bodyPr/>
                    <a:lstStyle/>
                    <a:p>
                      <a:pPr algn="just">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Environmental Sanitation Policy (2010)</a:t>
                      </a:r>
                    </a:p>
                    <a:p>
                      <a:pPr>
                        <a:spcAft>
                          <a:spcPts val="0"/>
                        </a:spcAft>
                      </a:pPr>
                      <a:r>
                        <a:rPr lang="en-US" sz="2300" dirty="0">
                          <a:effectLst/>
                          <a:latin typeface="Tahoma" panose="020B0604030504040204" pitchFamily="34" charset="0"/>
                          <a:ea typeface="Tahoma" panose="020B0604030504040204" pitchFamily="34" charset="0"/>
                          <a:cs typeface="Tahoma" panose="020B0604030504040204" pitchFamily="34" charset="0"/>
                        </a:rPr>
                        <a:t> </a:t>
                      </a:r>
                    </a:p>
                  </a:txBody>
                  <a:tcPr marL="51433" marR="51433" marT="0" marB="0"/>
                </a:tc>
                <a:tc>
                  <a:txBody>
                    <a:bodyPr/>
                    <a:lstStyle/>
                    <a:p>
                      <a:pPr marL="342900" indent="-342900" algn="just">
                        <a:buFont typeface="Wingdings" pitchFamily="2" charset="2"/>
                        <a:buChar char="v"/>
                      </a:pPr>
                      <a:r>
                        <a:rPr lang="en-US"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Aims to improve public health and living standards through better waste management, sanitation infrastructure, and hygiene practices</a:t>
                      </a:r>
                      <a:endPar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Wingdings" pitchFamily="2" charset="2"/>
                        <a:buChar char="v"/>
                      </a:pPr>
                      <a:r>
                        <a:rPr lang="en-US"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Outlines the framework for managing waste and maintaining a clean, safe environment to improve public health and well-being. </a:t>
                      </a:r>
                      <a:endPar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51433" marR="51433" marT="0" marB="0"/>
                </a:tc>
                <a:extLst>
                  <a:ext uri="{0D108BD9-81ED-4DB2-BD59-A6C34878D82A}">
                    <a16:rowId xmlns:a16="http://schemas.microsoft.com/office/drawing/2014/main" val="10003"/>
                  </a:ext>
                </a:extLst>
              </a:tr>
              <a:tr h="3891341">
                <a:tc>
                  <a:txBody>
                    <a:bodyPr/>
                    <a:lstStyle/>
                    <a:p>
                      <a:pPr algn="just">
                        <a:spcAft>
                          <a:spcPts val="0"/>
                        </a:spcAft>
                      </a:pPr>
                      <a:r>
                        <a:rPr lang="en-US" sz="23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Industrial Policy </a:t>
                      </a:r>
                      <a:endParaRPr lang="en-US" sz="23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lvl="0" algn="just"/>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policy emphasizes the need for cleaner production and environmentally sustainable industrial practices. ​ Key dimensions related to air pollution include:</a:t>
                      </a:r>
                    </a:p>
                    <a:p>
                      <a:pPr marL="342900" lvl="0" indent="-342900" algn="just">
                        <a:buFont typeface="Wingdings" pitchFamily="2" charset="2"/>
                        <a:buChar char="v"/>
                      </a:pPr>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promotes the adoption of environmentally friendly technologies and improved manufacturing processes to reduce pollution.</a:t>
                      </a:r>
                    </a:p>
                    <a:p>
                      <a:pPr marL="342900" lvl="0" indent="-342900" algn="just">
                        <a:buFont typeface="Wingdings" pitchFamily="2" charset="2"/>
                        <a:buChar char="v"/>
                      </a:pPr>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encourages the efficient use of raw materials, energy, and water in industry, which can help minimize emissions. ​</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H" sz="23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encourages industries to develop and implement self-regulatory measures on environmental management, which include strategies to reduce air pollution. ​</a:t>
                      </a:r>
                    </a:p>
                  </a:txBody>
                  <a:tcPr marL="27195" marR="27195" marT="0" marB="0"/>
                </a:tc>
                <a:extLst>
                  <a:ext uri="{0D108BD9-81ED-4DB2-BD59-A6C34878D82A}">
                    <a16:rowId xmlns:a16="http://schemas.microsoft.com/office/drawing/2014/main" val="3552468072"/>
                  </a:ext>
                </a:extLst>
              </a:tr>
            </a:tbl>
          </a:graphicData>
        </a:graphic>
      </p:graphicFrame>
    </p:spTree>
    <p:extLst>
      <p:ext uri="{BB962C8B-B14F-4D97-AF65-F5344CB8AC3E}">
        <p14:creationId xmlns:p14="http://schemas.microsoft.com/office/powerpoint/2010/main" val="2898813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8EB2B-E806-56F8-C392-F5C371C72B50}"/>
              </a:ext>
            </a:extLst>
          </p:cNvPr>
          <p:cNvSpPr>
            <a:spLocks noGrp="1"/>
          </p:cNvSpPr>
          <p:nvPr>
            <p:ph type="title"/>
          </p:nvPr>
        </p:nvSpPr>
        <p:spPr>
          <a:xfrm>
            <a:off x="838200" y="14135"/>
            <a:ext cx="10515600" cy="366865"/>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POLICIES FOR AIR QUALITY</a:t>
            </a:r>
          </a:p>
        </p:txBody>
      </p:sp>
      <p:graphicFrame>
        <p:nvGraphicFramePr>
          <p:cNvPr id="4" name="Content Placeholder 6">
            <a:extLst>
              <a:ext uri="{FF2B5EF4-FFF2-40B4-BE49-F238E27FC236}">
                <a16:creationId xmlns:a16="http://schemas.microsoft.com/office/drawing/2014/main" id="{BA7F6F48-7E76-C181-BA40-5C1B7CFF9546}"/>
              </a:ext>
            </a:extLst>
          </p:cNvPr>
          <p:cNvGraphicFramePr>
            <a:graphicFrameLocks noGrp="1"/>
          </p:cNvGraphicFramePr>
          <p:nvPr>
            <p:ph idx="1"/>
            <p:extLst>
              <p:ext uri="{D42A27DB-BD31-4B8C-83A1-F6EECF244321}">
                <p14:modId xmlns:p14="http://schemas.microsoft.com/office/powerpoint/2010/main" val="3657009244"/>
              </p:ext>
            </p:extLst>
          </p:nvPr>
        </p:nvGraphicFramePr>
        <p:xfrm>
          <a:off x="76200" y="381003"/>
          <a:ext cx="12115800" cy="6715379"/>
        </p:xfrm>
        <a:graphic>
          <a:graphicData uri="http://schemas.openxmlformats.org/drawingml/2006/table">
            <a:tbl>
              <a:tblPr firstRow="1" firstCol="1" bandRow="1">
                <a:tableStyleId>{5C22544A-7EE6-4342-B048-85BDC9FD1C3A}</a:tableStyleId>
              </a:tblPr>
              <a:tblGrid>
                <a:gridCol w="2374041">
                  <a:extLst>
                    <a:ext uri="{9D8B030D-6E8A-4147-A177-3AD203B41FA5}">
                      <a16:colId xmlns:a16="http://schemas.microsoft.com/office/drawing/2014/main" val="20000"/>
                    </a:ext>
                  </a:extLst>
                </a:gridCol>
                <a:gridCol w="9741759">
                  <a:extLst>
                    <a:ext uri="{9D8B030D-6E8A-4147-A177-3AD203B41FA5}">
                      <a16:colId xmlns:a16="http://schemas.microsoft.com/office/drawing/2014/main" val="20001"/>
                    </a:ext>
                  </a:extLst>
                </a:gridCol>
              </a:tblGrid>
              <a:tr h="334535">
                <a:tc>
                  <a:txBody>
                    <a:bodyPr/>
                    <a:lstStyle/>
                    <a:p>
                      <a:pPr>
                        <a:spcAft>
                          <a:spcPts val="0"/>
                        </a:spcAft>
                      </a:pPr>
                      <a:r>
                        <a:rPr lang="en-US" sz="23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Policy</a:t>
                      </a:r>
                    </a:p>
                  </a:txBody>
                  <a:tcPr marL="51433" marR="51433" marT="0" marB="0"/>
                </a:tc>
                <a:tc>
                  <a:txBody>
                    <a:bodyPr/>
                    <a:lstStyle/>
                    <a:p>
                      <a:pPr marL="285750" indent="-285750">
                        <a:buFont typeface="Wingdings" pitchFamily="2" charset="2"/>
                        <a:buChar char="v"/>
                      </a:pPr>
                      <a:endPar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51433" marR="51433" marT="0" marB="0"/>
                </a:tc>
                <a:extLst>
                  <a:ext uri="{0D108BD9-81ED-4DB2-BD59-A6C34878D82A}">
                    <a16:rowId xmlns:a16="http://schemas.microsoft.com/office/drawing/2014/main" val="52848659"/>
                  </a:ext>
                </a:extLst>
              </a:tr>
              <a:tr h="4654403">
                <a:tc>
                  <a:txBody>
                    <a:bodyPr/>
                    <a:lstStyle/>
                    <a:p>
                      <a:pPr>
                        <a:spcAft>
                          <a:spcPts val="0"/>
                        </a:spcAft>
                      </a:pPr>
                      <a:r>
                        <a:rPr lang="en-US" sz="23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Transport Policy (2008)</a:t>
                      </a:r>
                    </a:p>
                  </a:txBody>
                  <a:tcPr marL="51433" marR="51433" marT="0" marB="0"/>
                </a:tc>
                <a:tc>
                  <a:txBody>
                    <a:bodyPr/>
                    <a:lstStyle/>
                    <a:p>
                      <a:pPr marL="0" lvl="0" indent="0">
                        <a:buFontTx/>
                        <a:buNone/>
                      </a:pP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National Transport Policy of Ghana addresses air pollution primarily through strategies aimed at reducing greenhouse gas emissions and promoting sustainable transport practices. Areas include:</a:t>
                      </a:r>
                    </a:p>
                    <a:p>
                      <a:pPr marL="285750" indent="-285750">
                        <a:buFont typeface="Wingdings" pitchFamily="2" charset="2"/>
                        <a:buChar char="v"/>
                      </a:pPr>
                      <a:r>
                        <a:rPr lang="en-GH" sz="2000" b="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Promotion of Sustainable Transport</a:t>
                      </a: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:Mainstreaming green infrastructure, climate change, and sustainability issues into transport sector activities. ​</a:t>
                      </a:r>
                    </a:p>
                    <a:p>
                      <a:pPr marL="285750" indent="-285750">
                        <a:buFont typeface="Wingdings" pitchFamily="2" charset="2"/>
                        <a:buChar char="v"/>
                      </a:pPr>
                      <a:r>
                        <a:rPr lang="en-GH" sz="2000" b="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Improved Vehicle Technologies</a:t>
                      </a: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:Undertaking research into vehicle and fuel technologies to identify those most appropriate for the region, with a focus on reducing emissions. ​</a:t>
                      </a:r>
                    </a:p>
                    <a:p>
                      <a:pPr marL="285750" indent="-285750">
                        <a:buFont typeface="Wingdings" pitchFamily="2" charset="2"/>
                        <a:buChar char="v"/>
                      </a:pPr>
                      <a:r>
                        <a:rPr lang="en-GH" sz="2000" b="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Traffic Management</a:t>
                      </a: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Better traffic management and increased use of mass transit systems to reduce congestion and subsequent air pollution. ​</a:t>
                      </a:r>
                    </a:p>
                    <a:p>
                      <a:pPr marL="285750" indent="-285750">
                        <a:buFont typeface="Wingdings" pitchFamily="2" charset="2"/>
                        <a:buChar char="v"/>
                      </a:pPr>
                      <a:r>
                        <a:rPr lang="en-GH" sz="2000" b="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Integrated Land Use and Transport Planning</a:t>
                      </a: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Encouraging mixed and integrated development of the built environment to reduce the need for travel and mitigate congestion-related air pollution. ​</a:t>
                      </a:r>
                    </a:p>
                    <a:p>
                      <a:pPr marL="285750" indent="-285750">
                        <a:buFont typeface="Wingdings" pitchFamily="2" charset="2"/>
                        <a:buChar char="v"/>
                      </a:pPr>
                      <a:r>
                        <a:rPr lang="en-GH" sz="2000" b="0" i="1"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Non-Motorized Transport (NMT)</a:t>
                      </a:r>
                      <a:r>
                        <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:Integration of NMT facilities in transport infrastructure developments to promote walking and cycling, which are non-polluting modes of transport.</a:t>
                      </a:r>
                      <a:r>
                        <a:rPr lang="en-GH" sz="2000" b="0" dirty="0">
                          <a:effectLst/>
                          <a:latin typeface="Tahoma" panose="020B0604030504040204" pitchFamily="34" charset="0"/>
                          <a:ea typeface="Tahoma" panose="020B0604030504040204" pitchFamily="34" charset="0"/>
                          <a:cs typeface="Tahoma" panose="020B0604030504040204" pitchFamily="34" charset="0"/>
                        </a:rPr>
                        <a:t> </a:t>
                      </a:r>
                      <a:endParaRPr lang="en-GH" sz="2000" b="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51433" marR="51433" marT="0" marB="0"/>
                </a:tc>
                <a:extLst>
                  <a:ext uri="{0D108BD9-81ED-4DB2-BD59-A6C34878D82A}">
                    <a16:rowId xmlns:a16="http://schemas.microsoft.com/office/drawing/2014/main" val="3251082116"/>
                  </a:ext>
                </a:extLst>
              </a:tr>
              <a:tr h="1488059">
                <a:tc>
                  <a:txBody>
                    <a:bodyPr/>
                    <a:lstStyle/>
                    <a:p>
                      <a:pPr>
                        <a:spcAft>
                          <a:spcPts val="0"/>
                        </a:spcAft>
                      </a:pPr>
                      <a:r>
                        <a:rPr lang="en-US" sz="23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National Electric Vehicle Policy (2023)</a:t>
                      </a:r>
                    </a:p>
                  </a:txBody>
                  <a:tcPr marL="51433" marR="51433"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Tahoma" panose="020B0604030504040204" pitchFamily="34" charset="0"/>
                          <a:ea typeface="Tahoma" panose="020B0604030504040204" pitchFamily="34" charset="0"/>
                          <a:cs typeface="Tahoma" panose="020B0604030504040204" pitchFamily="34" charset="0"/>
                        </a:rPr>
                        <a:t>Fulfils commitment to address climate change and its effect on humanity</a:t>
                      </a: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Promote the widespread adoption of electric vehicles </a:t>
                      </a: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latin typeface="Tahoma" panose="020B0604030504040204" pitchFamily="34" charset="0"/>
                          <a:ea typeface="Tahoma" panose="020B0604030504040204" pitchFamily="34" charset="0"/>
                          <a:cs typeface="Tahoma" panose="020B0604030504040204" pitchFamily="34" charset="0"/>
                        </a:rPr>
                        <a:t>Provide the framework for addressing key global and local issues associated with vehicles fitted with internal combustion engines (ICEs) </a:t>
                      </a:r>
                    </a:p>
                  </a:txBody>
                  <a:tcPr marL="51433" marR="51433" marT="0" marB="0"/>
                </a:tc>
                <a:extLst>
                  <a:ext uri="{0D108BD9-81ED-4DB2-BD59-A6C34878D82A}">
                    <a16:rowId xmlns:a16="http://schemas.microsoft.com/office/drawing/2014/main" val="88721583"/>
                  </a:ext>
                </a:extLst>
              </a:tr>
            </a:tbl>
          </a:graphicData>
        </a:graphic>
      </p:graphicFrame>
    </p:spTree>
    <p:extLst>
      <p:ext uri="{BB962C8B-B14F-4D97-AF65-F5344CB8AC3E}">
        <p14:creationId xmlns:p14="http://schemas.microsoft.com/office/powerpoint/2010/main" val="794844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4BB9B-6799-1D6D-C5BF-2F37522808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E54098-A229-2F20-8AA7-DA8EC0FD4987}"/>
              </a:ext>
            </a:extLst>
          </p:cNvPr>
          <p:cNvSpPr>
            <a:spLocks noGrp="1"/>
          </p:cNvSpPr>
          <p:nvPr>
            <p:ph type="title"/>
          </p:nvPr>
        </p:nvSpPr>
        <p:spPr>
          <a:xfrm>
            <a:off x="838200" y="14135"/>
            <a:ext cx="10515600" cy="583955"/>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POLICIES FOR AIR QUALITY</a:t>
            </a:r>
          </a:p>
        </p:txBody>
      </p:sp>
      <p:graphicFrame>
        <p:nvGraphicFramePr>
          <p:cNvPr id="4" name="Content Placeholder 6">
            <a:extLst>
              <a:ext uri="{FF2B5EF4-FFF2-40B4-BE49-F238E27FC236}">
                <a16:creationId xmlns:a16="http://schemas.microsoft.com/office/drawing/2014/main" id="{54889968-3D4C-99A1-AB24-1EB0DE08072B}"/>
              </a:ext>
            </a:extLst>
          </p:cNvPr>
          <p:cNvGraphicFramePr>
            <a:graphicFrameLocks noGrp="1"/>
          </p:cNvGraphicFramePr>
          <p:nvPr>
            <p:ph idx="1"/>
            <p:extLst>
              <p:ext uri="{D42A27DB-BD31-4B8C-83A1-F6EECF244321}">
                <p14:modId xmlns:p14="http://schemas.microsoft.com/office/powerpoint/2010/main" val="2128757289"/>
              </p:ext>
            </p:extLst>
          </p:nvPr>
        </p:nvGraphicFramePr>
        <p:xfrm>
          <a:off x="304800" y="601718"/>
          <a:ext cx="11658600" cy="6027683"/>
        </p:xfrm>
        <a:graphic>
          <a:graphicData uri="http://schemas.openxmlformats.org/drawingml/2006/table">
            <a:tbl>
              <a:tblPr firstRow="1" firstCol="1" bandRow="1">
                <a:tableStyleId>{5C22544A-7EE6-4342-B048-85BDC9FD1C3A}</a:tableStyleId>
              </a:tblPr>
              <a:tblGrid>
                <a:gridCol w="2520778">
                  <a:extLst>
                    <a:ext uri="{9D8B030D-6E8A-4147-A177-3AD203B41FA5}">
                      <a16:colId xmlns:a16="http://schemas.microsoft.com/office/drawing/2014/main" val="20000"/>
                    </a:ext>
                  </a:extLst>
                </a:gridCol>
                <a:gridCol w="9137822">
                  <a:extLst>
                    <a:ext uri="{9D8B030D-6E8A-4147-A177-3AD203B41FA5}">
                      <a16:colId xmlns:a16="http://schemas.microsoft.com/office/drawing/2014/main" val="20001"/>
                    </a:ext>
                  </a:extLst>
                </a:gridCol>
              </a:tblGrid>
              <a:tr h="401067">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Policy</a:t>
                      </a:r>
                    </a:p>
                  </a:txBody>
                  <a:tcPr marL="51433" marR="51433" marT="0" marB="0"/>
                </a:tc>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 </a:t>
                      </a:r>
                    </a:p>
                  </a:txBody>
                  <a:tcPr marL="51433" marR="51433" marT="0" marB="0"/>
                </a:tc>
                <a:extLst>
                  <a:ext uri="{0D108BD9-81ED-4DB2-BD59-A6C34878D82A}">
                    <a16:rowId xmlns:a16="http://schemas.microsoft.com/office/drawing/2014/main" val="10000"/>
                  </a:ext>
                </a:extLst>
              </a:tr>
              <a:tr h="2771103">
                <a:tc>
                  <a:txBody>
                    <a:bodyPr/>
                    <a:lstStyle/>
                    <a:p>
                      <a:r>
                        <a:rPr lang="en-US" sz="2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rPr>
                        <a:t>Energy Policy (2010)</a:t>
                      </a:r>
                      <a:endParaRPr lang="en-GH" sz="2200" b="1" kern="1200" dirty="0">
                        <a:solidFill>
                          <a:schemeClr val="lt1"/>
                        </a:solidFill>
                        <a:effectLst/>
                        <a:latin typeface="Tahoma" panose="020B0604030504040204" pitchFamily="34" charset="0"/>
                        <a:ea typeface="Tahoma" panose="020B0604030504040204" pitchFamily="34" charset="0"/>
                        <a:cs typeface="Tahoma" panose="020B0604030504040204" pitchFamily="34" charset="0"/>
                      </a:endParaRPr>
                    </a:p>
                    <a:p>
                      <a:pPr>
                        <a:spcAft>
                          <a:spcPts val="0"/>
                        </a:spcAft>
                      </a:pP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51433" marR="51433" marT="0" marB="0"/>
                </a:tc>
                <a:tc>
                  <a:txBody>
                    <a:bodyPr/>
                    <a:lstStyle/>
                    <a:p>
                      <a:pPr algn="just">
                        <a:spcAft>
                          <a:spcPts val="0"/>
                        </a:spcAft>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policy deals with various sub-sectors including:</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ensuring sustainable exploration, development and production of petroleum;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increasing the proportion of renewable energy in the total energy mix;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promoting waste-to-energy-by converting wastes generated from municipal activities, industrial operations and agriculture into energy;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promoting energy efficiency and conservation </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51433" marR="51433" marT="0" marB="0"/>
                </a:tc>
                <a:extLst>
                  <a:ext uri="{0D108BD9-81ED-4DB2-BD59-A6C34878D82A}">
                    <a16:rowId xmlns:a16="http://schemas.microsoft.com/office/drawing/2014/main" val="10002"/>
                  </a:ext>
                </a:extLst>
              </a:tr>
              <a:tr h="285551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H" sz="2200" dirty="0">
                          <a:latin typeface="Tahoma" panose="020B0604030504040204" pitchFamily="34" charset="0"/>
                          <a:ea typeface="Tahoma" panose="020B0604030504040204" pitchFamily="34" charset="0"/>
                          <a:cs typeface="Tahoma" panose="020B0604030504040204" pitchFamily="34" charset="0"/>
                        </a:rPr>
                        <a:t>Climate Change Policy</a:t>
                      </a:r>
                    </a:p>
                  </a:txBody>
                  <a:tcPr marL="27195" marR="27195" marT="0" marB="0"/>
                </a:tc>
                <a:tc>
                  <a:txBody>
                    <a:bodyPr/>
                    <a:lstStyle/>
                    <a:p>
                      <a:pPr marL="0" indent="0" algn="just" defTabSz="914400" rtl="0" eaLnBrk="1" latinLnBrk="0" hangingPunct="1">
                        <a:spcAft>
                          <a:spcPts val="0"/>
                        </a:spcAft>
                        <a:buFontTx/>
                        <a:buNone/>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policy seeks to ensure a climate-resilient and climate-compatible economy while achieving sustainable development through equitable low-carbon economic growth for Ghana</a:t>
                      </a:r>
                      <a:r>
                        <a:rPr lang="en-GH"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p>
                    <a:p>
                      <a:pPr marL="342900" indent="-342900" algn="just" defTabSz="914400" rtl="0" eaLnBrk="1" latinLnBrk="0" hangingPunct="1">
                        <a:spcAft>
                          <a:spcPts val="0"/>
                        </a:spcAft>
                        <a:buFont typeface="Wingdings" pitchFamily="2" charset="2"/>
                        <a:buChar char="v"/>
                      </a:pPr>
                      <a:r>
                        <a:rPr lang="en-GB"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three Focal areas: (1) effective adaptation, (2) social development and (3) mitigation </a:t>
                      </a:r>
                    </a:p>
                    <a:p>
                      <a:pPr marL="342900" indent="-342900" algn="just" defTabSz="914400" rtl="0" eaLnBrk="1" latinLnBrk="0" hangingPunct="1">
                        <a:spcAft>
                          <a:spcPts val="0"/>
                        </a:spcAft>
                        <a:buFont typeface="Wingdings" pitchFamily="2" charset="2"/>
                        <a:buChar char="v"/>
                      </a:pPr>
                      <a:r>
                        <a:rPr lang="en-GB"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Programme Areas identified to address the fundamental critical issues in climate change include: Increase carbon sinks &amp; </a:t>
                      </a: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Minimize greenhouse gas emissions</a:t>
                      </a:r>
                      <a:r>
                        <a:rPr lang="en-GH"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p>
                  </a:txBody>
                  <a:tcPr marL="27195" marR="27195" marT="0" marB="0"/>
                </a:tc>
                <a:extLst>
                  <a:ext uri="{0D108BD9-81ED-4DB2-BD59-A6C34878D82A}">
                    <a16:rowId xmlns:a16="http://schemas.microsoft.com/office/drawing/2014/main" val="3515650301"/>
                  </a:ext>
                </a:extLst>
              </a:tr>
            </a:tbl>
          </a:graphicData>
        </a:graphic>
      </p:graphicFrame>
    </p:spTree>
    <p:extLst>
      <p:ext uri="{BB962C8B-B14F-4D97-AF65-F5344CB8AC3E}">
        <p14:creationId xmlns:p14="http://schemas.microsoft.com/office/powerpoint/2010/main" val="181709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9722AA7-99DC-16A8-EB26-54FEE7290031}"/>
              </a:ext>
            </a:extLst>
          </p:cNvPr>
          <p:cNvGraphicFramePr>
            <a:graphicFrameLocks noGrp="1"/>
          </p:cNvGraphicFramePr>
          <p:nvPr>
            <p:ph idx="1"/>
            <p:extLst>
              <p:ext uri="{D42A27DB-BD31-4B8C-83A1-F6EECF244321}">
                <p14:modId xmlns:p14="http://schemas.microsoft.com/office/powerpoint/2010/main" val="246348968"/>
              </p:ext>
            </p:extLst>
          </p:nvPr>
        </p:nvGraphicFramePr>
        <p:xfrm>
          <a:off x="0" y="609601"/>
          <a:ext cx="12192000" cy="6339904"/>
        </p:xfrm>
        <a:graphic>
          <a:graphicData uri="http://schemas.openxmlformats.org/drawingml/2006/table">
            <a:tbl>
              <a:tblPr firstRow="1" firstCol="1" bandRow="1">
                <a:tableStyleId>{5C22544A-7EE6-4342-B048-85BDC9FD1C3A}</a:tableStyleId>
              </a:tblPr>
              <a:tblGrid>
                <a:gridCol w="2110154">
                  <a:extLst>
                    <a:ext uri="{9D8B030D-6E8A-4147-A177-3AD203B41FA5}">
                      <a16:colId xmlns:a16="http://schemas.microsoft.com/office/drawing/2014/main" val="20000"/>
                    </a:ext>
                  </a:extLst>
                </a:gridCol>
                <a:gridCol w="10081846">
                  <a:extLst>
                    <a:ext uri="{9D8B030D-6E8A-4147-A177-3AD203B41FA5}">
                      <a16:colId xmlns:a16="http://schemas.microsoft.com/office/drawing/2014/main" val="20001"/>
                    </a:ext>
                  </a:extLst>
                </a:gridCol>
              </a:tblGrid>
              <a:tr h="319976">
                <a:tc>
                  <a:txBody>
                    <a:bodyPr/>
                    <a:lstStyle/>
                    <a:p>
                      <a:pPr algn="just">
                        <a:spcAft>
                          <a:spcPts val="0"/>
                        </a:spcAft>
                      </a:pPr>
                      <a:r>
                        <a:rPr lang="en-GB" sz="2200" dirty="0">
                          <a:effectLst/>
                          <a:latin typeface="Tahoma" panose="020B0604030504040204" pitchFamily="34" charset="0"/>
                          <a:ea typeface="Tahoma" panose="020B0604030504040204" pitchFamily="34" charset="0"/>
                          <a:cs typeface="Tahoma" panose="020B0604030504040204" pitchFamily="34" charset="0"/>
                        </a:rPr>
                        <a:t>Legislation</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algn="just">
                        <a:spcAft>
                          <a:spcPts val="0"/>
                        </a:spcAft>
                      </a:pPr>
                      <a:r>
                        <a:rPr lang="en-GB" sz="2200" dirty="0">
                          <a:effectLst/>
                          <a:latin typeface="Tahoma" panose="020B0604030504040204" pitchFamily="34" charset="0"/>
                          <a:ea typeface="Tahoma" panose="020B0604030504040204" pitchFamily="34" charset="0"/>
                          <a:cs typeface="Tahoma" panose="020B0604030504040204" pitchFamily="34" charset="0"/>
                        </a:rPr>
                        <a:t> </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10000"/>
                  </a:ext>
                </a:extLst>
              </a:tr>
              <a:tr h="6004624">
                <a:tc>
                  <a:txBody>
                    <a:bodyPr/>
                    <a:lstStyle/>
                    <a:p>
                      <a:pPr algn="just">
                        <a:spcAft>
                          <a:spcPts val="0"/>
                        </a:spcAft>
                      </a:pPr>
                      <a:r>
                        <a:rPr lang="en-GB" sz="2000" b="1" dirty="0">
                          <a:latin typeface="Tahoma" panose="020B0604030504040204" pitchFamily="34" charset="0"/>
                          <a:ea typeface="Tahoma" panose="020B0604030504040204" pitchFamily="34" charset="0"/>
                          <a:cs typeface="Tahoma" panose="020B0604030504040204" pitchFamily="34" charset="0"/>
                        </a:rPr>
                        <a:t>Environmental Protection </a:t>
                      </a:r>
                      <a:r>
                        <a:rPr lang="en-GB" sz="2000" dirty="0">
                          <a:latin typeface="Tahoma" panose="020B0604030504040204" pitchFamily="34" charset="0"/>
                          <a:ea typeface="Tahoma" panose="020B0604030504040204" pitchFamily="34" charset="0"/>
                          <a:cs typeface="Tahoma" panose="020B0604030504040204" pitchFamily="34" charset="0"/>
                        </a:rPr>
                        <a:t>Act, 2025, (Act 1124)</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algn="just">
                        <a:spcBef>
                          <a:spcPts val="600"/>
                        </a:spcBef>
                        <a:spcAft>
                          <a:spcPts val="1200"/>
                        </a:spcAft>
                        <a:buFont typeface="Wingdings" pitchFamily="2" charset="2"/>
                        <a:buChar char="v"/>
                      </a:pPr>
                      <a:r>
                        <a:rPr lang="en-GB" sz="2400" dirty="0">
                          <a:latin typeface="Tahoma" panose="020B0604030504040204" pitchFamily="34" charset="0"/>
                          <a:ea typeface="Tahoma" panose="020B0604030504040204" pitchFamily="34" charset="0"/>
                          <a:cs typeface="Tahoma" panose="020B0604030504040204" pitchFamily="34" charset="0"/>
                        </a:rPr>
                        <a:t>The Act established the EPA </a:t>
                      </a:r>
                      <a:r>
                        <a:rPr lang="en-US" sz="2400" dirty="0">
                          <a:latin typeface="Tahoma" panose="020B0604030504040204" pitchFamily="34" charset="0"/>
                          <a:ea typeface="Tahoma" panose="020B0604030504040204" pitchFamily="34" charset="0"/>
                          <a:cs typeface="Tahoma" panose="020B0604030504040204" pitchFamily="34" charset="0"/>
                        </a:rPr>
                        <a:t>to regulate, protect, coordinate and exercise general oversight over matters relating to climate change and the environment.</a:t>
                      </a:r>
                      <a:r>
                        <a:rPr lang="en-US"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The functions include: </a:t>
                      </a:r>
                    </a:p>
                    <a:p>
                      <a:pPr marL="285750" lvl="0" indent="-285750" algn="just">
                        <a:buFont typeface="Wingdings" pitchFamily="2" charset="2"/>
                        <a:buChar char="v"/>
                      </a:pPr>
                      <a:r>
                        <a:rPr lang="en-GB"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Issue environmental permits for undertakings to control the volume, types, constituent, and effects of waste discharges, emissions, deposits, noise or any other source of pollution and of substances which are hazardous  or potentially  dangerous on the quality of the environment and human health</a:t>
                      </a:r>
                      <a:endParaRPr lang="en-GH"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itchFamily="2" charset="2"/>
                        <a:buChar char="v"/>
                      </a:pPr>
                      <a:r>
                        <a:rPr lang="en-US"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Carry out environmental quality monitoring to develop a database for policy formulation and implementation</a:t>
                      </a:r>
                      <a:endParaRPr lang="en-GH"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285750" lvl="0" indent="-285750" algn="just">
                        <a:buFont typeface="Wingdings" pitchFamily="2" charset="2"/>
                        <a:buChar char="v"/>
                      </a:pPr>
                      <a:r>
                        <a:rPr lang="en-US"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Collaborate with relevant institutions to develop a comprehensive national database on the environment and environmental protection </a:t>
                      </a:r>
                    </a:p>
                    <a:p>
                      <a:pPr marL="285750" lvl="0" indent="-285750" algn="just">
                        <a:buFont typeface="Wingdings" pitchFamily="2" charset="2"/>
                        <a:buChar char="v"/>
                      </a:pPr>
                      <a:r>
                        <a:rPr lang="en-US" sz="2400" kern="1200" dirty="0">
                          <a:solidFill>
                            <a:schemeClr val="dk1"/>
                          </a:solidFill>
                          <a:effectLst/>
                          <a:latin typeface="+mn-lt"/>
                          <a:ea typeface="+mn-ea"/>
                          <a:cs typeface="+mn-cs"/>
                        </a:rPr>
                        <a:t>Prescribe of environmental quality standards and guidelines relating to the pollution of air, water, land, and any other form of environmental pollution in consultation with relevant stakeholders</a:t>
                      </a:r>
                      <a:endParaRPr lang="en-GH" sz="1800" kern="1200" dirty="0">
                        <a:solidFill>
                          <a:schemeClr val="dk1"/>
                        </a:solidFill>
                        <a:effectLst/>
                        <a:latin typeface="+mn-lt"/>
                        <a:ea typeface="+mn-ea"/>
                        <a:cs typeface="+mn-cs"/>
                      </a:endParaRPr>
                    </a:p>
                    <a:p>
                      <a:pPr marL="285750" lvl="0" indent="-285750">
                        <a:buFont typeface="Wingdings" pitchFamily="2" charset="2"/>
                        <a:buChar char="v"/>
                      </a:pPr>
                      <a:endParaRPr lang="en-GH" sz="24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12824D68-9F4D-1EFD-7830-3A6B23314791}"/>
              </a:ext>
            </a:extLst>
          </p:cNvPr>
          <p:cNvSpPr>
            <a:spLocks noGrp="1"/>
          </p:cNvSpPr>
          <p:nvPr>
            <p:ph type="title"/>
          </p:nvPr>
        </p:nvSpPr>
        <p:spPr>
          <a:xfrm>
            <a:off x="0" y="-1"/>
            <a:ext cx="12039600" cy="609601"/>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1EED2-911C-D9F1-C27D-54A5D5FFF344}"/>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221D53B-0CE5-2D52-A414-65766B57004D}"/>
              </a:ext>
            </a:extLst>
          </p:cNvPr>
          <p:cNvGraphicFramePr>
            <a:graphicFrameLocks noGrp="1"/>
          </p:cNvGraphicFramePr>
          <p:nvPr>
            <p:ph idx="1"/>
            <p:extLst>
              <p:ext uri="{D42A27DB-BD31-4B8C-83A1-F6EECF244321}">
                <p14:modId xmlns:p14="http://schemas.microsoft.com/office/powerpoint/2010/main" val="3057618131"/>
              </p:ext>
            </p:extLst>
          </p:nvPr>
        </p:nvGraphicFramePr>
        <p:xfrm>
          <a:off x="457200" y="685800"/>
          <a:ext cx="11125200" cy="5410200"/>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20000"/>
                    </a:ext>
                  </a:extLst>
                </a:gridCol>
                <a:gridCol w="8077200">
                  <a:extLst>
                    <a:ext uri="{9D8B030D-6E8A-4147-A177-3AD203B41FA5}">
                      <a16:colId xmlns:a16="http://schemas.microsoft.com/office/drawing/2014/main" val="20001"/>
                    </a:ext>
                  </a:extLst>
                </a:gridCol>
              </a:tblGrid>
              <a:tr h="478180">
                <a:tc>
                  <a:txBody>
                    <a:bodyPr/>
                    <a:lstStyle/>
                    <a:p>
                      <a:pPr algn="just">
                        <a:spcAft>
                          <a:spcPts val="0"/>
                        </a:spcAft>
                      </a:pPr>
                      <a:r>
                        <a:rPr lang="en-GB" sz="2200" dirty="0">
                          <a:effectLst/>
                          <a:latin typeface="Tahoma" panose="020B0604030504040204" pitchFamily="34" charset="0"/>
                          <a:ea typeface="Tahoma" panose="020B0604030504040204" pitchFamily="34" charset="0"/>
                          <a:cs typeface="Tahoma" panose="020B0604030504040204" pitchFamily="34" charset="0"/>
                        </a:rPr>
                        <a:t>Legislation</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algn="just">
                        <a:spcAft>
                          <a:spcPts val="0"/>
                        </a:spcAft>
                      </a:pPr>
                      <a:r>
                        <a:rPr lang="en-GB" sz="2200" dirty="0">
                          <a:effectLst/>
                          <a:latin typeface="Tahoma" panose="020B0604030504040204" pitchFamily="34" charset="0"/>
                          <a:ea typeface="Tahoma" panose="020B0604030504040204" pitchFamily="34" charset="0"/>
                          <a:cs typeface="Tahoma" panose="020B0604030504040204" pitchFamily="34" charset="0"/>
                        </a:rPr>
                        <a:t> </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10000"/>
                  </a:ext>
                </a:extLst>
              </a:tr>
              <a:tr h="1579220">
                <a:tc>
                  <a:txBody>
                    <a:bodyPr/>
                    <a:lstStyle/>
                    <a:p>
                      <a:pPr algn="just">
                        <a:spcAft>
                          <a:spcPts val="0"/>
                        </a:spcAft>
                      </a:pPr>
                      <a:r>
                        <a:rPr lang="en-GB" sz="2400" b="1" dirty="0">
                          <a:latin typeface="Tahoma" panose="020B0604030504040204" pitchFamily="34" charset="0"/>
                          <a:ea typeface="Tahoma" panose="020B0604030504040204" pitchFamily="34" charset="0"/>
                          <a:cs typeface="Tahoma" panose="020B0604030504040204" pitchFamily="34" charset="0"/>
                        </a:rPr>
                        <a:t>Environmental Protection </a:t>
                      </a:r>
                      <a:r>
                        <a:rPr lang="en-GB" sz="2400" dirty="0">
                          <a:latin typeface="Tahoma" panose="020B0604030504040204" pitchFamily="34" charset="0"/>
                          <a:ea typeface="Tahoma" panose="020B0604030504040204" pitchFamily="34" charset="0"/>
                          <a:cs typeface="Tahoma" panose="020B0604030504040204" pitchFamily="34" charset="0"/>
                        </a:rPr>
                        <a:t>Act, 2025, (Act 1124)</a:t>
                      </a:r>
                      <a:endParaRPr lang="en-US" sz="28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marL="285750" lvl="0" indent="-285750">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Promote of research and carrying out studies, surveys and analyses and disseminate information on the findings for the improvement and protection of the environment</a:t>
                      </a:r>
                      <a:endParaRPr lang="en-GH"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Create awareness on environmental issues</a:t>
                      </a:r>
                    </a:p>
                  </a:txBody>
                  <a:tcPr marL="27195" marR="27195" marT="0" marB="0"/>
                </a:tc>
                <a:extLst>
                  <a:ext uri="{0D108BD9-81ED-4DB2-BD59-A6C34878D82A}">
                    <a16:rowId xmlns:a16="http://schemas.microsoft.com/office/drawing/2014/main" val="10001"/>
                  </a:ext>
                </a:extLst>
              </a:tr>
              <a:tr h="3347261">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Environmental Protection (Environmental  Assessment) Regulation, 2025 (LI 2504)</a:t>
                      </a:r>
                    </a:p>
                  </a:txBody>
                  <a:tcPr marL="27195" marR="27195" marT="0" marB="0"/>
                </a:tc>
                <a:tc>
                  <a:txBody>
                    <a:bodyPr/>
                    <a:lstStyle/>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Regulates the conduct of environmental assessment and the issuance of environmental permits in Ghana.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Makes it mandatory for all undertakings likely to have adverse effect on the environment to register with the Authority and obtain an Environmental Permit.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Details the procedure, requirements and conditions for obtaining an Environmental Permit. </a:t>
                      </a:r>
                    </a:p>
                    <a:p>
                      <a:pPr marL="342900" indent="-342900" algn="just">
                        <a:spcAft>
                          <a:spcPts val="0"/>
                        </a:spcAft>
                        <a:buFont typeface="Wingdings" pitchFamily="2" charset="2"/>
                        <a:buChar char="v"/>
                      </a:pPr>
                      <a:r>
                        <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Applicants are also  to indicate a clear commitment to climate change mitigation &amp; adaptation, biodiversity conservation, pollution control and prevention</a:t>
                      </a:r>
                      <a:r>
                        <a:rPr lang="en-GH"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rPr>
                        <a:t> </a:t>
                      </a:r>
                      <a:endParaRPr lang="en-US" sz="2200" kern="120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10002"/>
                  </a:ext>
                </a:extLst>
              </a:tr>
            </a:tbl>
          </a:graphicData>
        </a:graphic>
      </p:graphicFrame>
      <p:sp>
        <p:nvSpPr>
          <p:cNvPr id="7" name="Title 1">
            <a:extLst>
              <a:ext uri="{FF2B5EF4-FFF2-40B4-BE49-F238E27FC236}">
                <a16:creationId xmlns:a16="http://schemas.microsoft.com/office/drawing/2014/main" id="{0B6688BD-8356-6CE0-D221-3F355CE3AF53}"/>
              </a:ext>
            </a:extLst>
          </p:cNvPr>
          <p:cNvSpPr>
            <a:spLocks noGrp="1"/>
          </p:cNvSpPr>
          <p:nvPr>
            <p:ph type="title"/>
          </p:nvPr>
        </p:nvSpPr>
        <p:spPr>
          <a:xfrm>
            <a:off x="0" y="-1"/>
            <a:ext cx="12039600" cy="685801"/>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953182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D7A19-4CF9-4EC5-1CD3-164985C6F3D6}"/>
              </a:ext>
            </a:extLst>
          </p:cNvPr>
          <p:cNvSpPr>
            <a:spLocks noGrp="1"/>
          </p:cNvSpPr>
          <p:nvPr>
            <p:ph type="title"/>
          </p:nvPr>
        </p:nvSpPr>
        <p:spPr>
          <a:xfrm>
            <a:off x="609600" y="1"/>
            <a:ext cx="11201400" cy="380999"/>
          </a:xfrm>
        </p:spPr>
        <p:txBody>
          <a:bodyPr>
            <a:normAutofit fontScale="90000"/>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Content Placeholder 3">
            <a:extLst>
              <a:ext uri="{FF2B5EF4-FFF2-40B4-BE49-F238E27FC236}">
                <a16:creationId xmlns:a16="http://schemas.microsoft.com/office/drawing/2014/main" id="{8F09A971-CC03-3F7A-4BAF-E78ECD5CAD09}"/>
              </a:ext>
            </a:extLst>
          </p:cNvPr>
          <p:cNvGraphicFramePr>
            <a:graphicFrameLocks noGrp="1"/>
          </p:cNvGraphicFramePr>
          <p:nvPr>
            <p:ph idx="1"/>
            <p:extLst>
              <p:ext uri="{D42A27DB-BD31-4B8C-83A1-F6EECF244321}">
                <p14:modId xmlns:p14="http://schemas.microsoft.com/office/powerpoint/2010/main" val="3960122839"/>
              </p:ext>
            </p:extLst>
          </p:nvPr>
        </p:nvGraphicFramePr>
        <p:xfrm>
          <a:off x="-14514" y="381000"/>
          <a:ext cx="12192000" cy="6324600"/>
        </p:xfrm>
        <a:graphic>
          <a:graphicData uri="http://schemas.openxmlformats.org/drawingml/2006/table">
            <a:tbl>
              <a:tblPr firstRow="1" firstCol="1" bandRow="1">
                <a:tableStyleId>{5C22544A-7EE6-4342-B048-85BDC9FD1C3A}</a:tableStyleId>
              </a:tblPr>
              <a:tblGrid>
                <a:gridCol w="3519714">
                  <a:extLst>
                    <a:ext uri="{9D8B030D-6E8A-4147-A177-3AD203B41FA5}">
                      <a16:colId xmlns:a16="http://schemas.microsoft.com/office/drawing/2014/main" val="20000"/>
                    </a:ext>
                  </a:extLst>
                </a:gridCol>
                <a:gridCol w="8672286">
                  <a:extLst>
                    <a:ext uri="{9D8B030D-6E8A-4147-A177-3AD203B41FA5}">
                      <a16:colId xmlns:a16="http://schemas.microsoft.com/office/drawing/2014/main" val="20001"/>
                    </a:ext>
                  </a:extLst>
                </a:gridCol>
              </a:tblGrid>
              <a:tr h="187718">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Legislation</a:t>
                      </a:r>
                    </a:p>
                  </a:txBody>
                  <a:tcPr marL="27195" marR="27195" marT="0" marB="0"/>
                </a:tc>
                <a:tc>
                  <a:txBody>
                    <a:bodyPr/>
                    <a:lstStyle/>
                    <a:p>
                      <a:pPr marL="342900" indent="-342900" algn="just">
                        <a:spcBef>
                          <a:spcPts val="1200"/>
                        </a:spcBef>
                        <a:spcAft>
                          <a:spcPts val="1200"/>
                        </a:spcAft>
                        <a:buFont typeface="Wingdings" pitchFamily="2" charset="2"/>
                        <a:buChar char="v"/>
                      </a:pPr>
                      <a:endParaRPr lang="en-US" sz="2200" b="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1241840037"/>
                  </a:ext>
                </a:extLst>
              </a:tr>
              <a:tr h="2026920">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Hazardous, Electronic and Other Wastes (Classification), Control and Management Regulations, 2016 (LI 2250)</a:t>
                      </a:r>
                    </a:p>
                  </a:txBody>
                  <a:tcPr marL="27195" marR="27195" marT="0" marB="0"/>
                </a:tc>
                <a:tc>
                  <a:txBody>
                    <a:bodyPr/>
                    <a:lstStyle/>
                    <a:p>
                      <a:pPr marL="342900" indent="-342900" algn="just">
                        <a:spcAft>
                          <a:spcPts val="0"/>
                        </a:spcAft>
                        <a:buFont typeface="Wingdings" pitchFamily="2" charset="2"/>
                        <a:buChar char="v"/>
                      </a:pPr>
                      <a:r>
                        <a:rPr lang="en-US" sz="2000" dirty="0">
                          <a:effectLst/>
                          <a:latin typeface="Tahoma" panose="020B0604030504040204" pitchFamily="34" charset="0"/>
                          <a:ea typeface="Tahoma" panose="020B0604030504040204" pitchFamily="34" charset="0"/>
                          <a:cs typeface="Tahoma" panose="020B0604030504040204" pitchFamily="34" charset="0"/>
                        </a:rPr>
                        <a:t>Regulates the classification, control and management of waste. </a:t>
                      </a:r>
                    </a:p>
                    <a:p>
                      <a:pPr marL="342900" indent="-342900" algn="just">
                        <a:spcAft>
                          <a:spcPts val="0"/>
                        </a:spcAft>
                        <a:buFont typeface="Wingdings" pitchFamily="2" charset="2"/>
                        <a:buChar char="v"/>
                      </a:pPr>
                      <a:r>
                        <a:rPr lang="en-US" sz="2000" dirty="0">
                          <a:effectLst/>
                          <a:latin typeface="Tahoma" panose="020B0604030504040204" pitchFamily="34" charset="0"/>
                          <a:ea typeface="Tahoma" panose="020B0604030504040204" pitchFamily="34" charset="0"/>
                          <a:cs typeface="Tahoma" panose="020B0604030504040204" pitchFamily="34" charset="0"/>
                        </a:rPr>
                        <a:t>Establishes a procedure for the listing of waste management activities that do not require a Waste Management Permit. </a:t>
                      </a:r>
                    </a:p>
                    <a:p>
                      <a:pPr marL="342900" indent="-342900" algn="just">
                        <a:spcAft>
                          <a:spcPts val="0"/>
                        </a:spcAft>
                        <a:buFont typeface="Wingdings" pitchFamily="2" charset="2"/>
                        <a:buChar char="v"/>
                      </a:pPr>
                      <a:r>
                        <a:rPr lang="en-US" sz="2000" dirty="0">
                          <a:effectLst/>
                          <a:latin typeface="Tahoma" panose="020B0604030504040204" pitchFamily="34" charset="0"/>
                          <a:ea typeface="Tahoma" panose="020B0604030504040204" pitchFamily="34" charset="0"/>
                          <a:cs typeface="Tahoma" panose="020B0604030504040204" pitchFamily="34" charset="0"/>
                        </a:rPr>
                        <a:t>the requirements for the establishment of take-back systems; </a:t>
                      </a:r>
                    </a:p>
                    <a:p>
                      <a:pPr marL="342900" indent="-342900" algn="just">
                        <a:spcAft>
                          <a:spcPts val="0"/>
                        </a:spcAft>
                        <a:buFont typeface="Wingdings" pitchFamily="2" charset="2"/>
                        <a:buChar char="v"/>
                      </a:pPr>
                      <a:r>
                        <a:rPr lang="en-US" sz="2000" dirty="0">
                          <a:effectLst/>
                          <a:latin typeface="Tahoma" panose="020B0604030504040204" pitchFamily="34" charset="0"/>
                          <a:ea typeface="Tahoma" panose="020B0604030504040204" pitchFamily="34" charset="0"/>
                          <a:cs typeface="Tahoma" panose="020B0604030504040204" pitchFamily="34" charset="0"/>
                        </a:rPr>
                        <a:t>the general duties of waste generators, transporters and managers; and </a:t>
                      </a:r>
                    </a:p>
                    <a:p>
                      <a:pPr marL="342900" indent="-342900" algn="just">
                        <a:spcAft>
                          <a:spcPts val="0"/>
                        </a:spcAft>
                        <a:buFont typeface="Wingdings" pitchFamily="2" charset="2"/>
                        <a:buChar char="v"/>
                      </a:pPr>
                      <a:r>
                        <a:rPr lang="en-US" sz="2000" dirty="0">
                          <a:effectLst/>
                          <a:latin typeface="Tahoma" panose="020B0604030504040204" pitchFamily="34" charset="0"/>
                          <a:ea typeface="Tahoma" panose="020B0604030504040204" pitchFamily="34" charset="0"/>
                          <a:cs typeface="Tahoma" panose="020B0604030504040204" pitchFamily="34" charset="0"/>
                        </a:rPr>
                        <a:t>the requirements for the disposal of wastes </a:t>
                      </a:r>
                    </a:p>
                  </a:txBody>
                  <a:tcPr marL="27195" marR="27195" marT="0" marB="0"/>
                </a:tc>
                <a:extLst>
                  <a:ext uri="{0D108BD9-81ED-4DB2-BD59-A6C34878D82A}">
                    <a16:rowId xmlns:a16="http://schemas.microsoft.com/office/drawing/2014/main" val="10001"/>
                  </a:ext>
                </a:extLst>
              </a:tr>
              <a:tr h="2903009">
                <a:tc>
                  <a:txBody>
                    <a:bodyPr/>
                    <a:lstStyle/>
                    <a:p>
                      <a:pPr algn="just">
                        <a:spcAft>
                          <a:spcPts val="0"/>
                        </a:spcAft>
                      </a:pPr>
                      <a:r>
                        <a:rPr lang="en-US" sz="2200" dirty="0">
                          <a:effectLst/>
                          <a:latin typeface="Tahoma" panose="020B0604030504040204" pitchFamily="34" charset="0"/>
                          <a:ea typeface="Tahoma" panose="020B0604030504040204" pitchFamily="34" charset="0"/>
                          <a:cs typeface="Tahoma" panose="020B0604030504040204" pitchFamily="34" charset="0"/>
                        </a:rPr>
                        <a:t>Environmental Protection (Air Quality management) Regulations, 2025 (LI2507)</a:t>
                      </a:r>
                    </a:p>
                  </a:txBody>
                  <a:tcPr marL="27195" marR="27195" marT="0" marB="0"/>
                </a:tc>
                <a:tc>
                  <a:txBody>
                    <a:bodyPr/>
                    <a:lstStyle/>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Improve air quality in the country by controlling emissions from various sources including industry &amp; motor vehicle, ensuring compliance with the GS1236 &amp; GS 1219, etc.  It requires:</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Development of an Air Quality Management Framework which would provide for the development of an air quality policy, AQMP by District Assemblies</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Establishment of a National Air Quality Information Management System with dashboard to facilitate  routine reporting</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Harmonisation of sampling protocols and test methods to align with the GS 1236</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Vehicles to be tested and issued with Emission Compliance Certificates to be used as requirement for road worthy certificate</a:t>
                      </a:r>
                    </a:p>
                    <a:p>
                      <a:pPr marL="342900" marR="0" lvl="0" indent="-342900" algn="just" defTabSz="914400" rtl="0" eaLnBrk="1" fontAlgn="auto" latinLnBrk="0" hangingPunct="1">
                        <a:lnSpc>
                          <a:spcPct val="100000"/>
                        </a:lnSpc>
                        <a:spcBef>
                          <a:spcPts val="0"/>
                        </a:spcBef>
                        <a:spcAft>
                          <a:spcPts val="0"/>
                        </a:spcAft>
                        <a:buClrTx/>
                        <a:buSzTx/>
                        <a:buFont typeface="Wingdings" pitchFamily="2" charset="2"/>
                        <a:buChar char="v"/>
                        <a:tabLst/>
                        <a:defRPr/>
                      </a:pPr>
                      <a:r>
                        <a:rPr lang="en-GB" sz="2000" kern="1200" dirty="0">
                          <a:solidFill>
                            <a:schemeClr val="dk1"/>
                          </a:solidFill>
                          <a:effectLst/>
                          <a:latin typeface="+mn-lt"/>
                          <a:ea typeface="+mn-ea"/>
                          <a:cs typeface="+mn-cs"/>
                        </a:rPr>
                        <a:t>Provides sanctions for non-compliance</a:t>
                      </a:r>
                    </a:p>
                  </a:txBody>
                  <a:tcPr marL="27195" marR="27195" marT="0" marB="0"/>
                </a:tc>
                <a:extLst>
                  <a:ext uri="{0D108BD9-81ED-4DB2-BD59-A6C34878D82A}">
                    <a16:rowId xmlns:a16="http://schemas.microsoft.com/office/drawing/2014/main" val="1899911183"/>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F8341-0FEE-959E-4730-E4C4A531E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432B5-1003-4A32-B1FD-0B931E588DDE}"/>
              </a:ext>
            </a:extLst>
          </p:cNvPr>
          <p:cNvSpPr>
            <a:spLocks noGrp="1"/>
          </p:cNvSpPr>
          <p:nvPr>
            <p:ph type="title"/>
          </p:nvPr>
        </p:nvSpPr>
        <p:spPr>
          <a:xfrm>
            <a:off x="609600" y="1"/>
            <a:ext cx="11201400" cy="838199"/>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Content Placeholder 3">
            <a:extLst>
              <a:ext uri="{FF2B5EF4-FFF2-40B4-BE49-F238E27FC236}">
                <a16:creationId xmlns:a16="http://schemas.microsoft.com/office/drawing/2014/main" id="{E3382EA9-BE3B-3D28-5B1D-3F48D3A25F9F}"/>
              </a:ext>
            </a:extLst>
          </p:cNvPr>
          <p:cNvGraphicFramePr>
            <a:graphicFrameLocks noGrp="1"/>
          </p:cNvGraphicFramePr>
          <p:nvPr>
            <p:ph idx="1"/>
            <p:extLst>
              <p:ext uri="{D42A27DB-BD31-4B8C-83A1-F6EECF244321}">
                <p14:modId xmlns:p14="http://schemas.microsoft.com/office/powerpoint/2010/main" val="3322679728"/>
              </p:ext>
            </p:extLst>
          </p:nvPr>
        </p:nvGraphicFramePr>
        <p:xfrm>
          <a:off x="609600" y="838200"/>
          <a:ext cx="11277600" cy="5913120"/>
        </p:xfrm>
        <a:graphic>
          <a:graphicData uri="http://schemas.openxmlformats.org/drawingml/2006/table">
            <a:tbl>
              <a:tblPr firstRow="1" firstCol="1" bandRow="1">
                <a:tableStyleId>{5C22544A-7EE6-4342-B048-85BDC9FD1C3A}</a:tableStyleId>
              </a:tblPr>
              <a:tblGrid>
                <a:gridCol w="3542240">
                  <a:extLst>
                    <a:ext uri="{9D8B030D-6E8A-4147-A177-3AD203B41FA5}">
                      <a16:colId xmlns:a16="http://schemas.microsoft.com/office/drawing/2014/main" val="20000"/>
                    </a:ext>
                  </a:extLst>
                </a:gridCol>
                <a:gridCol w="7735360">
                  <a:extLst>
                    <a:ext uri="{9D8B030D-6E8A-4147-A177-3AD203B41FA5}">
                      <a16:colId xmlns:a16="http://schemas.microsoft.com/office/drawing/2014/main" val="20001"/>
                    </a:ext>
                  </a:extLst>
                </a:gridCol>
              </a:tblGrid>
              <a:tr h="457200">
                <a:tc>
                  <a:txBody>
                    <a:bodyPr/>
                    <a:lstStyle/>
                    <a:p>
                      <a:pPr algn="just">
                        <a:spcAft>
                          <a:spcPts val="0"/>
                        </a:spcAft>
                      </a:pPr>
                      <a:r>
                        <a:rPr lang="en-US" sz="2400" dirty="0">
                          <a:effectLst/>
                          <a:latin typeface="Tahoma" panose="020B0604030504040204" pitchFamily="34" charset="0"/>
                          <a:ea typeface="Tahoma" panose="020B0604030504040204" pitchFamily="34" charset="0"/>
                          <a:cs typeface="Tahoma" panose="020B0604030504040204" pitchFamily="34" charset="0"/>
                        </a:rPr>
                        <a:t>Legislation</a:t>
                      </a:r>
                    </a:p>
                  </a:txBody>
                  <a:tcPr marL="27195" marR="27195" marT="0" marB="0"/>
                </a:tc>
                <a:tc>
                  <a:txBody>
                    <a:bodyPr/>
                    <a:lstStyle/>
                    <a:p>
                      <a:pPr marL="342900" indent="-342900" algn="just">
                        <a:spcBef>
                          <a:spcPts val="600"/>
                        </a:spcBef>
                        <a:spcAft>
                          <a:spcPts val="600"/>
                        </a:spcAft>
                        <a:buFont typeface="Wingdings" pitchFamily="2" charset="2"/>
                        <a:buChar char="v"/>
                      </a:pPr>
                      <a:endParaRPr lang="en-GB" sz="2400" b="0" kern="1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extLst>
                  <a:ext uri="{0D108BD9-81ED-4DB2-BD59-A6C34878D82A}">
                    <a16:rowId xmlns:a16="http://schemas.microsoft.com/office/drawing/2014/main" val="2992149638"/>
                  </a:ext>
                </a:extLst>
              </a:tr>
              <a:tr h="3627120">
                <a:tc>
                  <a:txBody>
                    <a:bodyPr/>
                    <a:lstStyle/>
                    <a:p>
                      <a:pPr algn="just">
                        <a:spcAft>
                          <a:spcPts val="0"/>
                        </a:spcAft>
                      </a:pPr>
                      <a:r>
                        <a:rPr lang="en-US" sz="2400" b="1" dirty="0">
                          <a:latin typeface="Tahoma" panose="020B0604030504040204" pitchFamily="34" charset="0"/>
                          <a:ea typeface="Tahoma" panose="020B0604030504040204" pitchFamily="34" charset="0"/>
                          <a:cs typeface="Tahoma" panose="020B0604030504040204" pitchFamily="34" charset="0"/>
                        </a:rPr>
                        <a:t>Local Governance Act 2016, Act 936</a:t>
                      </a:r>
                      <a:endParaRPr lang="en-US" sz="24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marL="342900" indent="-342900" algn="just">
                        <a:spcBef>
                          <a:spcPts val="600"/>
                        </a:spcBef>
                        <a:spcAft>
                          <a:spcPts val="600"/>
                        </a:spcAft>
                        <a:buFont typeface="Wingdings" pitchFamily="2" charset="2"/>
                        <a:buChar char="v"/>
                      </a:pPr>
                      <a:r>
                        <a:rPr lang="en-GB" sz="2400" b="0" kern="100" dirty="0">
                          <a:solidFill>
                            <a:schemeClr val="tx1"/>
                          </a:solidFill>
                          <a:latin typeface="Tahoma" panose="020B0604030504040204" pitchFamily="34" charset="0"/>
                          <a:ea typeface="Tahoma" panose="020B0604030504040204" pitchFamily="34" charset="0"/>
                          <a:cs typeface="Tahoma" panose="020B0604030504040204" pitchFamily="34" charset="0"/>
                        </a:rPr>
                        <a:t>P</a:t>
                      </a:r>
                      <a:r>
                        <a:rPr lang="en-GB" sz="2400" b="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rovides for local governance in accordance with the Constitution and the National Development Planning System. </a:t>
                      </a:r>
                    </a:p>
                    <a:p>
                      <a:pPr marL="342900" indent="-342900" algn="just">
                        <a:spcBef>
                          <a:spcPts val="600"/>
                        </a:spcBef>
                        <a:spcAft>
                          <a:spcPts val="600"/>
                        </a:spcAft>
                        <a:buFont typeface="Wingdings" pitchFamily="2" charset="2"/>
                        <a:buChar char="v"/>
                      </a:pPr>
                      <a:r>
                        <a:rPr lang="en-GB" sz="2400" b="0" kern="100"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GB" sz="2400" b="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efines and regulates the planning procedures of District Assemblies and other related matters </a:t>
                      </a:r>
                    </a:p>
                    <a:p>
                      <a:pPr marL="342900" indent="-342900" algn="just">
                        <a:spcBef>
                          <a:spcPts val="600"/>
                        </a:spcBef>
                        <a:spcAft>
                          <a:spcPts val="600"/>
                        </a:spcAft>
                        <a:buFont typeface="Wingdings" pitchFamily="2" charset="2"/>
                        <a:buChar char="v"/>
                      </a:pPr>
                      <a:r>
                        <a:rPr lang="en-GB" sz="2400" b="0" kern="100" dirty="0">
                          <a:solidFill>
                            <a:schemeClr val="tx1"/>
                          </a:solidFill>
                          <a:latin typeface="Tahoma" panose="020B0604030504040204" pitchFamily="34" charset="0"/>
                          <a:ea typeface="Tahoma" panose="020B0604030504040204" pitchFamily="34" charset="0"/>
                          <a:cs typeface="Tahoma" panose="020B0604030504040204" pitchFamily="34" charset="0"/>
                        </a:rPr>
                        <a:t>M</a:t>
                      </a:r>
                      <a:r>
                        <a:rPr lang="en-GB" sz="2400" b="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andates the Assemblies to enact bye-laws to abate nuisances </a:t>
                      </a:r>
                      <a:r>
                        <a:rPr lang="en-GB" sz="2400" b="0" kern="1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eg.</a:t>
                      </a:r>
                      <a:r>
                        <a:rPr lang="en-GB" sz="2400" b="0" kern="100" dirty="0">
                          <a:solidFill>
                            <a:schemeClr val="tx1"/>
                          </a:solidFill>
                          <a:effectLst/>
                          <a:latin typeface="Tahoma" panose="020B0604030504040204" pitchFamily="34" charset="0"/>
                          <a:ea typeface="Tahoma" panose="020B0604030504040204" pitchFamily="34" charset="0"/>
                          <a:cs typeface="Tahoma" panose="020B0604030504040204" pitchFamily="34" charset="0"/>
                        </a:rPr>
                        <a:t> open burning of wastes </a:t>
                      </a:r>
                    </a:p>
                  </a:txBody>
                  <a:tcPr marL="27195" marR="27195" marT="0" marB="0"/>
                </a:tc>
                <a:extLst>
                  <a:ext uri="{0D108BD9-81ED-4DB2-BD59-A6C34878D82A}">
                    <a16:rowId xmlns:a16="http://schemas.microsoft.com/office/drawing/2014/main" val="10002"/>
                  </a:ext>
                </a:extLst>
              </a:tr>
              <a:tr h="1554480">
                <a:tc>
                  <a:txBody>
                    <a:bodyPr/>
                    <a:lstStyle/>
                    <a:p>
                      <a:pPr algn="just">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GRA Customs Division Law (Act 634) of 2012</a:t>
                      </a:r>
                      <a:endParaRPr lang="en-US" sz="2400" dirty="0">
                        <a:effectLst/>
                        <a:latin typeface="Tahoma" panose="020B0604030504040204" pitchFamily="34" charset="0"/>
                        <a:ea typeface="Tahoma" panose="020B0604030504040204" pitchFamily="34" charset="0"/>
                        <a:cs typeface="Tahoma" panose="020B0604030504040204" pitchFamily="34" charset="0"/>
                      </a:endParaRPr>
                    </a:p>
                  </a:txBody>
                  <a:tcPr marL="27195" marR="27195"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dirty="0">
                          <a:latin typeface="Tahoma" panose="020B0604030504040204" pitchFamily="34" charset="0"/>
                          <a:ea typeface="Tahoma" panose="020B0604030504040204" pitchFamily="34" charset="0"/>
                          <a:cs typeface="Tahoma" panose="020B0604030504040204" pitchFamily="34" charset="0"/>
                        </a:rPr>
                        <a:t>Age-based tax system; penalty on cost, insurance &amp; freight of over-aged vehicles,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dirty="0">
                          <a:effectLst/>
                          <a:latin typeface="Tahoma" panose="020B0604030504040204" pitchFamily="34" charset="0"/>
                          <a:ea typeface="Tahoma" panose="020B0604030504040204" pitchFamily="34" charset="0"/>
                          <a:cs typeface="Tahoma" panose="020B0604030504040204" pitchFamily="34" charset="0"/>
                        </a:rPr>
                        <a:t>10-12 years pays 5% (2.5%)penalty on the CIF</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dirty="0">
                          <a:effectLst/>
                          <a:latin typeface="Tahoma" panose="020B0604030504040204" pitchFamily="34" charset="0"/>
                          <a:ea typeface="Tahoma" panose="020B0604030504040204" pitchFamily="34" charset="0"/>
                          <a:cs typeface="Tahoma" panose="020B0604030504040204" pitchFamily="34" charset="0"/>
                        </a:rPr>
                        <a:t>12-15 years: 20% (10%)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dirty="0">
                          <a:effectLst/>
                          <a:latin typeface="Tahoma" panose="020B0604030504040204" pitchFamily="34" charset="0"/>
                          <a:ea typeface="Tahoma" panose="020B0604030504040204" pitchFamily="34" charset="0"/>
                          <a:cs typeface="Tahoma" panose="020B0604030504040204" pitchFamily="34" charset="0"/>
                        </a:rPr>
                        <a:t>Over 25 years: 50% (15%)</a:t>
                      </a:r>
                    </a:p>
                  </a:txBody>
                  <a:tcPr marL="27195" marR="27195" marT="0" marB="0"/>
                </a:tc>
                <a:extLst>
                  <a:ext uri="{0D108BD9-81ED-4DB2-BD59-A6C34878D82A}">
                    <a16:rowId xmlns:a16="http://schemas.microsoft.com/office/drawing/2014/main" val="2572423705"/>
                  </a:ext>
                </a:extLst>
              </a:tr>
            </a:tbl>
          </a:graphicData>
        </a:graphic>
      </p:graphicFrame>
    </p:spTree>
    <p:extLst>
      <p:ext uri="{BB962C8B-B14F-4D97-AF65-F5344CB8AC3E}">
        <p14:creationId xmlns:p14="http://schemas.microsoft.com/office/powerpoint/2010/main" val="807148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D8EC9-5AC6-4623-BD96-E3102102B3E3}"/>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5141D61-2579-880A-891E-945D456E3F5C}"/>
              </a:ext>
            </a:extLst>
          </p:cNvPr>
          <p:cNvGraphicFramePr>
            <a:graphicFrameLocks noGrp="1"/>
          </p:cNvGraphicFramePr>
          <p:nvPr>
            <p:ph idx="1"/>
            <p:extLst>
              <p:ext uri="{D42A27DB-BD31-4B8C-83A1-F6EECF244321}">
                <p14:modId xmlns:p14="http://schemas.microsoft.com/office/powerpoint/2010/main" val="2716760048"/>
              </p:ext>
            </p:extLst>
          </p:nvPr>
        </p:nvGraphicFramePr>
        <p:xfrm>
          <a:off x="410028" y="685800"/>
          <a:ext cx="11629571" cy="5162463"/>
        </p:xfrm>
        <a:graphic>
          <a:graphicData uri="http://schemas.openxmlformats.org/drawingml/2006/table">
            <a:tbl>
              <a:tblPr firstRow="1" firstCol="1" bandRow="1">
                <a:tableStyleId>{5C22544A-7EE6-4342-B048-85BDC9FD1C3A}</a:tableStyleId>
              </a:tblPr>
              <a:tblGrid>
                <a:gridCol w="3399972">
                  <a:extLst>
                    <a:ext uri="{9D8B030D-6E8A-4147-A177-3AD203B41FA5}">
                      <a16:colId xmlns:a16="http://schemas.microsoft.com/office/drawing/2014/main" val="20000"/>
                    </a:ext>
                  </a:extLst>
                </a:gridCol>
                <a:gridCol w="8229599">
                  <a:extLst>
                    <a:ext uri="{9D8B030D-6E8A-4147-A177-3AD203B41FA5}">
                      <a16:colId xmlns:a16="http://schemas.microsoft.com/office/drawing/2014/main" val="20001"/>
                    </a:ext>
                  </a:extLst>
                </a:gridCol>
              </a:tblGrid>
              <a:tr h="407583">
                <a:tc>
                  <a:txBody>
                    <a:bodyPr/>
                    <a:lstStyle/>
                    <a:p>
                      <a:pPr algn="just">
                        <a:spcAft>
                          <a:spcPts val="0"/>
                        </a:spcAft>
                      </a:pPr>
                      <a:r>
                        <a:rPr lang="en-US" sz="2000" dirty="0">
                          <a:effectLst/>
                          <a:latin typeface="Tahoma" panose="020B0604030504040204" pitchFamily="34" charset="0"/>
                          <a:ea typeface="Tahoma" panose="020B0604030504040204" pitchFamily="34" charset="0"/>
                          <a:cs typeface="Tahoma" panose="020B0604030504040204" pitchFamily="34" charset="0"/>
                        </a:rPr>
                        <a:t>Legislation</a:t>
                      </a:r>
                    </a:p>
                  </a:txBody>
                  <a:tcPr marL="35998" marR="35998" marT="0" marB="0"/>
                </a:tc>
                <a:tc>
                  <a:txBody>
                    <a:bodyPr/>
                    <a:lstStyle/>
                    <a:p>
                      <a:pPr algn="just">
                        <a:spcAft>
                          <a:spcPts val="0"/>
                        </a:spcAft>
                      </a:pP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extLst>
                  <a:ext uri="{0D108BD9-81ED-4DB2-BD59-A6C34878D82A}">
                    <a16:rowId xmlns:a16="http://schemas.microsoft.com/office/drawing/2014/main" val="10000"/>
                  </a:ext>
                </a:extLst>
              </a:tr>
              <a:tr h="2277780">
                <a:tc>
                  <a:txBody>
                    <a:bodyPr/>
                    <a:lstStyle/>
                    <a:p>
                      <a:pPr algn="just">
                        <a:spcAft>
                          <a:spcPts val="0"/>
                        </a:spcAft>
                      </a:pPr>
                      <a:r>
                        <a:rPr lang="en-US" sz="2400" dirty="0">
                          <a:effectLst/>
                          <a:latin typeface="Tahoma" panose="020B0604030504040204" pitchFamily="34" charset="0"/>
                          <a:ea typeface="Tahoma" panose="020B0604030504040204" pitchFamily="34" charset="0"/>
                          <a:cs typeface="Tahoma" panose="020B0604030504040204" pitchFamily="34" charset="0"/>
                        </a:rPr>
                        <a:t>Ghana Road Transport Regulations, </a:t>
                      </a:r>
                      <a:r>
                        <a:rPr lang="en-US" sz="2400" dirty="0"/>
                        <a:t>2012, LI 2180</a:t>
                      </a:r>
                      <a:endParaRPr lang="en-US" sz="24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tc>
                  <a:txBody>
                    <a:bodyPr/>
                    <a:lstStyle/>
                    <a:p>
                      <a:pPr marL="342900" indent="-342900" algn="just">
                        <a:spcAft>
                          <a:spcPts val="0"/>
                        </a:spcAft>
                        <a:buFont typeface="Wingdings" pitchFamily="2" charset="2"/>
                        <a:buChar char="v"/>
                      </a:pPr>
                      <a:r>
                        <a:rPr lang="en-US" sz="2400" dirty="0">
                          <a:effectLst/>
                          <a:latin typeface="Tahoma" panose="020B0604030504040204" pitchFamily="34" charset="0"/>
                          <a:ea typeface="Tahoma" panose="020B0604030504040204" pitchFamily="34" charset="0"/>
                          <a:cs typeface="Tahoma" panose="020B0604030504040204" pitchFamily="34" charset="0"/>
                        </a:rPr>
                        <a:t>Regulates the registration of vehicles and the provides other conditions required  for vehicles to ply on the roads</a:t>
                      </a:r>
                    </a:p>
                    <a:p>
                      <a:pPr marL="342900" indent="-342900" algn="just">
                        <a:spcAft>
                          <a:spcPts val="0"/>
                        </a:spcAft>
                        <a:buFont typeface="Wingdings" pitchFamily="2" charset="2"/>
                        <a:buChar char="v"/>
                      </a:pPr>
                      <a:r>
                        <a:rPr lang="en-US" sz="2400" dirty="0">
                          <a:effectLst/>
                          <a:latin typeface="Tahoma" panose="020B0604030504040204" pitchFamily="34" charset="0"/>
                          <a:ea typeface="Tahoma" panose="020B0604030504040204" pitchFamily="34" charset="0"/>
                          <a:cs typeface="Tahoma" panose="020B0604030504040204" pitchFamily="34" charset="0"/>
                        </a:rPr>
                        <a:t>Vehicles to be fitted with pneumatic </a:t>
                      </a:r>
                      <a:r>
                        <a:rPr lang="en-US" sz="2400" dirty="0" err="1">
                          <a:effectLst/>
                          <a:latin typeface="Tahoma" panose="020B0604030504040204" pitchFamily="34" charset="0"/>
                          <a:ea typeface="Tahoma" panose="020B0604030504040204" pitchFamily="34" charset="0"/>
                          <a:cs typeface="Tahoma" panose="020B0604030504040204" pitchFamily="34" charset="0"/>
                        </a:rPr>
                        <a:t>tyres</a:t>
                      </a:r>
                      <a:r>
                        <a:rPr lang="en-US" sz="2400" dirty="0">
                          <a:effectLst/>
                          <a:latin typeface="Tahoma" panose="020B0604030504040204" pitchFamily="34" charset="0"/>
                          <a:ea typeface="Tahoma" panose="020B0604030504040204" pitchFamily="34" charset="0"/>
                          <a:cs typeface="Tahoma" panose="020B0604030504040204" pitchFamily="34" charset="0"/>
                        </a:rPr>
                        <a:t> labelled temperature class ‘A’ or ‘B ‘for hot or normal weather areas and not Type ‘C’ </a:t>
                      </a:r>
                      <a:r>
                        <a:rPr lang="en-US" sz="2400" dirty="0" err="1">
                          <a:effectLst/>
                          <a:latin typeface="Tahoma" panose="020B0604030504040204" pitchFamily="34" charset="0"/>
                          <a:ea typeface="Tahoma" panose="020B0604030504040204" pitchFamily="34" charset="0"/>
                          <a:cs typeface="Tahoma" panose="020B0604030504040204" pitchFamily="34" charset="0"/>
                        </a:rPr>
                        <a:t>tyres</a:t>
                      </a:r>
                      <a:r>
                        <a:rPr lang="en-US" sz="2400" dirty="0">
                          <a:effectLst/>
                          <a:latin typeface="Tahoma" panose="020B0604030504040204" pitchFamily="34" charset="0"/>
                          <a:ea typeface="Tahoma" panose="020B0604030504040204" pitchFamily="34" charset="0"/>
                          <a:cs typeface="Tahoma" panose="020B0604030504040204" pitchFamily="34" charset="0"/>
                        </a:rPr>
                        <a:t> meant for cold areas </a:t>
                      </a:r>
                    </a:p>
                    <a:p>
                      <a:pPr marL="342900" indent="-342900" algn="just">
                        <a:spcAft>
                          <a:spcPts val="0"/>
                        </a:spcAft>
                        <a:buFont typeface="Wingdings" pitchFamily="2" charset="2"/>
                        <a:buChar char="v"/>
                      </a:pPr>
                      <a:r>
                        <a:rPr lang="en-US" sz="2400" dirty="0">
                          <a:effectLst/>
                          <a:latin typeface="Tahoma" panose="020B0604030504040204" pitchFamily="34" charset="0"/>
                          <a:ea typeface="Tahoma" panose="020B0604030504040204" pitchFamily="34" charset="0"/>
                          <a:cs typeface="Tahoma" panose="020B0604030504040204" pitchFamily="34" charset="0"/>
                        </a:rPr>
                        <a:t>The </a:t>
                      </a:r>
                      <a:r>
                        <a:rPr lang="en-US" sz="2400" dirty="0" err="1">
                          <a:effectLst/>
                          <a:latin typeface="Tahoma" panose="020B0604030504040204" pitchFamily="34" charset="0"/>
                          <a:ea typeface="Tahoma" panose="020B0604030504040204" pitchFamily="34" charset="0"/>
                          <a:cs typeface="Tahoma" panose="020B0604030504040204" pitchFamily="34" charset="0"/>
                        </a:rPr>
                        <a:t>tyres</a:t>
                      </a:r>
                      <a:r>
                        <a:rPr lang="en-US" sz="2400" dirty="0">
                          <a:effectLst/>
                          <a:latin typeface="Tahoma" panose="020B0604030504040204" pitchFamily="34" charset="0"/>
                          <a:ea typeface="Tahoma" panose="020B0604030504040204" pitchFamily="34" charset="0"/>
                          <a:cs typeface="Tahoma" panose="020B0604030504040204" pitchFamily="34" charset="0"/>
                        </a:rPr>
                        <a:t> should be of specified size to withstand the maximum permissible load</a:t>
                      </a:r>
                    </a:p>
                    <a:p>
                      <a:pPr marL="342900" indent="-342900" algn="just">
                        <a:spcAft>
                          <a:spcPts val="0"/>
                        </a:spcAft>
                        <a:buFont typeface="Wingdings" pitchFamily="2" charset="2"/>
                        <a:buChar char="v"/>
                      </a:pPr>
                      <a:r>
                        <a:rPr lang="en-US" sz="2400" dirty="0" err="1">
                          <a:effectLst/>
                          <a:latin typeface="Tahoma" panose="020B0604030504040204" pitchFamily="34" charset="0"/>
                          <a:ea typeface="Tahoma" panose="020B0604030504040204" pitchFamily="34" charset="0"/>
                          <a:cs typeface="Tahoma" panose="020B0604030504040204" pitchFamily="34" charset="0"/>
                        </a:rPr>
                        <a:t>Tyres</a:t>
                      </a:r>
                      <a:r>
                        <a:rPr lang="en-US" sz="2400" dirty="0">
                          <a:effectLst/>
                          <a:latin typeface="Tahoma" panose="020B0604030504040204" pitchFamily="34" charset="0"/>
                          <a:ea typeface="Tahoma" panose="020B0604030504040204" pitchFamily="34" charset="0"/>
                          <a:cs typeface="Tahoma" panose="020B0604030504040204" pitchFamily="34" charset="0"/>
                        </a:rPr>
                        <a:t> more than 4 years from the date of manufacture shall not be used</a:t>
                      </a:r>
                    </a:p>
                    <a:p>
                      <a:pPr marL="342900" indent="-342900" algn="just">
                        <a:spcAft>
                          <a:spcPts val="0"/>
                        </a:spcAft>
                        <a:buFont typeface="Wingdings" pitchFamily="2" charset="2"/>
                        <a:buChar char="v"/>
                      </a:pPr>
                      <a:r>
                        <a:rPr lang="en-US" sz="2400" dirty="0" err="1">
                          <a:effectLst/>
                          <a:latin typeface="Tahoma" panose="020B0604030504040204" pitchFamily="34" charset="0"/>
                          <a:ea typeface="Tahoma" panose="020B0604030504040204" pitchFamily="34" charset="0"/>
                          <a:cs typeface="Tahoma" panose="020B0604030504040204" pitchFamily="34" charset="0"/>
                        </a:rPr>
                        <a:t>Tyres</a:t>
                      </a:r>
                      <a:r>
                        <a:rPr lang="en-US" sz="2400" dirty="0">
                          <a:effectLst/>
                          <a:latin typeface="Tahoma" panose="020B0604030504040204" pitchFamily="34" charset="0"/>
                          <a:ea typeface="Tahoma" panose="020B0604030504040204" pitchFamily="34" charset="0"/>
                          <a:cs typeface="Tahoma" panose="020B0604030504040204" pitchFamily="34" charset="0"/>
                        </a:rPr>
                        <a:t> should not be over/under inflated </a:t>
                      </a:r>
                    </a:p>
                    <a:p>
                      <a:pPr marL="342900" indent="-342900" algn="just">
                        <a:spcAft>
                          <a:spcPts val="0"/>
                        </a:spcAft>
                        <a:buFont typeface="Wingdings" pitchFamily="2" charset="2"/>
                        <a:buChar char="v"/>
                      </a:pPr>
                      <a:r>
                        <a:rPr lang="en-US" sz="2400" dirty="0">
                          <a:effectLst/>
                          <a:latin typeface="Tahoma" panose="020B0604030504040204" pitchFamily="34" charset="0"/>
                          <a:ea typeface="Tahoma" panose="020B0604030504040204" pitchFamily="34" charset="0"/>
                          <a:cs typeface="Tahoma" panose="020B0604030504040204" pitchFamily="34" charset="0"/>
                        </a:rPr>
                        <a:t>Vehicles must not exceed the permissible axle load and gross vehicle weight</a:t>
                      </a:r>
                    </a:p>
                    <a:p>
                      <a:pPr marL="342900" indent="-342900" algn="just">
                        <a:spcAft>
                          <a:spcPts val="0"/>
                        </a:spcAft>
                        <a:buFont typeface="Wingdings" pitchFamily="2" charset="2"/>
                        <a:buChar char="v"/>
                      </a:pPr>
                      <a:endParaRPr lang="en-US" sz="24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extLst>
                  <a:ext uri="{0D108BD9-81ED-4DB2-BD59-A6C34878D82A}">
                    <a16:rowId xmlns:a16="http://schemas.microsoft.com/office/drawing/2014/main" val="10002"/>
                  </a:ext>
                </a:extLst>
              </a:tr>
            </a:tbl>
          </a:graphicData>
        </a:graphic>
      </p:graphicFrame>
      <p:sp>
        <p:nvSpPr>
          <p:cNvPr id="6" name="Title 1">
            <a:extLst>
              <a:ext uri="{FF2B5EF4-FFF2-40B4-BE49-F238E27FC236}">
                <a16:creationId xmlns:a16="http://schemas.microsoft.com/office/drawing/2014/main" id="{0C947127-5822-26D7-823C-579426863A03}"/>
              </a:ext>
            </a:extLst>
          </p:cNvPr>
          <p:cNvSpPr>
            <a:spLocks noGrp="1"/>
          </p:cNvSpPr>
          <p:nvPr>
            <p:ph type="title"/>
          </p:nvPr>
        </p:nvSpPr>
        <p:spPr>
          <a:xfrm>
            <a:off x="609600" y="1"/>
            <a:ext cx="11201400" cy="685799"/>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41007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FC85931-CE50-9CA4-3A1F-5FD3D90EE7C5}"/>
              </a:ext>
            </a:extLst>
          </p:cNvPr>
          <p:cNvGraphicFramePr>
            <a:graphicFrameLocks noGrp="1"/>
          </p:cNvGraphicFramePr>
          <p:nvPr>
            <p:ph idx="1"/>
          </p:nvPr>
        </p:nvGraphicFramePr>
        <p:xfrm>
          <a:off x="457200" y="981827"/>
          <a:ext cx="11277600" cy="5342773"/>
        </p:xfrm>
        <a:graphic>
          <a:graphicData uri="http://schemas.openxmlformats.org/drawingml/2006/table">
            <a:tbl>
              <a:tblPr firstRow="1" firstCol="1" bandRow="1">
                <a:tableStyleId>{5C22544A-7EE6-4342-B048-85BDC9FD1C3A}</a:tableStyleId>
              </a:tblPr>
              <a:tblGrid>
                <a:gridCol w="4767810">
                  <a:extLst>
                    <a:ext uri="{9D8B030D-6E8A-4147-A177-3AD203B41FA5}">
                      <a16:colId xmlns:a16="http://schemas.microsoft.com/office/drawing/2014/main" val="20000"/>
                    </a:ext>
                  </a:extLst>
                </a:gridCol>
                <a:gridCol w="6509790">
                  <a:extLst>
                    <a:ext uri="{9D8B030D-6E8A-4147-A177-3AD203B41FA5}">
                      <a16:colId xmlns:a16="http://schemas.microsoft.com/office/drawing/2014/main" val="20001"/>
                    </a:ext>
                  </a:extLst>
                </a:gridCol>
              </a:tblGrid>
              <a:tr h="407583">
                <a:tc>
                  <a:txBody>
                    <a:bodyPr/>
                    <a:lstStyle/>
                    <a:p>
                      <a:pPr algn="just">
                        <a:spcAft>
                          <a:spcPts val="0"/>
                        </a:spcAft>
                      </a:pPr>
                      <a:r>
                        <a:rPr lang="en-US" sz="2000" dirty="0">
                          <a:effectLst/>
                          <a:latin typeface="Tahoma" panose="020B0604030504040204" pitchFamily="34" charset="0"/>
                          <a:ea typeface="Tahoma" panose="020B0604030504040204" pitchFamily="34" charset="0"/>
                          <a:cs typeface="Tahoma" panose="020B0604030504040204" pitchFamily="34" charset="0"/>
                        </a:rPr>
                        <a:t>Standards</a:t>
                      </a:r>
                    </a:p>
                  </a:txBody>
                  <a:tcPr marL="35998" marR="35998" marT="0" marB="0"/>
                </a:tc>
                <a:tc>
                  <a:txBody>
                    <a:bodyPr/>
                    <a:lstStyle/>
                    <a:p>
                      <a:pPr algn="just">
                        <a:spcAft>
                          <a:spcPts val="0"/>
                        </a:spcAft>
                      </a:pP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extLst>
                  <a:ext uri="{0D108BD9-81ED-4DB2-BD59-A6C34878D82A}">
                    <a16:rowId xmlns:a16="http://schemas.microsoft.com/office/drawing/2014/main" val="10000"/>
                  </a:ext>
                </a:extLst>
              </a:tr>
              <a:tr h="2277780">
                <a:tc>
                  <a:txBody>
                    <a:bodyPr/>
                    <a:lstStyle/>
                    <a:p>
                      <a:pPr algn="just">
                        <a:spcAft>
                          <a:spcPts val="0"/>
                        </a:spcAft>
                      </a:pPr>
                      <a:r>
                        <a:rPr lang="en-GB" sz="2000" dirty="0">
                          <a:effectLst/>
                          <a:latin typeface="Tahoma" panose="020B0604030504040204" pitchFamily="34" charset="0"/>
                          <a:ea typeface="Tahoma" panose="020B0604030504040204" pitchFamily="34" charset="0"/>
                          <a:cs typeface="Tahoma" panose="020B0604030504040204" pitchFamily="34" charset="0"/>
                        </a:rPr>
                        <a:t>Ghana Standard for Environment and Health Protection – Requirements for Ambient Air Quality and Point Source/Stack Emissions (GS 1236, 2019)</a:t>
                      </a: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tc>
                  <a:txBody>
                    <a:bodyPr/>
                    <a:lstStyle/>
                    <a:p>
                      <a:pPr marL="342900" indent="-342900" algn="just">
                        <a:spcAft>
                          <a:spcPts val="0"/>
                        </a:spcAft>
                        <a:buFont typeface="Wingdings" pitchFamily="2" charset="2"/>
                        <a:buChar char="v"/>
                      </a:pPr>
                      <a:r>
                        <a:rPr lang="en-GB" sz="2000" dirty="0">
                          <a:effectLst/>
                          <a:latin typeface="Tahoma" panose="020B0604030504040204" pitchFamily="34" charset="0"/>
                          <a:ea typeface="Tahoma" panose="020B0604030504040204" pitchFamily="34" charset="0"/>
                          <a:cs typeface="Tahoma" panose="020B0604030504040204" pitchFamily="34" charset="0"/>
                        </a:rPr>
                        <a:t>Specifies the requirements for ambient air quality and point source (stack) emissions and gives guidelines for discharge into the ambient environment. </a:t>
                      </a:r>
                    </a:p>
                    <a:p>
                      <a:pPr marL="342900" indent="-342900" algn="just">
                        <a:spcAft>
                          <a:spcPts val="0"/>
                        </a:spcAft>
                        <a:buFont typeface="Wingdings" pitchFamily="2" charset="2"/>
                        <a:buChar char="v"/>
                      </a:pPr>
                      <a:r>
                        <a:rPr lang="en-GB" sz="2000" dirty="0">
                          <a:effectLst/>
                          <a:latin typeface="Tahoma" panose="020B0604030504040204" pitchFamily="34" charset="0"/>
                          <a:ea typeface="Tahoma" panose="020B0604030504040204" pitchFamily="34" charset="0"/>
                          <a:cs typeface="Tahoma" panose="020B0604030504040204" pitchFamily="34" charset="0"/>
                        </a:rPr>
                        <a:t>It provides the various parameters that are required to be monitored by undertakings and the standard test methods for measurement of each required parameter.</a:t>
                      </a: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extLst>
                  <a:ext uri="{0D108BD9-81ED-4DB2-BD59-A6C34878D82A}">
                    <a16:rowId xmlns:a16="http://schemas.microsoft.com/office/drawing/2014/main" val="10002"/>
                  </a:ext>
                </a:extLst>
              </a:tr>
              <a:tr h="2657410">
                <a:tc>
                  <a:txBody>
                    <a:bodyPr/>
                    <a:lstStyle/>
                    <a:p>
                      <a:pPr algn="just">
                        <a:spcAft>
                          <a:spcPts val="0"/>
                        </a:spcAft>
                      </a:pPr>
                      <a:r>
                        <a:rPr lang="en-GB" sz="2000" dirty="0">
                          <a:effectLst/>
                          <a:latin typeface="Tahoma" panose="020B0604030504040204" pitchFamily="34" charset="0"/>
                          <a:ea typeface="Tahoma" panose="020B0604030504040204" pitchFamily="34" charset="0"/>
                          <a:cs typeface="Tahoma" panose="020B0604030504040204" pitchFamily="34" charset="0"/>
                        </a:rPr>
                        <a:t>Ghana Standard for Environment and Health Protection – Requirements for Motor Vehicle Emissions (GS 1219, 2018) – </a:t>
                      </a:r>
                      <a:endParaRPr lang="en-US" sz="2000" dirty="0">
                        <a:effectLst/>
                        <a:latin typeface="Tahoma" panose="020B0604030504040204" pitchFamily="34" charset="0"/>
                        <a:ea typeface="Tahoma" panose="020B0604030504040204" pitchFamily="34" charset="0"/>
                        <a:cs typeface="Tahoma" panose="020B0604030504040204" pitchFamily="34" charset="0"/>
                      </a:endParaRPr>
                    </a:p>
                    <a:p>
                      <a:pPr algn="just">
                        <a:spcAft>
                          <a:spcPts val="0"/>
                        </a:spcAft>
                      </a:pPr>
                      <a:r>
                        <a:rPr lang="en-GB" sz="2000" dirty="0">
                          <a:effectLst/>
                          <a:latin typeface="Tahoma" panose="020B0604030504040204" pitchFamily="34" charset="0"/>
                          <a:ea typeface="Tahoma" panose="020B0604030504040204" pitchFamily="34" charset="0"/>
                          <a:cs typeface="Tahoma" panose="020B0604030504040204" pitchFamily="34" charset="0"/>
                        </a:rPr>
                        <a:t> </a:t>
                      </a: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342900" indent="-342900" algn="just">
                        <a:spcAft>
                          <a:spcPts val="0"/>
                        </a:spcAft>
                        <a:buFont typeface="Wingdings" pitchFamily="2" charset="2"/>
                        <a:buChar char="v"/>
                      </a:pPr>
                      <a:r>
                        <a:rPr lang="en-GB" sz="2000" dirty="0">
                          <a:effectLst/>
                          <a:latin typeface="Tahoma" panose="020B0604030504040204" pitchFamily="34" charset="0"/>
                          <a:ea typeface="Tahoma" panose="020B0604030504040204" pitchFamily="34" charset="0"/>
                          <a:cs typeface="Tahoma" panose="020B0604030504040204" pitchFamily="34" charset="0"/>
                        </a:rPr>
                        <a:t>Specifies the requirements for exhaust emissions of motor vehicles, tractors, farm equipment (such as combine harvesters, etc) and mobile industrial/construction machines (such as excavators). </a:t>
                      </a:r>
                    </a:p>
                    <a:p>
                      <a:pPr marL="342900" indent="-342900" algn="just">
                        <a:spcAft>
                          <a:spcPts val="0"/>
                        </a:spcAft>
                        <a:buFont typeface="Wingdings" pitchFamily="2" charset="2"/>
                        <a:buChar char="v"/>
                      </a:pPr>
                      <a:r>
                        <a:rPr lang="en-GB" sz="2000" dirty="0">
                          <a:effectLst/>
                          <a:latin typeface="Tahoma" panose="020B0604030504040204" pitchFamily="34" charset="0"/>
                          <a:ea typeface="Tahoma" panose="020B0604030504040204" pitchFamily="34" charset="0"/>
                          <a:cs typeface="Tahoma" panose="020B0604030504040204" pitchFamily="34" charset="0"/>
                        </a:rPr>
                        <a:t>It requires monitoring of emission levels to be carried out every year for private motor vehicles and every six months for commercial vehicles.</a:t>
                      </a:r>
                      <a:endParaRPr lang="en-US" sz="20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0003"/>
                  </a:ext>
                </a:extLst>
              </a:tr>
            </a:tbl>
          </a:graphicData>
        </a:graphic>
      </p:graphicFrame>
      <p:sp>
        <p:nvSpPr>
          <p:cNvPr id="6" name="Title 1">
            <a:extLst>
              <a:ext uri="{FF2B5EF4-FFF2-40B4-BE49-F238E27FC236}">
                <a16:creationId xmlns:a16="http://schemas.microsoft.com/office/drawing/2014/main" id="{D113B96F-EDFF-5A63-C0CE-1CD055549940}"/>
              </a:ext>
            </a:extLst>
          </p:cNvPr>
          <p:cNvSpPr>
            <a:spLocks noGrp="1"/>
          </p:cNvSpPr>
          <p:nvPr>
            <p:ph type="title"/>
          </p:nvPr>
        </p:nvSpPr>
        <p:spPr>
          <a:xfrm>
            <a:off x="609600" y="1"/>
            <a:ext cx="11201400" cy="685799"/>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068198" cy="579549"/>
          </a:xfrm>
        </p:spPr>
        <p:txBody>
          <a:bodyPr>
            <a:normAutofit fontScale="90000"/>
          </a:bodyPr>
          <a:lstStyle/>
          <a:p>
            <a:br>
              <a:rPr lang="en-US" dirty="0"/>
            </a:br>
            <a:r>
              <a:rPr lang="en-US" b="1" dirty="0">
                <a:latin typeface="Tahoma" panose="020B0604030504040204" pitchFamily="34" charset="0"/>
                <a:ea typeface="Tahoma" panose="020B0604030504040204" pitchFamily="34" charset="0"/>
                <a:cs typeface="Tahoma" panose="020B0604030504040204" pitchFamily="34" charset="0"/>
              </a:rPr>
              <a:t>STANDARD</a:t>
            </a:r>
            <a:br>
              <a:rPr lang="en-US" dirty="0"/>
            </a:br>
            <a:endParaRPr lang="en-US" dirty="0"/>
          </a:p>
        </p:txBody>
      </p:sp>
      <p:sp>
        <p:nvSpPr>
          <p:cNvPr id="3" name="Content Placeholder 2"/>
          <p:cNvSpPr>
            <a:spLocks noGrp="1"/>
          </p:cNvSpPr>
          <p:nvPr>
            <p:ph idx="1"/>
          </p:nvPr>
        </p:nvSpPr>
        <p:spPr>
          <a:xfrm>
            <a:off x="128789" y="579548"/>
            <a:ext cx="11925836" cy="6117465"/>
          </a:xfrm>
        </p:spPr>
        <p:txBody>
          <a:bodyPr>
            <a:noAutofit/>
          </a:bodyPr>
          <a:lstStyle/>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Standards are published documents that establish specifications and procedures designed to ensure the reliability of materials, products, methods, and/or services. </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Environmental quality standard specifies the maximum permissible value for a potentially hazardous substance/chemical in the environment/sample</a:t>
            </a:r>
          </a:p>
          <a:p>
            <a:pPr algn="just">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Provides threshold/limits for parameters to protect the environment and public health</a:t>
            </a:r>
          </a:p>
          <a:p>
            <a:pPr algn="just">
              <a:spcAft>
                <a:spcPts val="1200"/>
              </a:spcAft>
              <a:buFont typeface="Wingdings" pitchFamily="2" charset="2"/>
              <a:buChar char="v"/>
            </a:pPr>
            <a:r>
              <a:rPr lang="en-GB" dirty="0">
                <a:latin typeface="Tahoma" panose="020B0604030504040204" pitchFamily="34" charset="0"/>
                <a:ea typeface="Tahoma" panose="020B0604030504040204" pitchFamily="34" charset="0"/>
                <a:cs typeface="Tahoma" panose="020B0604030504040204" pitchFamily="34" charset="0"/>
              </a:rPr>
              <a:t>Serve as a basis for comparison; a reference point against which other measurements can be evaluated</a:t>
            </a:r>
          </a:p>
          <a:p>
            <a:pPr algn="just">
              <a:spcAft>
                <a:spcPts val="1200"/>
              </a:spcAft>
              <a:buFont typeface="Wingdings" pitchFamily="2" charset="2"/>
              <a:buChar char="v"/>
            </a:pPr>
            <a:r>
              <a:rPr lang="en-GB" dirty="0">
                <a:latin typeface="Tahoma" panose="020B0604030504040204" pitchFamily="34" charset="0"/>
                <a:ea typeface="Tahoma" panose="020B0604030504040204" pitchFamily="34" charset="0"/>
                <a:cs typeface="Tahoma" panose="020B0604030504040204" pitchFamily="34" charset="0"/>
              </a:rPr>
              <a:t>Legal instrument that is imposed to remedy the environmental impact of emissions/discharges</a:t>
            </a:r>
          </a:p>
        </p:txBody>
      </p:sp>
    </p:spTree>
    <p:extLst>
      <p:ext uri="{BB962C8B-B14F-4D97-AF65-F5344CB8AC3E}">
        <p14:creationId xmlns:p14="http://schemas.microsoft.com/office/powerpoint/2010/main" val="12704163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6AE66-4230-2FDD-662F-8B7A53FFA549}"/>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DC8D2C4-EFFC-1511-E67C-388FC3722F1C}"/>
              </a:ext>
            </a:extLst>
          </p:cNvPr>
          <p:cNvGraphicFramePr>
            <a:graphicFrameLocks noGrp="1"/>
          </p:cNvGraphicFramePr>
          <p:nvPr>
            <p:ph idx="1"/>
          </p:nvPr>
        </p:nvGraphicFramePr>
        <p:xfrm>
          <a:off x="457200" y="981827"/>
          <a:ext cx="11277600" cy="4693920"/>
        </p:xfrm>
        <a:graphic>
          <a:graphicData uri="http://schemas.openxmlformats.org/drawingml/2006/table">
            <a:tbl>
              <a:tblPr firstRow="1" firstCol="1" bandRow="1">
                <a:tableStyleId>{5C22544A-7EE6-4342-B048-85BDC9FD1C3A}</a:tableStyleId>
              </a:tblPr>
              <a:tblGrid>
                <a:gridCol w="4767810">
                  <a:extLst>
                    <a:ext uri="{9D8B030D-6E8A-4147-A177-3AD203B41FA5}">
                      <a16:colId xmlns:a16="http://schemas.microsoft.com/office/drawing/2014/main" val="20000"/>
                    </a:ext>
                  </a:extLst>
                </a:gridCol>
                <a:gridCol w="6509790">
                  <a:extLst>
                    <a:ext uri="{9D8B030D-6E8A-4147-A177-3AD203B41FA5}">
                      <a16:colId xmlns:a16="http://schemas.microsoft.com/office/drawing/2014/main" val="20001"/>
                    </a:ext>
                  </a:extLst>
                </a:gridCol>
              </a:tblGrid>
              <a:tr h="327243">
                <a:tc>
                  <a:txBody>
                    <a:bodyPr/>
                    <a:lstStyle/>
                    <a:p>
                      <a:pPr>
                        <a:spcAft>
                          <a:spcPts val="0"/>
                        </a:spcAft>
                      </a:pPr>
                      <a:r>
                        <a:rPr lang="en-GB" sz="2200" kern="100" dirty="0">
                          <a:latin typeface="Tahoma" panose="020B0604030504040204" pitchFamily="34" charset="0"/>
                          <a:ea typeface="Tahoma" panose="020B0604030504040204" pitchFamily="34" charset="0"/>
                          <a:cs typeface="Tahoma" panose="020B0604030504040204" pitchFamily="34" charset="0"/>
                        </a:rPr>
                        <a:t>International Obligations </a:t>
                      </a: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tc>
                  <a:txBody>
                    <a:bodyPr/>
                    <a:lstStyle/>
                    <a:p>
                      <a:pPr>
                        <a:spcAft>
                          <a:spcPts val="0"/>
                        </a:spcAft>
                      </a:pP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35998" marR="35998" marT="0" marB="0"/>
                </a:tc>
                <a:extLst>
                  <a:ext uri="{0D108BD9-81ED-4DB2-BD59-A6C34878D82A}">
                    <a16:rowId xmlns:a16="http://schemas.microsoft.com/office/drawing/2014/main" val="10000"/>
                  </a:ext>
                </a:extLst>
              </a:tr>
              <a:tr h="19634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2200" kern="100" dirty="0">
                          <a:latin typeface="Tahoma" panose="020B0604030504040204" pitchFamily="34" charset="0"/>
                          <a:ea typeface="Tahoma" panose="020B0604030504040204" pitchFamily="34" charset="0"/>
                          <a:cs typeface="Tahoma" panose="020B0604030504040204" pitchFamily="34" charset="0"/>
                        </a:rPr>
                        <a:t>Commitments to the Sustainable Development Goals </a:t>
                      </a:r>
                    </a:p>
                    <a:p>
                      <a:pPr algn="just">
                        <a:spcAft>
                          <a:spcPts val="0"/>
                        </a:spcAft>
                      </a:pPr>
                      <a:endParaRPr lang="en-US" sz="2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marL="342900" lvl="0" indent="-342900" algn="just">
                        <a:buFont typeface="Wingdings" pitchFamily="2" charset="2"/>
                        <a:buChar char="v"/>
                      </a:pPr>
                      <a:r>
                        <a:rPr lang="en-US" sz="2200" kern="100" dirty="0">
                          <a:effectLst/>
                          <a:latin typeface="Tahoma" panose="020B0604030504040204" pitchFamily="34" charset="0"/>
                          <a:ea typeface="Tahoma" panose="020B0604030504040204" pitchFamily="34" charset="0"/>
                          <a:cs typeface="Tahoma" panose="020B0604030504040204" pitchFamily="34" charset="0"/>
                        </a:rPr>
                        <a:t>Goal 3 (</a:t>
                      </a:r>
                      <a:r>
                        <a:rPr lang="en-GH" sz="2200" kern="100" dirty="0">
                          <a:effectLst/>
                          <a:latin typeface="Tahoma" panose="020B0604030504040204" pitchFamily="34" charset="0"/>
                          <a:ea typeface="Tahoma" panose="020B0604030504040204" pitchFamily="34" charset="0"/>
                          <a:cs typeface="Tahoma" panose="020B0604030504040204" pitchFamily="34" charset="0"/>
                        </a:rPr>
                        <a:t>Target 3.9</a:t>
                      </a:r>
                      <a:r>
                        <a:rPr lang="en-US" sz="2200" kern="100" dirty="0">
                          <a:effectLst/>
                          <a:latin typeface="Tahoma" panose="020B0604030504040204" pitchFamily="34" charset="0"/>
                          <a:ea typeface="Tahoma" panose="020B0604030504040204" pitchFamily="34" charset="0"/>
                          <a:cs typeface="Tahoma" panose="020B0604030504040204" pitchFamily="34" charset="0"/>
                        </a:rPr>
                        <a:t>)</a:t>
                      </a:r>
                      <a:r>
                        <a:rPr lang="en-GH" sz="2200" kern="100" dirty="0">
                          <a:effectLst/>
                          <a:latin typeface="Tahoma" panose="020B0604030504040204" pitchFamily="34" charset="0"/>
                          <a:ea typeface="Tahoma" panose="020B0604030504040204" pitchFamily="34" charset="0"/>
                          <a:cs typeface="Tahoma" panose="020B0604030504040204" pitchFamily="34" charset="0"/>
                        </a:rPr>
                        <a:t> seeks to substantially reduce the number of deaths and illnesses from hazardous chemicals and air, water and soil pollution and contamination</a:t>
                      </a:r>
                    </a:p>
                    <a:p>
                      <a:pPr marL="342900" lvl="0" indent="-342900" algn="just">
                        <a:buFont typeface="Wingdings" pitchFamily="2" charset="2"/>
                        <a:buChar char="v"/>
                      </a:pPr>
                      <a:endParaRPr lang="en-GH" sz="22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buFont typeface="Wingdings" pitchFamily="2" charset="2"/>
                        <a:buChar char="v"/>
                      </a:pPr>
                      <a:r>
                        <a:rPr lang="en-US" sz="2200" kern="100" dirty="0">
                          <a:effectLst/>
                          <a:latin typeface="Tahoma" panose="020B0604030504040204" pitchFamily="34" charset="0"/>
                          <a:ea typeface="Tahoma" panose="020B0604030504040204" pitchFamily="34" charset="0"/>
                          <a:cs typeface="Tahoma" panose="020B0604030504040204" pitchFamily="34" charset="0"/>
                        </a:rPr>
                        <a:t>Goal 11 (T</a:t>
                      </a:r>
                      <a:r>
                        <a:rPr lang="en-GH" sz="2200" kern="100" dirty="0">
                          <a:effectLst/>
                          <a:latin typeface="Tahoma" panose="020B0604030504040204" pitchFamily="34" charset="0"/>
                          <a:ea typeface="Tahoma" panose="020B0604030504040204" pitchFamily="34" charset="0"/>
                          <a:cs typeface="Tahoma" panose="020B0604030504040204" pitchFamily="34" charset="0"/>
                        </a:rPr>
                        <a:t>arget 11.6</a:t>
                      </a:r>
                      <a:r>
                        <a:rPr lang="en-US" sz="2200" kern="100" dirty="0">
                          <a:effectLst/>
                          <a:latin typeface="Tahoma" panose="020B0604030504040204" pitchFamily="34" charset="0"/>
                          <a:ea typeface="Tahoma" panose="020B0604030504040204" pitchFamily="34" charset="0"/>
                          <a:cs typeface="Tahoma" panose="020B0604030504040204" pitchFamily="34" charset="0"/>
                        </a:rPr>
                        <a:t>) aims</a:t>
                      </a:r>
                      <a:r>
                        <a:rPr lang="en-GH" sz="2200" kern="100" dirty="0">
                          <a:effectLst/>
                          <a:latin typeface="Tahoma" panose="020B0604030504040204" pitchFamily="34" charset="0"/>
                          <a:ea typeface="Tahoma" panose="020B0604030504040204" pitchFamily="34" charset="0"/>
                          <a:cs typeface="Tahoma" panose="020B0604030504040204" pitchFamily="34" charset="0"/>
                        </a:rPr>
                        <a:t> to reduce the adverse per capita environmental impact of cities, by paying special attention to air quality and municipal and other waste management</a:t>
                      </a:r>
                      <a:r>
                        <a:rPr lang="en-US" sz="2200" kern="100" dirty="0">
                          <a:effectLst/>
                          <a:latin typeface="Tahoma" panose="020B0604030504040204" pitchFamily="34" charset="0"/>
                          <a:ea typeface="Tahoma" panose="020B0604030504040204" pitchFamily="34" charset="0"/>
                          <a:cs typeface="Tahoma" panose="020B0604030504040204" pitchFamily="34" charset="0"/>
                        </a:rPr>
                        <a:t>, and </a:t>
                      </a:r>
                    </a:p>
                    <a:p>
                      <a:pPr marL="342900" lvl="0" indent="-342900" algn="just">
                        <a:buFont typeface="Wingdings" pitchFamily="2" charset="2"/>
                        <a:buChar char="v"/>
                      </a:pPr>
                      <a:endParaRPr lang="en-GH" sz="2200" kern="1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buFont typeface="Wingdings" pitchFamily="2" charset="2"/>
                        <a:buChar char="v"/>
                      </a:pPr>
                      <a:r>
                        <a:rPr lang="en-US" sz="2200" kern="100" dirty="0">
                          <a:effectLst/>
                          <a:latin typeface="Tahoma" panose="020B0604030504040204" pitchFamily="34" charset="0"/>
                          <a:ea typeface="Tahoma" panose="020B0604030504040204" pitchFamily="34" charset="0"/>
                          <a:cs typeface="Tahoma" panose="020B0604030504040204" pitchFamily="34" charset="0"/>
                        </a:rPr>
                        <a:t>Goal 13: seeks to combat climate change and its impacts.</a:t>
                      </a:r>
                      <a:endParaRPr lang="en-GH" sz="22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999669142"/>
                  </a:ext>
                </a:extLst>
              </a:tr>
            </a:tbl>
          </a:graphicData>
        </a:graphic>
      </p:graphicFrame>
      <p:sp>
        <p:nvSpPr>
          <p:cNvPr id="6" name="Title 1">
            <a:extLst>
              <a:ext uri="{FF2B5EF4-FFF2-40B4-BE49-F238E27FC236}">
                <a16:creationId xmlns:a16="http://schemas.microsoft.com/office/drawing/2014/main" id="{9CB90DDC-C231-72D7-72C7-E1821F5F9D50}"/>
              </a:ext>
            </a:extLst>
          </p:cNvPr>
          <p:cNvSpPr>
            <a:spLocks noGrp="1"/>
          </p:cNvSpPr>
          <p:nvPr>
            <p:ph type="title"/>
          </p:nvPr>
        </p:nvSpPr>
        <p:spPr>
          <a:xfrm>
            <a:off x="609600" y="1"/>
            <a:ext cx="11201400" cy="685799"/>
          </a:xfrm>
        </p:spPr>
        <p:txBody>
          <a:bodyPr>
            <a:normAutofit/>
          </a:bodyPr>
          <a:lstStyle/>
          <a:p>
            <a:pPr>
              <a:defRPr/>
            </a:pPr>
            <a:r>
              <a:rPr lang="en-GH" sz="3600" b="1" dirty="0">
                <a:latin typeface="Tahoma" panose="020B0604030504040204" pitchFamily="34" charset="0"/>
                <a:ea typeface="Tahoma" panose="020B0604030504040204" pitchFamily="34" charset="0"/>
                <a:cs typeface="Tahoma" panose="020B0604030504040204" pitchFamily="34" charset="0"/>
              </a:rPr>
              <a:t>OTHER LEGAL &amp; REGULATORY FRAMEWORK</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032217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70123-2DF0-90B7-CFE2-0C876429A1E1}"/>
              </a:ext>
            </a:extLst>
          </p:cNvPr>
          <p:cNvSpPr>
            <a:spLocks noGrp="1"/>
          </p:cNvSpPr>
          <p:nvPr>
            <p:ph type="title"/>
          </p:nvPr>
        </p:nvSpPr>
        <p:spPr>
          <a:xfrm>
            <a:off x="0" y="365125"/>
            <a:ext cx="12192000" cy="701675"/>
          </a:xfrm>
        </p:spPr>
        <p:txBody>
          <a:bodyPr>
            <a:normAutofit fontScale="90000"/>
          </a:bodyPr>
          <a:lstStyle/>
          <a:p>
            <a:r>
              <a:rPr lang="en-GH" sz="4000" b="1" dirty="0">
                <a:latin typeface="Tahoma" panose="020B0604030504040204" pitchFamily="34" charset="0"/>
                <a:ea typeface="Tahoma" panose="020B0604030504040204" pitchFamily="34" charset="0"/>
                <a:cs typeface="Tahoma" panose="020B0604030504040204" pitchFamily="34" charset="0"/>
              </a:rPr>
              <a:t>SOME AIR QUALITY MANAGEMENT EFFORTS BY EPA</a:t>
            </a:r>
            <a:endParaRPr lang="en-GH" sz="40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69FF8957-161B-C384-C1FC-A858A6563DE1}"/>
              </a:ext>
            </a:extLst>
          </p:cNvPr>
          <p:cNvSpPr>
            <a:spLocks noGrp="1"/>
          </p:cNvSpPr>
          <p:nvPr>
            <p:ph idx="1"/>
          </p:nvPr>
        </p:nvSpPr>
        <p:spPr>
          <a:xfrm>
            <a:off x="838200" y="1295400"/>
            <a:ext cx="10515600" cy="4881563"/>
          </a:xfrm>
        </p:spPr>
        <p:txBody>
          <a:bodyPr>
            <a:normAutofit fontScale="62500" lnSpcReduction="20000"/>
          </a:bodyPr>
          <a:lstStyle/>
          <a:p>
            <a:pPr lvl="0" algn="just">
              <a:spcAft>
                <a:spcPts val="1200"/>
              </a:spcAft>
              <a:buFont typeface="Wingdings" pitchFamily="2" charset="2"/>
              <a:buChar char="v"/>
              <a:tabLst>
                <a:tab pos="228600" algn="l"/>
              </a:tabLst>
            </a:pPr>
            <a:r>
              <a:rPr lang="en-GH" sz="3400" dirty="0">
                <a:latin typeface="Tahoma" panose="020B0604030504040204" pitchFamily="34" charset="0"/>
                <a:ea typeface="Tahoma" panose="020B0604030504040204" pitchFamily="34" charset="0"/>
                <a:cs typeface="Tahoma" panose="020B0604030504040204" pitchFamily="34" charset="0"/>
              </a:rPr>
              <a:t>Established monitoring locations to monitor and gather data on ambient air quality </a:t>
            </a:r>
          </a:p>
          <a:p>
            <a:pPr algn="just">
              <a:spcAft>
                <a:spcPts val="1200"/>
              </a:spcAft>
              <a:buFont typeface="Wingdings" pitchFamily="2" charset="2"/>
              <a:buChar char="v"/>
              <a:tabLst>
                <a:tab pos="228600" algn="l"/>
              </a:tabLst>
            </a:pPr>
            <a:r>
              <a:rPr lang="en-GH" sz="3400" dirty="0">
                <a:latin typeface="Tahoma" panose="020B0604030504040204" pitchFamily="34" charset="0"/>
                <a:ea typeface="Tahoma" panose="020B0604030504040204" pitchFamily="34" charset="0"/>
                <a:cs typeface="Tahoma" panose="020B0604030504040204" pitchFamily="34" charset="0"/>
              </a:rPr>
              <a:t>Created air quality database</a:t>
            </a:r>
          </a:p>
          <a:p>
            <a:pPr lvl="0" algn="just">
              <a:spcAft>
                <a:spcPts val="1200"/>
              </a:spcAft>
              <a:buFont typeface="Wingdings" pitchFamily="2" charset="2"/>
              <a:buChar char="v"/>
              <a:tabLst>
                <a:tab pos="228600" algn="l"/>
              </a:tabLst>
            </a:pPr>
            <a:r>
              <a:rPr lang="en-GB" sz="3400"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As part of the EA process to permit undertakings, entities are required to monitor air emissions (from point sources) and air quality at the fence line at defined frequencies and report in their quarterly environmental monitoring reports and other environmental reports to the Authority.</a:t>
            </a:r>
            <a:endParaRPr lang="en-GH" sz="3400" kern="100" dirty="0">
              <a:effectLst/>
              <a:latin typeface="Tahoma" panose="020B0604030504040204" pitchFamily="34" charset="0"/>
              <a:ea typeface="Tahoma" panose="020B0604030504040204" pitchFamily="34" charset="0"/>
              <a:cs typeface="Tahoma" panose="020B0604030504040204" pitchFamily="34" charset="0"/>
            </a:endParaRPr>
          </a:p>
          <a:p>
            <a:pPr lvl="0" algn="just">
              <a:spcAft>
                <a:spcPts val="1200"/>
              </a:spcAft>
              <a:buFont typeface="Wingdings" pitchFamily="2" charset="2"/>
              <a:buChar char="v"/>
              <a:tabLst>
                <a:tab pos="228600" algn="l"/>
              </a:tabLst>
            </a:pPr>
            <a:r>
              <a:rPr lang="en-GB" sz="3400"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Point source air emissions from industry are regulated through the installation of appropriate pollution control systems</a:t>
            </a:r>
            <a:endParaRPr lang="en-GH" sz="3400" kern="100" dirty="0">
              <a:effectLst/>
              <a:latin typeface="Tahoma" panose="020B0604030504040204" pitchFamily="34" charset="0"/>
              <a:ea typeface="Tahoma" panose="020B0604030504040204" pitchFamily="34" charset="0"/>
              <a:cs typeface="Tahoma" panose="020B0604030504040204" pitchFamily="34" charset="0"/>
            </a:endParaRPr>
          </a:p>
          <a:p>
            <a:pPr algn="just">
              <a:spcAft>
                <a:spcPts val="1200"/>
              </a:spcAft>
              <a:buFont typeface="Wingdings" pitchFamily="2" charset="2"/>
              <a:buChar char="v"/>
            </a:pPr>
            <a:r>
              <a:rPr lang="en-GB" sz="3400"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The Authority in collaboration with GSA and other stakeholders developed the Ghana Standard for point source emissions and ambient air quality (GS 1236:2019 ) and motor vehicles emissions (GS 1219:2018) using, baseline air quality data collected from the monitoring activities. </a:t>
            </a:r>
          </a:p>
          <a:p>
            <a:pPr algn="just">
              <a:spcAft>
                <a:spcPts val="1200"/>
              </a:spcAft>
              <a:buFont typeface="Wingdings" pitchFamily="2" charset="2"/>
              <a:buChar char="v"/>
            </a:pPr>
            <a:r>
              <a:rPr lang="en-GB" sz="3400"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Air Quality Regulations have been developed to facilitate </a:t>
            </a:r>
            <a:r>
              <a:rPr lang="en-GB" sz="3400" kern="1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effectitive</a:t>
            </a:r>
            <a:r>
              <a:rPr lang="en-GB" sz="3400"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air quality management</a:t>
            </a:r>
            <a:endParaRPr lang="en-GH" sz="3400" kern="100" dirty="0">
              <a:effectLst/>
              <a:latin typeface="Tahoma" panose="020B0604030504040204" pitchFamily="34" charset="0"/>
              <a:ea typeface="Tahoma" panose="020B0604030504040204" pitchFamily="34" charset="0"/>
              <a:cs typeface="Tahoma" panose="020B0604030504040204" pitchFamily="34" charset="0"/>
            </a:endParaRPr>
          </a:p>
          <a:p>
            <a:endParaRPr lang="en-GH" dirty="0"/>
          </a:p>
        </p:txBody>
      </p:sp>
    </p:spTree>
    <p:extLst>
      <p:ext uri="{BB962C8B-B14F-4D97-AF65-F5344CB8AC3E}">
        <p14:creationId xmlns:p14="http://schemas.microsoft.com/office/powerpoint/2010/main" val="3587324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77786-28D4-F309-EF3A-0D3BC33F983F}"/>
              </a:ext>
            </a:extLst>
          </p:cNvPr>
          <p:cNvSpPr>
            <a:spLocks noGrp="1"/>
          </p:cNvSpPr>
          <p:nvPr>
            <p:ph type="title"/>
          </p:nvPr>
        </p:nvSpPr>
        <p:spPr>
          <a:xfrm>
            <a:off x="0" y="1"/>
            <a:ext cx="12192000" cy="761999"/>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SOME AIR QULAITY MANAGEMENT EFFORTS BY EPA</a:t>
            </a:r>
          </a:p>
        </p:txBody>
      </p:sp>
      <p:sp>
        <p:nvSpPr>
          <p:cNvPr id="3" name="Content Placeholder 2">
            <a:extLst>
              <a:ext uri="{FF2B5EF4-FFF2-40B4-BE49-F238E27FC236}">
                <a16:creationId xmlns:a16="http://schemas.microsoft.com/office/drawing/2014/main" id="{E01C4F6F-8BAC-2FA8-18AD-03C1E2300177}"/>
              </a:ext>
            </a:extLst>
          </p:cNvPr>
          <p:cNvSpPr>
            <a:spLocks noGrp="1"/>
          </p:cNvSpPr>
          <p:nvPr>
            <p:ph idx="1"/>
          </p:nvPr>
        </p:nvSpPr>
        <p:spPr>
          <a:xfrm>
            <a:off x="838200" y="914400"/>
            <a:ext cx="10515600" cy="5262564"/>
          </a:xfrm>
        </p:spPr>
        <p:txBody>
          <a:bodyPr>
            <a:normAutofit/>
          </a:bodyPr>
          <a:lstStyle/>
          <a:p>
            <a:pPr marL="0" indent="0" algn="just">
              <a:buNone/>
            </a:pPr>
            <a:r>
              <a:rPr lang="en-GB" altLang="en-GH" sz="2800" dirty="0">
                <a:latin typeface="Tahoma" panose="020B0604030504040204" pitchFamily="34" charset="0"/>
                <a:ea typeface="Tahoma" panose="020B0604030504040204" pitchFamily="34" charset="0"/>
                <a:cs typeface="Tahoma" panose="020B0604030504040204" pitchFamily="34" charset="0"/>
              </a:rPr>
              <a:t>Organise capacity building programmes for staff and other stakeholders:</a:t>
            </a:r>
          </a:p>
          <a:p>
            <a:pPr lvl="0" algn="just">
              <a:buFont typeface="Wingdings" pitchFamily="2" charset="2"/>
              <a:buChar char="v"/>
            </a:pPr>
            <a:r>
              <a:rPr lang="en-GB" sz="2400" kern="100" dirty="0">
                <a:effectLst/>
                <a:latin typeface="Tahoma" panose="020B0604030504040204" pitchFamily="34" charset="0"/>
                <a:ea typeface="Tahoma" panose="020B0604030504040204" pitchFamily="34" charset="0"/>
                <a:cs typeface="Tahoma" panose="020B0604030504040204" pitchFamily="34" charset="0"/>
              </a:rPr>
              <a:t>Low Emission Analysis Platform (LEAP-IBC) tool to estimate the level of emissions from different sources such as the energy, industrial, agricultural, and waste sectors, and their contribution to urban air quality.</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p>
            <a:pPr lvl="0" algn="just">
              <a:buFont typeface="Wingdings" pitchFamily="2" charset="2"/>
              <a:buChar char="v"/>
            </a:pPr>
            <a:r>
              <a:rPr lang="en-GB" sz="2400" kern="100" dirty="0">
                <a:effectLst/>
                <a:latin typeface="Tahoma" panose="020B0604030504040204" pitchFamily="34" charset="0"/>
                <a:ea typeface="Tahoma" panose="020B0604030504040204" pitchFamily="34" charset="0"/>
                <a:cs typeface="Tahoma" panose="020B0604030504040204" pitchFamily="34" charset="0"/>
              </a:rPr>
              <a:t>Air quality modelling and forecasting to build capacity on predicting air quality trends and outcomes</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p>
            <a:pPr lvl="0" algn="just">
              <a:buFont typeface="Wingdings" pitchFamily="2" charset="2"/>
              <a:buChar char="v"/>
            </a:pPr>
            <a:r>
              <a:rPr lang="en-GB" sz="2400" kern="100" dirty="0">
                <a:effectLst/>
                <a:latin typeface="Tahoma" panose="020B0604030504040204" pitchFamily="34" charset="0"/>
                <a:ea typeface="Tahoma" panose="020B0604030504040204" pitchFamily="34" charset="0"/>
                <a:cs typeface="Tahoma" panose="020B0604030504040204" pitchFamily="34" charset="0"/>
              </a:rPr>
              <a:t> Household Air Pollution and monitoring (beneficiaries included NGOs public institutions, academia etc.).</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p>
            <a:pPr lvl="0" algn="just">
              <a:buFont typeface="Wingdings" pitchFamily="2" charset="2"/>
              <a:buChar char="v"/>
            </a:pPr>
            <a:r>
              <a:rPr lang="en-GB" sz="2400" kern="100" dirty="0">
                <a:latin typeface="Tahoma" panose="020B0604030504040204" pitchFamily="34" charset="0"/>
                <a:ea typeface="Tahoma" panose="020B0604030504040204" pitchFamily="34" charset="0"/>
                <a:cs typeface="Tahoma" panose="020B0604030504040204" pitchFamily="34" charset="0"/>
              </a:rPr>
              <a:t>Proper management and recycling practices for Actors </a:t>
            </a:r>
            <a:r>
              <a:rPr lang="en-GB" sz="2400" kern="100" dirty="0">
                <a:effectLst/>
                <a:latin typeface="Tahoma" panose="020B0604030504040204" pitchFamily="34" charset="0"/>
                <a:ea typeface="Tahoma" panose="020B0604030504040204" pitchFamily="34" charset="0"/>
                <a:cs typeface="Tahoma" panose="020B0604030504040204" pitchFamily="34" charset="0"/>
              </a:rPr>
              <a:t>in the electronic waste management value chain in order to prevent burning.</a:t>
            </a:r>
          </a:p>
          <a:p>
            <a:pPr lvl="0" algn="just">
              <a:buFont typeface="Wingdings" pitchFamily="2" charset="2"/>
              <a:buChar char="v"/>
            </a:pPr>
            <a:r>
              <a:rPr lang="en-GH" sz="2400" kern="100" dirty="0">
                <a:latin typeface="Tahoma" panose="020B0604030504040204" pitchFamily="34" charset="0"/>
                <a:ea typeface="Tahoma" panose="020B0604030504040204" pitchFamily="34" charset="0"/>
                <a:cs typeface="Tahoma" panose="020B0604030504040204" pitchFamily="34" charset="0"/>
              </a:rPr>
              <a:t>Resources Use Effciency and Cleaner Production (RECP), Environmental monitoring and reporting, EIA procedure for Industries</a:t>
            </a:r>
            <a:endParaRPr lang="en-GH" dirty="0"/>
          </a:p>
        </p:txBody>
      </p:sp>
    </p:spTree>
    <p:extLst>
      <p:ext uri="{BB962C8B-B14F-4D97-AF65-F5344CB8AC3E}">
        <p14:creationId xmlns:p14="http://schemas.microsoft.com/office/powerpoint/2010/main" val="2778375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448BA-8944-BA21-EC37-3E71690B4184}"/>
              </a:ext>
            </a:extLst>
          </p:cNvPr>
          <p:cNvSpPr>
            <a:spLocks noGrp="1"/>
          </p:cNvSpPr>
          <p:nvPr>
            <p:ph type="title"/>
          </p:nvPr>
        </p:nvSpPr>
        <p:spPr>
          <a:xfrm>
            <a:off x="0" y="88219"/>
            <a:ext cx="12192000" cy="625475"/>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SOME AIR QULAITY MANAGEMENT EFFORTS BY EPA</a:t>
            </a:r>
            <a:endParaRPr lang="en-GH" sz="36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CE678978-D4E1-78A1-1465-FB4691A19FD0}"/>
              </a:ext>
            </a:extLst>
          </p:cNvPr>
          <p:cNvSpPr>
            <a:spLocks noGrp="1"/>
          </p:cNvSpPr>
          <p:nvPr>
            <p:ph idx="1"/>
          </p:nvPr>
        </p:nvSpPr>
        <p:spPr>
          <a:xfrm>
            <a:off x="838200" y="990600"/>
            <a:ext cx="10515600" cy="5186363"/>
          </a:xfrm>
        </p:spPr>
        <p:txBody>
          <a:bodyPr>
            <a:normAutofit/>
          </a:bodyPr>
          <a:lstStyle/>
          <a:p>
            <a:pPr algn="just">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Capacity Building Programmes (Contd)</a:t>
            </a:r>
          </a:p>
          <a:p>
            <a:pPr lvl="1" algn="just">
              <a:spcBef>
                <a:spcPts val="600"/>
              </a:spcBef>
              <a:spcAft>
                <a:spcPts val="600"/>
              </a:spcAft>
              <a:buFont typeface="Wingdings" pitchFamily="2" charset="2"/>
              <a:buChar char="v"/>
            </a:pPr>
            <a:r>
              <a:rPr lang="en-GH" sz="2000" dirty="0">
                <a:latin typeface="Tahoma" panose="020B0604030504040204" pitchFamily="34" charset="0"/>
                <a:ea typeface="Tahoma" panose="020B0604030504040204" pitchFamily="34" charset="0"/>
                <a:cs typeface="Tahoma" panose="020B0604030504040204" pitchFamily="34" charset="0"/>
              </a:rPr>
              <a:t>Consultants on the EIA procedure to improve quality of the reports</a:t>
            </a:r>
            <a:endParaRPr lang="en-GB" altLang="en-GH" sz="2000" dirty="0">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buFont typeface="Wingdings" pitchFamily="2" charset="2"/>
              <a:buChar char="v"/>
            </a:pPr>
            <a:r>
              <a:rPr lang="en-GH" sz="2000" dirty="0">
                <a:latin typeface="Tahoma" panose="020B0604030504040204" pitchFamily="34" charset="0"/>
                <a:ea typeface="Tahoma" panose="020B0604030504040204" pitchFamily="34" charset="0"/>
                <a:cs typeface="Tahoma" panose="020B0604030504040204" pitchFamily="34" charset="0"/>
              </a:rPr>
              <a:t>District Assemblies on waste management, the Ghana Standards, etc</a:t>
            </a:r>
          </a:p>
          <a:p>
            <a:pPr lvl="1" algn="just">
              <a:spcBef>
                <a:spcPts val="600"/>
              </a:spcBef>
              <a:spcAft>
                <a:spcPts val="600"/>
              </a:spcAft>
              <a:buFont typeface="Wingdings" pitchFamily="2" charset="2"/>
              <a:buChar char="v"/>
            </a:pPr>
            <a:r>
              <a:rPr lang="en-US" sz="2000" dirty="0">
                <a:latin typeface="Tahoma" panose="020B0604030504040204" pitchFamily="34" charset="0"/>
                <a:ea typeface="Tahoma" panose="020B0604030504040204" pitchFamily="34" charset="0"/>
                <a:cs typeface="Tahoma" panose="020B0604030504040204" pitchFamily="34" charset="0"/>
              </a:rPr>
              <a:t>Artisans on biogas construction</a:t>
            </a:r>
            <a:endParaRPr lang="en-GH" sz="2000" dirty="0">
              <a:latin typeface="Tahoma" panose="020B0604030504040204" pitchFamily="34" charset="0"/>
              <a:ea typeface="Tahoma" panose="020B0604030504040204" pitchFamily="34" charset="0"/>
              <a:cs typeface="Tahoma" panose="020B0604030504040204" pitchFamily="34" charset="0"/>
            </a:endParaRPr>
          </a:p>
          <a:p>
            <a:pPr>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Donor funded projects to promote efficiency:</a:t>
            </a:r>
          </a:p>
          <a:p>
            <a:pPr lvl="1">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SAG project on greeen economy: institutional stoves for gari, fish &amp; pito processors</a:t>
            </a:r>
          </a:p>
          <a:p>
            <a:pPr lvl="1">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UNEP project on boiler efficiency for industry and small scale palm oil producers</a:t>
            </a:r>
          </a:p>
          <a:p>
            <a:pPr lvl="1">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Technical guidelines to guide operations of ULAB industries</a:t>
            </a:r>
          </a:p>
          <a:p>
            <a:pPr lvl="1">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Promotion of industrial symbiosis to reduce waste to landfill</a:t>
            </a:r>
          </a:p>
          <a:p>
            <a:endParaRPr lang="en-GH" dirty="0"/>
          </a:p>
        </p:txBody>
      </p:sp>
    </p:spTree>
    <p:extLst>
      <p:ext uri="{BB962C8B-B14F-4D97-AF65-F5344CB8AC3E}">
        <p14:creationId xmlns:p14="http://schemas.microsoft.com/office/powerpoint/2010/main" val="37750148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47973-C925-4797-D67E-A83A90608463}"/>
              </a:ext>
            </a:extLst>
          </p:cNvPr>
          <p:cNvSpPr>
            <a:spLocks noGrp="1"/>
          </p:cNvSpPr>
          <p:nvPr>
            <p:ph type="title"/>
          </p:nvPr>
        </p:nvSpPr>
        <p:spPr>
          <a:xfrm>
            <a:off x="0" y="228601"/>
            <a:ext cx="12192000" cy="838200"/>
          </a:xfrm>
        </p:spPr>
        <p:txBody>
          <a:bodyPr>
            <a:no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SOME AIR QUALITY MANAGEMENT EFFORTS BY EPA</a:t>
            </a:r>
            <a:endParaRPr lang="en-GH" sz="3600"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0FBC0B2D-2F2F-D6C4-5201-35C1D5A8E2DC}"/>
              </a:ext>
            </a:extLst>
          </p:cNvPr>
          <p:cNvSpPr>
            <a:spLocks noGrp="1"/>
          </p:cNvSpPr>
          <p:nvPr>
            <p:ph idx="1"/>
          </p:nvPr>
        </p:nvSpPr>
        <p:spPr>
          <a:xfrm>
            <a:off x="838200" y="1066801"/>
            <a:ext cx="10515600" cy="5410199"/>
          </a:xfrm>
        </p:spPr>
        <p:txBody>
          <a:bodyPr>
            <a:normAutofit/>
          </a:bodyPr>
          <a:lstStyle/>
          <a:p>
            <a:pPr>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Support to Industry</a:t>
            </a:r>
          </a:p>
          <a:p>
            <a:pPr lvl="1">
              <a:spcBef>
                <a:spcPts val="600"/>
              </a:spcBef>
              <a:spcAft>
                <a:spcPts val="600"/>
              </a:spcAft>
              <a:buFont typeface="Wingdings" pitchFamily="2" charset="2"/>
              <a:buChar char="v"/>
            </a:pPr>
            <a:r>
              <a:rPr lang="en-GB" dirty="0">
                <a:latin typeface="Tahoma" panose="020B0604030504040204" pitchFamily="34" charset="0"/>
                <a:ea typeface="Tahoma" panose="020B0604030504040204" pitchFamily="34" charset="0"/>
                <a:cs typeface="Tahoma" panose="020B0604030504040204" pitchFamily="34" charset="0"/>
              </a:rPr>
              <a:t>D</a:t>
            </a:r>
            <a:r>
              <a:rPr lang="en-GH" dirty="0">
                <a:latin typeface="Tahoma" panose="020B0604030504040204" pitchFamily="34" charset="0"/>
                <a:ea typeface="Tahoma" panose="020B0604030504040204" pitchFamily="34" charset="0"/>
                <a:cs typeface="Tahoma" panose="020B0604030504040204" pitchFamily="34" charset="0"/>
              </a:rPr>
              <a:t>evelopemnt of formats and guidelines for reporting</a:t>
            </a:r>
          </a:p>
          <a:p>
            <a:pPr lvl="1">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Implementation of Akoben programme to drive self compliance</a:t>
            </a:r>
            <a:endParaRPr lang="en-GB" kern="1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lvl="0" algn="just">
              <a:spcBef>
                <a:spcPts val="600"/>
              </a:spcBef>
              <a:spcAft>
                <a:spcPts val="600"/>
              </a:spcAft>
              <a:buFont typeface="Wingdings" pitchFamily="2" charset="2"/>
              <a:buChar char="v"/>
              <a:tabLst>
                <a:tab pos="228600" algn="l"/>
              </a:tabLst>
            </a:pPr>
            <a:r>
              <a:rPr lang="en-GB" kern="1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The EPA has collaborated with other stakeholders to develop policy interventions including:</a:t>
            </a:r>
            <a:endParaRPr lang="en-GH" kern="100" dirty="0">
              <a:effectLst/>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buFont typeface="Wingdings" pitchFamily="2" charset="2"/>
              <a:buChar char="v"/>
            </a:pPr>
            <a:r>
              <a:rPr lang="en-GB" kern="100" dirty="0">
                <a:effectLst/>
                <a:latin typeface="Tahoma" panose="020B0604030504040204" pitchFamily="34" charset="0"/>
                <a:ea typeface="Tahoma" panose="020B0604030504040204" pitchFamily="34" charset="0"/>
                <a:cs typeface="Tahoma" panose="020B0604030504040204" pitchFamily="34" charset="0"/>
              </a:rPr>
              <a:t>Fuel economy, soot free buses (use CNG) and electric mobility</a:t>
            </a:r>
            <a:endParaRPr lang="en-GH" kern="100" dirty="0">
              <a:effectLst/>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buFont typeface="Wingdings" pitchFamily="2" charset="2"/>
              <a:buChar char="v"/>
            </a:pPr>
            <a:r>
              <a:rPr lang="en-GB" kern="100" dirty="0">
                <a:effectLst/>
                <a:latin typeface="Tahoma" panose="020B0604030504040204" pitchFamily="34" charset="0"/>
                <a:ea typeface="Tahoma" panose="020B0604030504040204" pitchFamily="34" charset="0"/>
                <a:cs typeface="Tahoma" panose="020B0604030504040204" pitchFamily="34" charset="0"/>
              </a:rPr>
              <a:t>National Fuel Quality Standards led by National Petroleum Authority</a:t>
            </a:r>
            <a:endParaRPr lang="en-GH" kern="100" dirty="0">
              <a:effectLst/>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buFont typeface="Wingdings" pitchFamily="2" charset="2"/>
              <a:buChar char="v"/>
            </a:pPr>
            <a:r>
              <a:rPr lang="en-GB" kern="100" dirty="0">
                <a:effectLst/>
                <a:latin typeface="Tahoma" panose="020B0604030504040204" pitchFamily="34" charset="0"/>
                <a:ea typeface="Tahoma" panose="020B0604030504040204" pitchFamily="34" charset="0"/>
                <a:cs typeface="Tahoma" panose="020B0604030504040204" pitchFamily="34" charset="0"/>
              </a:rPr>
              <a:t>National Vehicle Specification led by Ministry of Trade and Industry</a:t>
            </a:r>
            <a:endParaRPr lang="en-GH" kern="100" dirty="0">
              <a:effectLst/>
              <a:latin typeface="Tahoma" panose="020B0604030504040204" pitchFamily="34" charset="0"/>
              <a:ea typeface="Tahoma" panose="020B0604030504040204" pitchFamily="34" charset="0"/>
              <a:cs typeface="Tahoma" panose="020B0604030504040204" pitchFamily="34" charset="0"/>
            </a:endParaRPr>
          </a:p>
          <a:p>
            <a:pPr lvl="1" algn="just">
              <a:spcBef>
                <a:spcPts val="600"/>
              </a:spcBef>
              <a:spcAft>
                <a:spcPts val="600"/>
              </a:spcAft>
              <a:buFont typeface="Wingdings" pitchFamily="2" charset="2"/>
              <a:buChar char="v"/>
            </a:pPr>
            <a:r>
              <a:rPr lang="en-GB" kern="100" dirty="0">
                <a:latin typeface="Tahoma" panose="020B0604030504040204" pitchFamily="34" charset="0"/>
                <a:ea typeface="Tahoma" panose="020B0604030504040204" pitchFamily="34" charset="0"/>
                <a:cs typeface="Tahoma" panose="020B0604030504040204" pitchFamily="34" charset="0"/>
              </a:rPr>
              <a:t>N</a:t>
            </a:r>
            <a:r>
              <a:rPr lang="en-GB" kern="100" dirty="0">
                <a:effectLst/>
                <a:latin typeface="Tahoma" panose="020B0604030504040204" pitchFamily="34" charset="0"/>
                <a:ea typeface="Tahoma" panose="020B0604030504040204" pitchFamily="34" charset="0"/>
                <a:cs typeface="Tahoma" panose="020B0604030504040204" pitchFamily="34" charset="0"/>
              </a:rPr>
              <a:t>ational standards for biomass cookstoves. </a:t>
            </a:r>
          </a:p>
          <a:p>
            <a:pPr lvl="1" algn="just">
              <a:spcBef>
                <a:spcPts val="600"/>
              </a:spcBef>
              <a:spcAft>
                <a:spcPts val="600"/>
              </a:spcAft>
              <a:buFont typeface="Wingdings" pitchFamily="2" charset="2"/>
              <a:buChar char="v"/>
            </a:pPr>
            <a:r>
              <a:rPr lang="en-GB" kern="100" dirty="0">
                <a:latin typeface="Tahoma" panose="020B0604030504040204" pitchFamily="34" charset="0"/>
                <a:ea typeface="Tahoma" panose="020B0604030504040204" pitchFamily="34" charset="0"/>
                <a:cs typeface="Tahoma" panose="020B0604030504040204" pitchFamily="34" charset="0"/>
              </a:rPr>
              <a:t>Phase out of Lead in fuel</a:t>
            </a:r>
            <a:endParaRPr lang="en-GH" kern="100" dirty="0">
              <a:effectLst/>
              <a:latin typeface="Tahoma" panose="020B0604030504040204" pitchFamily="34" charset="0"/>
              <a:ea typeface="Tahoma" panose="020B0604030504040204" pitchFamily="34" charset="0"/>
              <a:cs typeface="Tahoma" panose="020B0604030504040204" pitchFamily="34" charset="0"/>
            </a:endParaRPr>
          </a:p>
          <a:p>
            <a:endParaRPr lang="en-GH" dirty="0"/>
          </a:p>
        </p:txBody>
      </p:sp>
    </p:spTree>
    <p:extLst>
      <p:ext uri="{BB962C8B-B14F-4D97-AF65-F5344CB8AC3E}">
        <p14:creationId xmlns:p14="http://schemas.microsoft.com/office/powerpoint/2010/main" val="2903362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86C84-1026-151F-60E3-A51085877D0E}"/>
              </a:ext>
            </a:extLst>
          </p:cNvPr>
          <p:cNvSpPr>
            <a:spLocks noGrp="1"/>
          </p:cNvSpPr>
          <p:nvPr>
            <p:ph type="title"/>
          </p:nvPr>
        </p:nvSpPr>
        <p:spPr>
          <a:xfrm>
            <a:off x="0" y="365125"/>
            <a:ext cx="12039600" cy="854075"/>
          </a:xfrm>
        </p:spPr>
        <p:txBody>
          <a:bodyPr>
            <a:normAutofit/>
          </a:bodyPr>
          <a:lstStyle/>
          <a:p>
            <a:r>
              <a:rPr lang="en-GH" sz="4000" b="1" dirty="0"/>
              <a:t>AIR QUALITY MANAGEMENT EFFORTS BY EPA</a:t>
            </a:r>
            <a:endParaRPr lang="en-GH" sz="4000" dirty="0"/>
          </a:p>
        </p:txBody>
      </p:sp>
      <p:sp>
        <p:nvSpPr>
          <p:cNvPr id="3" name="Content Placeholder 2">
            <a:extLst>
              <a:ext uri="{FF2B5EF4-FFF2-40B4-BE49-F238E27FC236}">
                <a16:creationId xmlns:a16="http://schemas.microsoft.com/office/drawing/2014/main" id="{9FF9DDE8-D655-B8B6-A532-25927DEAED21}"/>
              </a:ext>
            </a:extLst>
          </p:cNvPr>
          <p:cNvSpPr>
            <a:spLocks noGrp="1"/>
          </p:cNvSpPr>
          <p:nvPr>
            <p:ph idx="1"/>
          </p:nvPr>
        </p:nvSpPr>
        <p:spPr/>
        <p:txBody>
          <a:bodyPr/>
          <a:lstStyle/>
          <a:p>
            <a:pPr lvl="0" algn="just">
              <a:spcAft>
                <a:spcPts val="600"/>
              </a:spcAft>
              <a:buFont typeface="Wingdings" pitchFamily="2" charset="2"/>
              <a:buChar char="v"/>
              <a:tabLst>
                <a:tab pos="228600" algn="l"/>
              </a:tabLst>
            </a:pPr>
            <a:r>
              <a:rPr lang="en-GB"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Developed an Air Quality Management Plan (AQMP) as part of the efforts to reduce pollution.</a:t>
            </a:r>
            <a:endParaRPr lang="en-GH" kern="100" dirty="0">
              <a:effectLst/>
              <a:latin typeface="Aptos" panose="020B0004020202020204" pitchFamily="34" charset="0"/>
              <a:ea typeface="Aptos" panose="020B0004020202020204" pitchFamily="34" charset="0"/>
              <a:cs typeface="Times New Roman" panose="02020603050405020304" pitchFamily="18" charset="0"/>
            </a:endParaRPr>
          </a:p>
          <a:p>
            <a:pPr algn="just">
              <a:spcAft>
                <a:spcPts val="600"/>
              </a:spcAft>
              <a:buFont typeface="Wingdings" pitchFamily="2" charset="2"/>
              <a:buChar char="v"/>
            </a:pPr>
            <a:r>
              <a:rPr lang="en-GB" kern="100" dirty="0">
                <a:solidFill>
                  <a:srgbClr val="000000"/>
                </a:solidFill>
                <a:latin typeface="Aptos" panose="020B0004020202020204" pitchFamily="34" charset="0"/>
                <a:cs typeface="Times New Roman" panose="02020603050405020304" pitchFamily="18" charset="0"/>
              </a:rPr>
              <a:t> S</a:t>
            </a:r>
            <a:r>
              <a:rPr lang="en-GB" altLang="en-GH" kern="100" dirty="0">
                <a:solidFill>
                  <a:srgbClr val="000000"/>
                </a:solidFill>
                <a:latin typeface="Aptos" panose="020B0004020202020204" pitchFamily="34" charset="0"/>
                <a:cs typeface="Times New Roman" panose="02020603050405020304" pitchFamily="18" charset="0"/>
              </a:rPr>
              <a:t>upport to research on source contributions</a:t>
            </a:r>
            <a:endParaRPr lang="en-GH" altLang="en-GH" kern="100" dirty="0">
              <a:solidFill>
                <a:srgbClr val="000000"/>
              </a:solidFill>
              <a:latin typeface="Aptos" panose="020B0004020202020204" pitchFamily="34" charset="0"/>
              <a:cs typeface="Times New Roman" panose="02020603050405020304" pitchFamily="18" charset="0"/>
            </a:endParaRPr>
          </a:p>
          <a:p>
            <a:pPr marL="228600" algn="just"/>
            <a:endParaRPr lang="en-GH"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H" dirty="0"/>
          </a:p>
        </p:txBody>
      </p:sp>
    </p:spTree>
    <p:extLst>
      <p:ext uri="{BB962C8B-B14F-4D97-AF65-F5344CB8AC3E}">
        <p14:creationId xmlns:p14="http://schemas.microsoft.com/office/powerpoint/2010/main" val="4206523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95C21-E808-D043-5994-2E12A0C3302A}"/>
              </a:ext>
            </a:extLst>
          </p:cNvPr>
          <p:cNvSpPr>
            <a:spLocks noGrp="1"/>
          </p:cNvSpPr>
          <p:nvPr>
            <p:ph type="title"/>
          </p:nvPr>
        </p:nvSpPr>
        <p:spPr>
          <a:xfrm>
            <a:off x="838200" y="365125"/>
            <a:ext cx="10515600" cy="625475"/>
          </a:xfrm>
        </p:spPr>
        <p:txBody>
          <a:bodyPr>
            <a:norm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CHALLENGES</a:t>
            </a:r>
          </a:p>
        </p:txBody>
      </p:sp>
      <p:sp>
        <p:nvSpPr>
          <p:cNvPr id="3" name="Content Placeholder 2">
            <a:extLst>
              <a:ext uri="{FF2B5EF4-FFF2-40B4-BE49-F238E27FC236}">
                <a16:creationId xmlns:a16="http://schemas.microsoft.com/office/drawing/2014/main" id="{2AA8BB9A-F696-03A8-A806-28CEF09BD571}"/>
              </a:ext>
            </a:extLst>
          </p:cNvPr>
          <p:cNvSpPr>
            <a:spLocks noGrp="1"/>
          </p:cNvSpPr>
          <p:nvPr>
            <p:ph idx="1"/>
          </p:nvPr>
        </p:nvSpPr>
        <p:spPr>
          <a:xfrm>
            <a:off x="838200" y="990600"/>
            <a:ext cx="10515600" cy="5502275"/>
          </a:xfrm>
        </p:spPr>
        <p:txBody>
          <a:bodyPr>
            <a:normAutofit/>
          </a:bodyPr>
          <a:lstStyle/>
          <a:p>
            <a:pPr lvl="0" algn="just">
              <a:lnSpc>
                <a:spcPct val="107000"/>
              </a:lnSpc>
              <a:spcAft>
                <a:spcPts val="8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Inadequate implementation of the available policies &amp; legal/regulatory frameworks</a:t>
            </a:r>
          </a:p>
          <a:p>
            <a:pPr lvl="0" algn="just">
              <a:lnSpc>
                <a:spcPct val="107000"/>
              </a:lnSpc>
              <a:spcAft>
                <a:spcPts val="800"/>
              </a:spcAft>
              <a:buFont typeface="Wingdings" pitchFamily="2" charset="2"/>
              <a:buChar char="v"/>
            </a:pPr>
            <a:r>
              <a:rPr lang="en-US" dirty="0">
                <a:effectLst/>
                <a:latin typeface="Tahoma" panose="020B0604030504040204" pitchFamily="34" charset="0"/>
                <a:ea typeface="Tahoma" panose="020B0604030504040204" pitchFamily="34" charset="0"/>
                <a:cs typeface="Tahoma" panose="020B0604030504040204" pitchFamily="34" charset="0"/>
              </a:rPr>
              <a:t>Inadequate coordination among stakeholders thus working in silos &amp; leading to duplication of efforts</a:t>
            </a:r>
          </a:p>
          <a:p>
            <a:pPr algn="just">
              <a:lnSpc>
                <a:spcPct val="107000"/>
              </a:lnSpc>
              <a:spcAft>
                <a:spcPts val="8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Continuous use of Age-based taxation system; penalty on cost, insurance &amp; freight on overaged vehicles which is not </a:t>
            </a:r>
            <a:r>
              <a:rPr lang="en-US" dirty="0" err="1">
                <a:latin typeface="Tahoma" panose="020B0604030504040204" pitchFamily="34" charset="0"/>
                <a:ea typeface="Tahoma" panose="020B0604030504040204" pitchFamily="34" charset="0"/>
                <a:cs typeface="Tahoma" panose="020B0604030504040204" pitchFamily="34" charset="0"/>
              </a:rPr>
              <a:t>deterent</a:t>
            </a:r>
            <a:endParaRPr lang="en-US" dirty="0">
              <a:latin typeface="Tahoma" panose="020B0604030504040204" pitchFamily="34" charset="0"/>
              <a:ea typeface="Tahoma" panose="020B0604030504040204" pitchFamily="34" charset="0"/>
              <a:cs typeface="Tahoma" panose="020B0604030504040204" pitchFamily="34" charset="0"/>
            </a:endParaRPr>
          </a:p>
          <a:p>
            <a:pPr algn="just">
              <a:lnSpc>
                <a:spcPct val="107000"/>
              </a:lnSpc>
              <a:spcAft>
                <a:spcPts val="8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Delay in enforcing vehicular emissions standard</a:t>
            </a:r>
          </a:p>
          <a:p>
            <a:pPr algn="just">
              <a:lnSpc>
                <a:spcPct val="107000"/>
              </a:lnSpc>
              <a:spcAft>
                <a:spcPts val="8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High cost of monitoring equipment to extend monitoring</a:t>
            </a:r>
          </a:p>
          <a:p>
            <a:pPr marL="0" lvl="0" indent="0" algn="just">
              <a:lnSpc>
                <a:spcPct val="107000"/>
              </a:lnSpc>
              <a:spcAft>
                <a:spcPts val="800"/>
              </a:spcAft>
              <a:buNone/>
            </a:pPr>
            <a:endParaRPr lang="en-GH" sz="3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Tree>
    <p:extLst>
      <p:ext uri="{BB962C8B-B14F-4D97-AF65-F5344CB8AC3E}">
        <p14:creationId xmlns:p14="http://schemas.microsoft.com/office/powerpoint/2010/main" val="4200577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B576F-D4C0-CA5A-8C36-C77C61AE81FB}"/>
              </a:ext>
            </a:extLst>
          </p:cNvPr>
          <p:cNvSpPr>
            <a:spLocks noGrp="1"/>
          </p:cNvSpPr>
          <p:nvPr>
            <p:ph type="title"/>
          </p:nvPr>
        </p:nvSpPr>
        <p:spPr>
          <a:xfrm>
            <a:off x="838200" y="76200"/>
            <a:ext cx="10515600" cy="930275"/>
          </a:xfrm>
        </p:spPr>
        <p:txBody>
          <a:bodyPr>
            <a:normAutofit/>
          </a:bodyPr>
          <a:lstStyle/>
          <a:p>
            <a:r>
              <a:rPr lang="en-GH" sz="3600" b="1" dirty="0">
                <a:latin typeface="Tahoma" panose="020B0604030504040204" pitchFamily="34" charset="0"/>
                <a:ea typeface="Tahoma" panose="020B0604030504040204" pitchFamily="34" charset="0"/>
                <a:cs typeface="Tahoma" panose="020B0604030504040204" pitchFamily="34" charset="0"/>
              </a:rPr>
              <a:t>WAY FORWARD</a:t>
            </a:r>
          </a:p>
        </p:txBody>
      </p:sp>
      <p:sp>
        <p:nvSpPr>
          <p:cNvPr id="3" name="Content Placeholder 2">
            <a:extLst>
              <a:ext uri="{FF2B5EF4-FFF2-40B4-BE49-F238E27FC236}">
                <a16:creationId xmlns:a16="http://schemas.microsoft.com/office/drawing/2014/main" id="{42588876-518D-924A-F862-F6B4E7CBD9F2}"/>
              </a:ext>
            </a:extLst>
          </p:cNvPr>
          <p:cNvSpPr>
            <a:spLocks noGrp="1"/>
          </p:cNvSpPr>
          <p:nvPr>
            <p:ph idx="1"/>
          </p:nvPr>
        </p:nvSpPr>
        <p:spPr>
          <a:xfrm>
            <a:off x="838200" y="1143000"/>
            <a:ext cx="10515600" cy="5033963"/>
          </a:xfrm>
        </p:spPr>
        <p:txBody>
          <a:bodyPr>
            <a:normAutofit fontScale="92500" lnSpcReduction="10000"/>
          </a:bodyPr>
          <a:lstStyle/>
          <a:p>
            <a:pPr algn="just">
              <a:spcAft>
                <a:spcPts val="1200"/>
              </a:spcAft>
              <a:buFont typeface="Wingdings" pitchFamily="2" charset="2"/>
              <a:buChar char="v"/>
            </a:pPr>
            <a:r>
              <a:rPr lang="en-GH" dirty="0"/>
              <a:t>Stakeholders need to improve implementation of the available policies &amp; legal/regulatory frameworks </a:t>
            </a:r>
          </a:p>
          <a:p>
            <a:pPr algn="just">
              <a:spcAft>
                <a:spcPts val="1200"/>
              </a:spcAft>
              <a:buFont typeface="Wingdings" pitchFamily="2" charset="2"/>
              <a:buChar char="v"/>
            </a:pPr>
            <a:r>
              <a:rPr lang="en-US" dirty="0"/>
              <a:t>Enforcement </a:t>
            </a:r>
            <a:r>
              <a:rPr lang="en-GH" dirty="0"/>
              <a:t>of air quality regulations to facilitate the enforcement of the standard and effective air quality management</a:t>
            </a:r>
          </a:p>
          <a:p>
            <a:pPr algn="just">
              <a:spcAft>
                <a:spcPts val="1200"/>
              </a:spcAft>
              <a:buFont typeface="Wingdings" pitchFamily="2" charset="2"/>
              <a:buChar char="v"/>
            </a:pPr>
            <a:r>
              <a:rPr lang="en-GH" dirty="0"/>
              <a:t>Effective collaboration/partnership with stakeholders across all sectors</a:t>
            </a:r>
          </a:p>
          <a:p>
            <a:pPr algn="just">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Enforcement of the EA Regulations to ensure permitted underatkings comply with requirements</a:t>
            </a:r>
          </a:p>
          <a:p>
            <a:pPr algn="just">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Collaboare with stakeholders to implement the AQMP developed to manage air pollution in Greater Accra Region</a:t>
            </a:r>
          </a:p>
          <a:p>
            <a:pPr algn="just">
              <a:spcBef>
                <a:spcPts val="600"/>
              </a:spcBef>
              <a:spcAft>
                <a:spcPts val="600"/>
              </a:spcAft>
              <a:buFont typeface="Wingdings" pitchFamily="2" charset="2"/>
              <a:buChar char="v"/>
            </a:pPr>
            <a:r>
              <a:rPr lang="en-GH" dirty="0">
                <a:latin typeface="Tahoma" panose="020B0604030504040204" pitchFamily="34" charset="0"/>
                <a:ea typeface="Tahoma" panose="020B0604030504040204" pitchFamily="34" charset="0"/>
                <a:cs typeface="Tahoma" panose="020B0604030504040204" pitchFamily="34" charset="0"/>
              </a:rPr>
              <a:t>Finalise revision and enforce standards</a:t>
            </a:r>
            <a:endParaRPr lang="en-GH" dirty="0"/>
          </a:p>
          <a:p>
            <a:endParaRPr lang="en-GH" sz="2600" dirty="0"/>
          </a:p>
        </p:txBody>
      </p:sp>
    </p:spTree>
    <p:extLst>
      <p:ext uri="{BB962C8B-B14F-4D97-AF65-F5344CB8AC3E}">
        <p14:creationId xmlns:p14="http://schemas.microsoft.com/office/powerpoint/2010/main" val="2387510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730" y="618490"/>
            <a:ext cx="9906000" cy="1483360"/>
          </a:xfrm>
        </p:spPr>
        <p:txBody>
          <a:bodyPr>
            <a:normAutofit/>
          </a:bodyPr>
          <a:lstStyle/>
          <a:p>
            <a:r>
              <a:rPr lang="en-US" dirty="0"/>
              <a:t>                                     </a:t>
            </a:r>
            <a:r>
              <a:rPr lang="en-US" sz="2400" dirty="0"/>
              <a:t>One Planet !</a:t>
            </a:r>
            <a:br>
              <a:rPr lang="en-US" sz="2400" dirty="0"/>
            </a:br>
            <a:r>
              <a:rPr lang="en-US" sz="2400" dirty="0"/>
              <a:t>                                                     One Humanity!</a:t>
            </a:r>
            <a:br>
              <a:rPr lang="en-US" sz="2400" dirty="0"/>
            </a:br>
            <a:r>
              <a:rPr lang="en-US" sz="2400" dirty="0"/>
              <a:t>                                                        One love!</a:t>
            </a:r>
          </a:p>
        </p:txBody>
      </p:sp>
      <p:sp>
        <p:nvSpPr>
          <p:cNvPr id="3" name="Content Placeholder 2"/>
          <p:cNvSpPr>
            <a:spLocks noGrp="1"/>
          </p:cNvSpPr>
          <p:nvPr>
            <p:ph idx="1"/>
          </p:nvPr>
        </p:nvSpPr>
        <p:spPr>
          <a:xfrm>
            <a:off x="1141095" y="1947545"/>
            <a:ext cx="9906000" cy="3582670"/>
          </a:xfrm>
        </p:spPr>
        <p:txBody>
          <a:bodyPr/>
          <a:lstStyle/>
          <a:p>
            <a:pPr marL="0" indent="0">
              <a:buNone/>
            </a:pPr>
            <a:endParaRPr lang="en-US" dirty="0">
              <a:latin typeface="Comic Sans MS" panose="030F0702030302020204" pitchFamily="66" charset="0"/>
              <a:sym typeface="+mn-ea"/>
            </a:endParaRPr>
          </a:p>
          <a:p>
            <a:pPr marL="0" indent="0">
              <a:buNone/>
            </a:pPr>
            <a:endParaRPr lang="en-US" dirty="0">
              <a:latin typeface="Comic Sans MS" panose="030F0702030302020204" pitchFamily="66" charset="0"/>
              <a:sym typeface="+mn-ea"/>
            </a:endParaRPr>
          </a:p>
          <a:p>
            <a:pPr marL="0" indent="0">
              <a:buNone/>
            </a:pPr>
            <a:r>
              <a:rPr lang="en-US" dirty="0">
                <a:latin typeface="Comic Sans MS" panose="030F0702030302020204" pitchFamily="66" charset="0"/>
                <a:sym typeface="+mn-ea"/>
              </a:rPr>
              <a:t>                         </a:t>
            </a:r>
          </a:p>
          <a:p>
            <a:pPr marL="0" indent="0">
              <a:buNone/>
            </a:pPr>
            <a:r>
              <a:rPr lang="en-US" dirty="0">
                <a:latin typeface="Comic Sans MS" panose="030F0702030302020204" pitchFamily="66" charset="0"/>
                <a:sym typeface="+mn-ea"/>
              </a:rPr>
              <a:t>                                                                   </a:t>
            </a:r>
          </a:p>
          <a:p>
            <a:pPr marL="0" indent="0">
              <a:buNone/>
            </a:pPr>
            <a:r>
              <a:rPr lang="en-US" dirty="0">
                <a:latin typeface="Comic Sans MS" panose="030F0702030302020204" pitchFamily="66" charset="0"/>
                <a:sym typeface="+mn-ea"/>
              </a:rPr>
              <a:t>                                    THANKS FOR YOUR ATTENTION</a:t>
            </a:r>
            <a:endParaRPr lang="en-US" dirty="0"/>
          </a:p>
          <a:p>
            <a:endParaRPr lang="en-US" dirty="0"/>
          </a:p>
        </p:txBody>
      </p:sp>
      <p:pic>
        <p:nvPicPr>
          <p:cNvPr id="4" name="Picture 5" descr="bd06662_"/>
          <p:cNvPicPr>
            <a:picLocks noGrp="1" noChangeAspect="1" noChangeArrowheads="1"/>
          </p:cNvPicPr>
          <p:nvPr/>
        </p:nvPicPr>
        <p:blipFill>
          <a:blip r:embed="rId2"/>
          <a:srcRect/>
          <a:stretch>
            <a:fillRect/>
          </a:stretch>
        </p:blipFill>
        <p:spPr>
          <a:xfrm>
            <a:off x="5373705" y="2101783"/>
            <a:ext cx="2292015" cy="200325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5437E-41F2-2F81-3706-36E6C14F50C1}"/>
              </a:ext>
            </a:extLst>
          </p:cNvPr>
          <p:cNvSpPr>
            <a:spLocks noGrp="1"/>
          </p:cNvSpPr>
          <p:nvPr>
            <p:ph type="title"/>
          </p:nvPr>
        </p:nvSpPr>
        <p:spPr>
          <a:xfrm>
            <a:off x="838200" y="187377"/>
            <a:ext cx="10515600" cy="854074"/>
          </a:xfrm>
        </p:spPr>
        <p:txBody>
          <a:bodyPr/>
          <a:lstStyle/>
          <a:p>
            <a:r>
              <a:rPr lang="en-GH" sz="3600" b="1" dirty="0">
                <a:latin typeface="Tahoma" panose="020B0604030504040204" pitchFamily="34" charset="0"/>
                <a:ea typeface="Tahoma" panose="020B0604030504040204" pitchFamily="34" charset="0"/>
                <a:cs typeface="Tahoma" panose="020B0604030504040204" pitchFamily="34" charset="0"/>
              </a:rPr>
              <a:t>WHY THE STANDARD FOR AIR QUA</a:t>
            </a:r>
            <a:r>
              <a:rPr lang="en-GH" sz="3600" b="1" dirty="0">
                <a:latin typeface="Arial" panose="020B0604020202020204" pitchFamily="34" charset="0"/>
                <a:cs typeface="Arial" panose="020B0604020202020204" pitchFamily="34" charset="0"/>
              </a:rPr>
              <a:t>LITY</a:t>
            </a:r>
          </a:p>
        </p:txBody>
      </p:sp>
      <p:sp>
        <p:nvSpPr>
          <p:cNvPr id="3" name="Content Placeholder 2">
            <a:extLst>
              <a:ext uri="{FF2B5EF4-FFF2-40B4-BE49-F238E27FC236}">
                <a16:creationId xmlns:a16="http://schemas.microsoft.com/office/drawing/2014/main" id="{8870D62F-BD97-2C00-E14F-F7FB4EF04656}"/>
              </a:ext>
            </a:extLst>
          </p:cNvPr>
          <p:cNvSpPr>
            <a:spLocks noGrp="1"/>
          </p:cNvSpPr>
          <p:nvPr>
            <p:ph idx="1"/>
          </p:nvPr>
        </p:nvSpPr>
        <p:spPr>
          <a:xfrm>
            <a:off x="838200" y="1364106"/>
            <a:ext cx="10744200" cy="5306517"/>
          </a:xfrm>
        </p:spPr>
        <p:txBody>
          <a:bodyPr>
            <a:normAutofit/>
          </a:bodyPr>
          <a:lstStyle/>
          <a:p>
            <a:pPr algn="just">
              <a:spcAft>
                <a:spcPts val="1200"/>
              </a:spcAft>
              <a:buFont typeface="Wingdings" pitchFamily="2" charset="2"/>
              <a:buChar char="v"/>
            </a:pPr>
            <a:r>
              <a:rPr lang="en-GB" sz="3200" dirty="0">
                <a:effectLst/>
                <a:latin typeface="Tahoma" panose="020B0604030504040204" pitchFamily="34" charset="0"/>
                <a:ea typeface="Tahoma" panose="020B0604030504040204" pitchFamily="34" charset="0"/>
                <a:cs typeface="Tahoma" panose="020B0604030504040204" pitchFamily="34" charset="0"/>
              </a:rPr>
              <a:t>Air pollution affect the environment and human health</a:t>
            </a:r>
          </a:p>
          <a:p>
            <a:pPr algn="just">
              <a:spcAft>
                <a:spcPts val="1200"/>
              </a:spcAft>
              <a:buFont typeface="Wingdings" pitchFamily="2" charset="2"/>
              <a:buChar char="v"/>
            </a:pPr>
            <a:r>
              <a:rPr lang="en-GB" sz="3200" dirty="0">
                <a:latin typeface="Tahoma" panose="020B0604030504040204" pitchFamily="34" charset="0"/>
                <a:ea typeface="Tahoma" panose="020B0604030504040204" pitchFamily="34" charset="0"/>
                <a:cs typeface="Tahoma" panose="020B0604030504040204" pitchFamily="34" charset="0"/>
              </a:rPr>
              <a:t>Increasing population and consumption and production patterns is adversely impacting on air quality</a:t>
            </a:r>
          </a:p>
          <a:p>
            <a:pPr algn="just">
              <a:spcAft>
                <a:spcPts val="1200"/>
              </a:spcAft>
              <a:buFont typeface="Wingdings" pitchFamily="2" charset="2"/>
              <a:buChar char="v"/>
            </a:pPr>
            <a:r>
              <a:rPr lang="en-GB" sz="3200" dirty="0">
                <a:effectLst/>
                <a:latin typeface="Tahoma" panose="020B0604030504040204" pitchFamily="34" charset="0"/>
                <a:ea typeface="Tahoma" panose="020B0604030504040204" pitchFamily="34" charset="0"/>
                <a:cs typeface="Tahoma" panose="020B0604030504040204" pitchFamily="34" charset="0"/>
              </a:rPr>
              <a:t>Air pollution is a national and a transboundary problem and diseases and disorders associated with exposure to air pollution tend to have wider scope of distribution</a:t>
            </a:r>
          </a:p>
          <a:p>
            <a:pPr algn="just">
              <a:spcAft>
                <a:spcPts val="1200"/>
              </a:spcAft>
              <a:buFont typeface="Wingdings" pitchFamily="2" charset="2"/>
              <a:buChar char="v"/>
            </a:pPr>
            <a:r>
              <a:rPr lang="en-GB" sz="3200" dirty="0">
                <a:latin typeface="Tahoma" panose="020B0604030504040204" pitchFamily="34" charset="0"/>
                <a:ea typeface="Tahoma" panose="020B0604030504040204" pitchFamily="34" charset="0"/>
                <a:cs typeface="Tahoma" panose="020B0604030504040204" pitchFamily="34" charset="0"/>
              </a:rPr>
              <a:t>Other nations have taken steps to reduce air pollution and hence the need for all to make effort</a:t>
            </a:r>
            <a:endParaRPr lang="en-GB" sz="3200" dirty="0">
              <a:effectLst/>
              <a:latin typeface="Tahoma" panose="020B0604030504040204" pitchFamily="34" charset="0"/>
              <a:ea typeface="Tahoma" panose="020B0604030504040204" pitchFamily="34" charset="0"/>
              <a:cs typeface="Tahoma" panose="020B0604030504040204" pitchFamily="34" charset="0"/>
            </a:endParaRPr>
          </a:p>
          <a:p>
            <a:endParaRPr lang="en-GH" dirty="0"/>
          </a:p>
        </p:txBody>
      </p:sp>
    </p:spTree>
    <p:extLst>
      <p:ext uri="{BB962C8B-B14F-4D97-AF65-F5344CB8AC3E}">
        <p14:creationId xmlns:p14="http://schemas.microsoft.com/office/powerpoint/2010/main" val="168150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6124D-55AB-A79D-0355-838688D7663F}"/>
              </a:ext>
            </a:extLst>
          </p:cNvPr>
          <p:cNvSpPr>
            <a:spLocks noGrp="1"/>
          </p:cNvSpPr>
          <p:nvPr>
            <p:ph type="title"/>
          </p:nvPr>
        </p:nvSpPr>
        <p:spPr>
          <a:xfrm>
            <a:off x="838200" y="228601"/>
            <a:ext cx="10515600" cy="685799"/>
          </a:xfrm>
        </p:spPr>
        <p:txBody>
          <a:bodyPr>
            <a:normAutofit fontScale="90000"/>
          </a:bodyPr>
          <a:lstStyle/>
          <a:p>
            <a:r>
              <a:rPr lang="en-GH" b="1" dirty="0">
                <a:latin typeface="Tahoma" panose="020B0604030504040204" pitchFamily="34" charset="0"/>
                <a:ea typeface="Tahoma" panose="020B0604030504040204" pitchFamily="34" charset="0"/>
                <a:cs typeface="Tahoma" panose="020B0604030504040204" pitchFamily="34" charset="0"/>
              </a:rPr>
              <a:t>AIR QUALITY STANDARD</a:t>
            </a:r>
          </a:p>
        </p:txBody>
      </p:sp>
      <p:sp>
        <p:nvSpPr>
          <p:cNvPr id="3" name="Content Placeholder 2">
            <a:extLst>
              <a:ext uri="{FF2B5EF4-FFF2-40B4-BE49-F238E27FC236}">
                <a16:creationId xmlns:a16="http://schemas.microsoft.com/office/drawing/2014/main" id="{2C917856-B02E-4D97-AF3B-06185BB07991}"/>
              </a:ext>
            </a:extLst>
          </p:cNvPr>
          <p:cNvSpPr>
            <a:spLocks noGrp="1"/>
          </p:cNvSpPr>
          <p:nvPr>
            <p:ph idx="1"/>
          </p:nvPr>
        </p:nvSpPr>
        <p:spPr>
          <a:xfrm>
            <a:off x="533400" y="1253330"/>
            <a:ext cx="10515600" cy="5071269"/>
          </a:xfrm>
        </p:spPr>
        <p:txBody>
          <a:bodyPr/>
          <a:lstStyle/>
          <a:p>
            <a:pPr marL="0" indent="0">
              <a:spcAft>
                <a:spcPts val="1200"/>
              </a:spcAft>
              <a:buNone/>
            </a:pPr>
            <a:r>
              <a:rPr lang="en-GH" dirty="0">
                <a:latin typeface="Tahoma" panose="020B0604030504040204" pitchFamily="34" charset="0"/>
                <a:ea typeface="Tahoma" panose="020B0604030504040204" pitchFamily="34" charset="0"/>
                <a:cs typeface="Tahoma" panose="020B0604030504040204" pitchFamily="34" charset="0"/>
              </a:rPr>
              <a:t>Two Standards:</a:t>
            </a:r>
          </a:p>
          <a:p>
            <a:pPr algn="just">
              <a:spcAft>
                <a:spcPts val="1200"/>
              </a:spcAft>
              <a:buFont typeface="Wingdings" pitchFamily="2" charset="2"/>
              <a:buChar char="v"/>
            </a:pPr>
            <a:r>
              <a:rPr lang="en-GB" dirty="0">
                <a:effectLst/>
                <a:latin typeface="Tahoma" panose="020B0604030504040204" pitchFamily="34" charset="0"/>
                <a:ea typeface="Tahoma" panose="020B0604030504040204" pitchFamily="34" charset="0"/>
                <a:cs typeface="Tahoma" panose="020B0604030504040204" pitchFamily="34" charset="0"/>
              </a:rPr>
              <a:t>Ghana Standard for Environment and Health Protection – Requirements for Ambient Air Quality and Point Source/Stack Emissions (GS 1236: 2019)</a:t>
            </a:r>
          </a:p>
          <a:p>
            <a:pPr algn="just">
              <a:spcAft>
                <a:spcPts val="1200"/>
              </a:spcAft>
              <a:buFont typeface="Wingdings" pitchFamily="2" charset="2"/>
              <a:buChar char="v"/>
            </a:pPr>
            <a:endParaRPr lang="en-GB" dirty="0">
              <a:effectLst/>
              <a:latin typeface="Tahoma" panose="020B0604030504040204" pitchFamily="34" charset="0"/>
              <a:ea typeface="Tahoma" panose="020B0604030504040204" pitchFamily="34" charset="0"/>
              <a:cs typeface="Tahoma" panose="020B0604030504040204" pitchFamily="34" charset="0"/>
            </a:endParaRPr>
          </a:p>
          <a:p>
            <a:pPr algn="just">
              <a:spcAft>
                <a:spcPts val="1200"/>
              </a:spcAft>
              <a:buFont typeface="Wingdings" pitchFamily="2" charset="2"/>
              <a:buChar char="v"/>
            </a:pPr>
            <a:r>
              <a:rPr lang="en-GB" sz="2800" dirty="0">
                <a:effectLst/>
                <a:latin typeface="Tahoma" panose="020B0604030504040204" pitchFamily="34" charset="0"/>
                <a:ea typeface="Tahoma" panose="020B0604030504040204" pitchFamily="34" charset="0"/>
                <a:cs typeface="Tahoma" panose="020B0604030504040204" pitchFamily="34" charset="0"/>
              </a:rPr>
              <a:t>Ghana Standard For Environment and Health Protection – Requirements For Motor Vehicle Emissions (GS 1219:2018) </a:t>
            </a:r>
            <a:r>
              <a:rPr lang="en-GB" dirty="0">
                <a:effectLst/>
                <a:latin typeface="Tahoma" panose="020B0604030504040204" pitchFamily="34" charset="0"/>
                <a:ea typeface="Tahoma" panose="020B0604030504040204" pitchFamily="34" charset="0"/>
                <a:cs typeface="Tahoma" panose="020B0604030504040204" pitchFamily="34" charset="0"/>
              </a:rPr>
              <a:t>	</a:t>
            </a:r>
          </a:p>
          <a:p>
            <a:endParaRPr lang="en-GH" dirty="0"/>
          </a:p>
        </p:txBody>
      </p:sp>
    </p:spTree>
    <p:extLst>
      <p:ext uri="{BB962C8B-B14F-4D97-AF65-F5344CB8AC3E}">
        <p14:creationId xmlns:p14="http://schemas.microsoft.com/office/powerpoint/2010/main" val="110921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DEE4E-0E96-6B63-C73A-E00A70F85ADF}"/>
              </a:ext>
            </a:extLst>
          </p:cNvPr>
          <p:cNvSpPr>
            <a:spLocks noGrp="1"/>
          </p:cNvSpPr>
          <p:nvPr>
            <p:ph type="title"/>
          </p:nvPr>
        </p:nvSpPr>
        <p:spPr>
          <a:xfrm>
            <a:off x="457200" y="1981201"/>
            <a:ext cx="10896600" cy="1600200"/>
          </a:xfrm>
        </p:spPr>
        <p:txBody>
          <a:bodyPr>
            <a:noAutofit/>
          </a:bodyPr>
          <a:lstStyle/>
          <a:p>
            <a:pPr algn="just"/>
            <a:br>
              <a:rPr lang="en-GB" sz="3600" dirty="0">
                <a:effectLst/>
                <a:latin typeface="Tahoma" panose="020B0604030504040204" pitchFamily="34" charset="0"/>
                <a:ea typeface="Tahoma" panose="020B0604030504040204" pitchFamily="34" charset="0"/>
                <a:cs typeface="Tahoma" panose="020B0604030504040204" pitchFamily="34" charset="0"/>
              </a:rPr>
            </a:br>
            <a:r>
              <a:rPr lang="en-GB" sz="3600" dirty="0">
                <a:effectLst/>
                <a:latin typeface="Tahoma" panose="020B0604030504040204" pitchFamily="34" charset="0"/>
                <a:ea typeface="Tahoma" panose="020B0604030504040204" pitchFamily="34" charset="0"/>
                <a:cs typeface="Tahoma" panose="020B0604030504040204" pitchFamily="34" charset="0"/>
              </a:rPr>
              <a:t>Ghana Standard for Environment and Health Protection – Requirements for Ambient Air Quality and Point Source/Stack Emissions (GS 1236: 2019)</a:t>
            </a:r>
            <a:br>
              <a:rPr lang="en-GB" sz="3600" dirty="0">
                <a:effectLst/>
                <a:latin typeface="Tahoma" panose="020B0604030504040204" pitchFamily="34" charset="0"/>
                <a:ea typeface="Tahoma" panose="020B0604030504040204" pitchFamily="34" charset="0"/>
                <a:cs typeface="Tahoma" panose="020B0604030504040204" pitchFamily="34" charset="0"/>
              </a:rPr>
            </a:br>
            <a:endParaRPr lang="en-GH" sz="3600" dirty="0"/>
          </a:p>
        </p:txBody>
      </p:sp>
    </p:spTree>
    <p:extLst>
      <p:ext uri="{BB962C8B-B14F-4D97-AF65-F5344CB8AC3E}">
        <p14:creationId xmlns:p14="http://schemas.microsoft.com/office/powerpoint/2010/main" val="78208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5" y="158840"/>
            <a:ext cx="11146760" cy="526960"/>
          </a:xfrm>
        </p:spPr>
        <p:txBody>
          <a:bodyPr>
            <a:noAutofit/>
          </a:bodyPr>
          <a:lstStyle/>
          <a:p>
            <a:r>
              <a:rPr lang="en-GH" sz="4000" b="1" dirty="0">
                <a:latin typeface="Tahoma" panose="020B0604030504040204" pitchFamily="34" charset="0"/>
                <a:ea typeface="Tahoma" panose="020B0604030504040204" pitchFamily="34" charset="0"/>
                <a:cs typeface="Tahoma" panose="020B0604030504040204" pitchFamily="34" charset="0"/>
              </a:rPr>
              <a:t>AIR QUALITY STANDARD- GS 1236:2019</a:t>
            </a:r>
            <a:endParaRPr lang="en-US" sz="4000" b="1" dirty="0"/>
          </a:p>
        </p:txBody>
      </p:sp>
      <p:sp>
        <p:nvSpPr>
          <p:cNvPr id="3" name="Content Placeholder 2"/>
          <p:cNvSpPr>
            <a:spLocks noGrp="1"/>
          </p:cNvSpPr>
          <p:nvPr>
            <p:ph idx="1"/>
          </p:nvPr>
        </p:nvSpPr>
        <p:spPr>
          <a:xfrm>
            <a:off x="448136" y="990601"/>
            <a:ext cx="11269013" cy="5562600"/>
          </a:xfrm>
        </p:spPr>
        <p:txBody>
          <a:bodyPr>
            <a:normAutofit/>
          </a:bodyPr>
          <a:lstStyle/>
          <a:p>
            <a:pPr algn="just">
              <a:spcBef>
                <a:spcPts val="1200"/>
              </a:spcBef>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Recognizes the need to reduce air pollution from stationary, aerial, mobile and non-point sources to levels which minimize harmful effects on </a:t>
            </a:r>
            <a:r>
              <a:rPr lang="en-US" dirty="0">
                <a:latin typeface="Tahoma" panose="020B0604030504040204" pitchFamily="34" charset="0"/>
                <a:ea typeface="Tahoma" panose="020B0604030504040204" pitchFamily="34" charset="0"/>
                <a:cs typeface="Tahoma" panose="020B0604030504040204" pitchFamily="34" charset="0"/>
              </a:rPr>
              <a:t>the environment and public </a:t>
            </a:r>
            <a:r>
              <a:rPr lang="en-US" sz="2800" dirty="0">
                <a:latin typeface="Tahoma" panose="020B0604030504040204" pitchFamily="34" charset="0"/>
                <a:ea typeface="Tahoma" panose="020B0604030504040204" pitchFamily="34" charset="0"/>
                <a:cs typeface="Tahoma" panose="020B0604030504040204" pitchFamily="34" charset="0"/>
              </a:rPr>
              <a:t>health, paying particular attention to sensitive populations such as the elderly, children and pregnant women.</a:t>
            </a:r>
          </a:p>
          <a:p>
            <a:pPr algn="just">
              <a:spcBef>
                <a:spcPts val="1200"/>
              </a:spcBef>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Provides for:</a:t>
            </a:r>
          </a:p>
          <a:p>
            <a:pPr lvl="1" algn="just">
              <a:spcBef>
                <a:spcPts val="1200"/>
              </a:spcBef>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 Point source/stack emissions (Particulates, gases, metals): by facilities</a:t>
            </a:r>
          </a:p>
          <a:p>
            <a:pPr lvl="1" algn="just">
              <a:spcBef>
                <a:spcPts val="1200"/>
              </a:spcBef>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Fenceline (particulates, gases, metals </a:t>
            </a:r>
            <a:r>
              <a:rPr lang="en-US" dirty="0" err="1">
                <a:latin typeface="Tahoma" panose="020B0604030504040204" pitchFamily="34" charset="0"/>
                <a:ea typeface="Tahoma" panose="020B0604030504040204" pitchFamily="34" charset="0"/>
                <a:cs typeface="Tahoma" panose="020B0604030504040204" pitchFamily="34" charset="0"/>
              </a:rPr>
              <a:t>etc</a:t>
            </a:r>
            <a:r>
              <a:rPr lang="en-US" dirty="0">
                <a:latin typeface="Tahoma" panose="020B0604030504040204" pitchFamily="34" charset="0"/>
                <a:ea typeface="Tahoma" panose="020B0604030504040204" pitchFamily="34" charset="0"/>
                <a:cs typeface="Tahoma" panose="020B0604030504040204" pitchFamily="34" charset="0"/>
              </a:rPr>
              <a:t> depending on the type of undertaking): by facilities</a:t>
            </a:r>
          </a:p>
          <a:p>
            <a:pPr lvl="1" algn="just">
              <a:spcBef>
                <a:spcPts val="1200"/>
              </a:spcBef>
              <a:spcAft>
                <a:spcPts val="1200"/>
              </a:spcAft>
              <a:buFont typeface="Wingdings" pitchFamily="2" charset="2"/>
              <a:buChar char="v"/>
            </a:pPr>
            <a:r>
              <a:rPr lang="en-US" dirty="0">
                <a:latin typeface="Tahoma" panose="020B0604030504040204" pitchFamily="34" charset="0"/>
                <a:ea typeface="Tahoma" panose="020B0604030504040204" pitchFamily="34" charset="0"/>
                <a:cs typeface="Tahoma" panose="020B0604030504040204" pitchFamily="34" charset="0"/>
              </a:rPr>
              <a:t>Ambient air quality (</a:t>
            </a:r>
            <a:r>
              <a:rPr lang="en-US" sz="2400" dirty="0">
                <a:latin typeface="Tahoma" panose="020B0604030504040204" pitchFamily="34" charset="0"/>
                <a:ea typeface="Tahoma" panose="020B0604030504040204" pitchFamily="34" charset="0"/>
                <a:cs typeface="Tahoma" panose="020B0604030504040204" pitchFamily="34" charset="0"/>
              </a:rPr>
              <a:t>particulates, gases, aromatics, metals): by the Authority</a:t>
            </a:r>
          </a:p>
          <a:p>
            <a:pPr algn="just">
              <a:spcBef>
                <a:spcPts val="1200"/>
              </a:spcBef>
              <a:spcAft>
                <a:spcPts val="1200"/>
              </a:spcAft>
              <a:buFont typeface="Wingdings" pitchFamily="2" charset="2"/>
              <a:buChar char="v"/>
            </a:pPr>
            <a:endParaRPr lang="en-US" sz="2400" dirty="0">
              <a:latin typeface="Tahoma" panose="020B0604030504040204" pitchFamily="34" charset="0"/>
              <a:ea typeface="Tahoma" panose="020B0604030504040204" pitchFamily="34" charset="0"/>
              <a:cs typeface="Tahoma" panose="020B0604030504040204" pitchFamily="34" charset="0"/>
            </a:endParaRPr>
          </a:p>
          <a:p>
            <a:pPr algn="just"/>
            <a:endParaRPr lang="en-US" sz="2400" dirty="0"/>
          </a:p>
          <a:p>
            <a:endParaRPr lang="en-US" dirty="0"/>
          </a:p>
        </p:txBody>
      </p:sp>
    </p:spTree>
    <p:extLst>
      <p:ext uri="{BB962C8B-B14F-4D97-AF65-F5344CB8AC3E}">
        <p14:creationId xmlns:p14="http://schemas.microsoft.com/office/powerpoint/2010/main" val="2107087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A3B41-3B5F-867F-62D0-254998CC5587}"/>
              </a:ext>
            </a:extLst>
          </p:cNvPr>
          <p:cNvSpPr>
            <a:spLocks noGrp="1"/>
          </p:cNvSpPr>
          <p:nvPr>
            <p:ph type="title"/>
          </p:nvPr>
        </p:nvSpPr>
        <p:spPr>
          <a:xfrm>
            <a:off x="304800" y="152400"/>
            <a:ext cx="11023600" cy="641714"/>
          </a:xfrm>
        </p:spPr>
        <p:txBody>
          <a:bodyPr>
            <a:noAutofit/>
          </a:bodyPr>
          <a:lstStyle/>
          <a:p>
            <a:pPr algn="just"/>
            <a:r>
              <a:rPr lang="en-GH" sz="4000" b="1" dirty="0">
                <a:latin typeface="Tahoma" panose="020B0604030504040204" pitchFamily="34" charset="0"/>
                <a:ea typeface="Tahoma" panose="020B0604030504040204" pitchFamily="34" charset="0"/>
                <a:cs typeface="Tahoma" panose="020B0604030504040204" pitchFamily="34" charset="0"/>
              </a:rPr>
              <a:t>AIR QUALITY STANDARD- GS 1236:2019</a:t>
            </a:r>
          </a:p>
        </p:txBody>
      </p:sp>
      <p:sp>
        <p:nvSpPr>
          <p:cNvPr id="3" name="Content Placeholder 2">
            <a:extLst>
              <a:ext uri="{FF2B5EF4-FFF2-40B4-BE49-F238E27FC236}">
                <a16:creationId xmlns:a16="http://schemas.microsoft.com/office/drawing/2014/main" id="{44DC1F60-230D-FE7C-46A2-3A9B18C5595E}"/>
              </a:ext>
            </a:extLst>
          </p:cNvPr>
          <p:cNvSpPr>
            <a:spLocks noGrp="1"/>
          </p:cNvSpPr>
          <p:nvPr>
            <p:ph idx="1"/>
          </p:nvPr>
        </p:nvSpPr>
        <p:spPr>
          <a:xfrm>
            <a:off x="838200" y="1143000"/>
            <a:ext cx="11201400" cy="5410200"/>
          </a:xfrm>
        </p:spPr>
        <p:txBody>
          <a:bodyPr>
            <a:noAutofit/>
          </a:bodyPr>
          <a:lstStyle/>
          <a:p>
            <a:pPr lvl="1" algn="just">
              <a:spcBef>
                <a:spcPts val="1100"/>
              </a:spcBef>
              <a:spcAft>
                <a:spcPts val="1200"/>
              </a:spcAft>
              <a:buFont typeface="Wingdings" pitchFamily="2" charset="2"/>
              <a:buChar char="v"/>
            </a:pPr>
            <a:r>
              <a:rPr lang="en-GB" sz="2800" dirty="0">
                <a:latin typeface="Tahoma" panose="020B0604030504040204" pitchFamily="34" charset="0"/>
                <a:ea typeface="Tahoma" panose="020B0604030504040204" pitchFamily="34" charset="0"/>
                <a:cs typeface="Tahoma" panose="020B0604030504040204" pitchFamily="34" charset="0"/>
              </a:rPr>
              <a:t>S</a:t>
            </a:r>
            <a:r>
              <a:rPr lang="en-GB" sz="2800" dirty="0">
                <a:effectLst/>
                <a:latin typeface="Tahoma" panose="020B0604030504040204" pitchFamily="34" charset="0"/>
                <a:ea typeface="Tahoma" panose="020B0604030504040204" pitchFamily="34" charset="0"/>
                <a:cs typeface="Tahoma" panose="020B0604030504040204" pitchFamily="34" charset="0"/>
              </a:rPr>
              <a:t>pecifies the requirements for ambient air quality and point source (stack) emissions </a:t>
            </a:r>
          </a:p>
          <a:p>
            <a:pPr lvl="1" algn="just">
              <a:spcBef>
                <a:spcPts val="1100"/>
              </a:spcBef>
              <a:spcAft>
                <a:spcPts val="1200"/>
              </a:spcAft>
              <a:buFont typeface="Wingdings" pitchFamily="2" charset="2"/>
              <a:buChar char="v"/>
            </a:pPr>
            <a:r>
              <a:rPr lang="en-GB" sz="2800" dirty="0">
                <a:latin typeface="Tahoma" panose="020B0604030504040204" pitchFamily="34" charset="0"/>
                <a:ea typeface="Tahoma" panose="020B0604030504040204" pitchFamily="34" charset="0"/>
                <a:cs typeface="Tahoma" panose="020B0604030504040204" pitchFamily="34" charset="0"/>
              </a:rPr>
              <a:t>Provides the various parameters that are required to be monitored and the permissible limits </a:t>
            </a:r>
            <a:r>
              <a:rPr lang="en-GB" sz="2800" dirty="0">
                <a:effectLst/>
                <a:latin typeface="Tahoma" panose="020B0604030504040204" pitchFamily="34" charset="0"/>
                <a:ea typeface="Tahoma" panose="020B0604030504040204" pitchFamily="34" charset="0"/>
                <a:cs typeface="Tahoma" panose="020B0604030504040204" pitchFamily="34" charset="0"/>
              </a:rPr>
              <a:t>for releases into the environment</a:t>
            </a:r>
          </a:p>
          <a:p>
            <a:pPr lvl="1" algn="just">
              <a:spcBef>
                <a:spcPts val="1100"/>
              </a:spcBef>
              <a:spcAft>
                <a:spcPts val="1200"/>
              </a:spcAft>
              <a:buFont typeface="Wingdings" pitchFamily="2" charset="2"/>
              <a:buChar char="v"/>
            </a:pPr>
            <a:r>
              <a:rPr lang="en-GB" sz="2800" dirty="0">
                <a:latin typeface="Tahoma" panose="020B0604030504040204" pitchFamily="34" charset="0"/>
                <a:ea typeface="Tahoma" panose="020B0604030504040204" pitchFamily="34" charset="0"/>
                <a:cs typeface="Tahoma" panose="020B0604030504040204" pitchFamily="34" charset="0"/>
              </a:rPr>
              <a:t>P</a:t>
            </a:r>
            <a:r>
              <a:rPr lang="en-GB" sz="2800" dirty="0">
                <a:effectLst/>
                <a:latin typeface="Tahoma" panose="020B0604030504040204" pitchFamily="34" charset="0"/>
                <a:ea typeface="Tahoma" panose="020B0604030504040204" pitchFamily="34" charset="0"/>
                <a:cs typeface="Tahoma" panose="020B0604030504040204" pitchFamily="34" charset="0"/>
              </a:rPr>
              <a:t>rovides the standard test methods for measurement of each required parameter.  However, other </a:t>
            </a:r>
            <a:r>
              <a:rPr lang="en-US" sz="2800" dirty="0">
                <a:latin typeface="Tahoma" panose="020B0604030504040204" pitchFamily="34" charset="0"/>
                <a:ea typeface="Tahoma" panose="020B0604030504040204" pitchFamily="34" charset="0"/>
                <a:cs typeface="Tahoma" panose="020B0604030504040204" pitchFamily="34" charset="0"/>
              </a:rPr>
              <a:t>equivalent International Standard test methods or standard measuring instruments may be used but should be approved by the regulator</a:t>
            </a:r>
            <a:endParaRPr lang="en-GB" sz="2800" dirty="0">
              <a:effectLst/>
              <a:latin typeface="Tahoma" panose="020B0604030504040204" pitchFamily="34" charset="0"/>
              <a:ea typeface="Tahoma" panose="020B0604030504040204" pitchFamily="34" charset="0"/>
              <a:cs typeface="Tahoma" panose="020B0604030504040204" pitchFamily="34" charset="0"/>
            </a:endParaRPr>
          </a:p>
          <a:p>
            <a:pPr algn="just">
              <a:spcAft>
                <a:spcPts val="1200"/>
              </a:spcAft>
              <a:buFont typeface="Wingdings" pitchFamily="2" charset="2"/>
              <a:buChar char="v"/>
            </a:pPr>
            <a:r>
              <a:rPr lang="en-US" sz="2800" dirty="0">
                <a:latin typeface="Tahoma" panose="020B0604030504040204" pitchFamily="34" charset="0"/>
                <a:ea typeface="Tahoma" panose="020B0604030504040204" pitchFamily="34" charset="0"/>
                <a:cs typeface="Tahoma" panose="020B0604030504040204" pitchFamily="34" charset="0"/>
              </a:rPr>
              <a:t>Equipment used for measurement shall be approved by the regulator </a:t>
            </a:r>
          </a:p>
          <a:p>
            <a:pPr marL="457200" lvl="1" indent="0" algn="just">
              <a:spcBef>
                <a:spcPts val="1100"/>
              </a:spcBef>
              <a:spcAft>
                <a:spcPts val="1200"/>
              </a:spcAft>
              <a:buNone/>
            </a:pPr>
            <a:endParaRPr lang="en-GB"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8673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EDCDF-3710-1E07-E1D1-ADC0EF65DF8E}"/>
              </a:ext>
            </a:extLst>
          </p:cNvPr>
          <p:cNvSpPr>
            <a:spLocks noGrp="1"/>
          </p:cNvSpPr>
          <p:nvPr>
            <p:ph type="title"/>
          </p:nvPr>
        </p:nvSpPr>
        <p:spPr>
          <a:xfrm>
            <a:off x="0" y="0"/>
            <a:ext cx="11201400" cy="556304"/>
          </a:xfrm>
        </p:spPr>
        <p:txBody>
          <a:bodyPr>
            <a:normAutofit fontScale="90000"/>
          </a:bodyPr>
          <a:lstStyle/>
          <a:p>
            <a:r>
              <a:rPr lang="en-GH" sz="4400" b="1" dirty="0">
                <a:latin typeface="Tahoma" panose="020B0604030504040204" pitchFamily="34" charset="0"/>
                <a:ea typeface="Tahoma" panose="020B0604030504040204" pitchFamily="34" charset="0"/>
                <a:cs typeface="Tahoma" panose="020B0604030504040204" pitchFamily="34" charset="0"/>
              </a:rPr>
              <a:t>AIR QUALITY STANDARD- GS 1236:2019</a:t>
            </a:r>
            <a:endParaRPr lang="en-GH" dirty="0"/>
          </a:p>
        </p:txBody>
      </p:sp>
      <p:graphicFrame>
        <p:nvGraphicFramePr>
          <p:cNvPr id="4" name="Content Placeholder 3">
            <a:extLst>
              <a:ext uri="{FF2B5EF4-FFF2-40B4-BE49-F238E27FC236}">
                <a16:creationId xmlns:a16="http://schemas.microsoft.com/office/drawing/2014/main" id="{C780EF96-2176-C783-51FA-B65B45B3D1CA}"/>
              </a:ext>
            </a:extLst>
          </p:cNvPr>
          <p:cNvGraphicFramePr>
            <a:graphicFrameLocks noGrp="1"/>
          </p:cNvGraphicFramePr>
          <p:nvPr>
            <p:ph idx="1"/>
          </p:nvPr>
        </p:nvGraphicFramePr>
        <p:xfrm>
          <a:off x="32657" y="556304"/>
          <a:ext cx="12006943" cy="5728736"/>
        </p:xfrm>
        <a:graphic>
          <a:graphicData uri="http://schemas.openxmlformats.org/drawingml/2006/table">
            <a:tbl>
              <a:tblPr firstRow="1" firstCol="1" bandRow="1">
                <a:tableStyleId>{5C22544A-7EE6-4342-B048-85BDC9FD1C3A}</a:tableStyleId>
              </a:tblPr>
              <a:tblGrid>
                <a:gridCol w="2329543">
                  <a:extLst>
                    <a:ext uri="{9D8B030D-6E8A-4147-A177-3AD203B41FA5}">
                      <a16:colId xmlns:a16="http://schemas.microsoft.com/office/drawing/2014/main" val="3608668681"/>
                    </a:ext>
                  </a:extLst>
                </a:gridCol>
                <a:gridCol w="1905000">
                  <a:extLst>
                    <a:ext uri="{9D8B030D-6E8A-4147-A177-3AD203B41FA5}">
                      <a16:colId xmlns:a16="http://schemas.microsoft.com/office/drawing/2014/main" val="4264400689"/>
                    </a:ext>
                  </a:extLst>
                </a:gridCol>
                <a:gridCol w="1828800">
                  <a:extLst>
                    <a:ext uri="{9D8B030D-6E8A-4147-A177-3AD203B41FA5}">
                      <a16:colId xmlns:a16="http://schemas.microsoft.com/office/drawing/2014/main" val="3589925357"/>
                    </a:ext>
                  </a:extLst>
                </a:gridCol>
                <a:gridCol w="2057400">
                  <a:extLst>
                    <a:ext uri="{9D8B030D-6E8A-4147-A177-3AD203B41FA5}">
                      <a16:colId xmlns:a16="http://schemas.microsoft.com/office/drawing/2014/main" val="2702612471"/>
                    </a:ext>
                  </a:extLst>
                </a:gridCol>
                <a:gridCol w="2057400">
                  <a:extLst>
                    <a:ext uri="{9D8B030D-6E8A-4147-A177-3AD203B41FA5}">
                      <a16:colId xmlns:a16="http://schemas.microsoft.com/office/drawing/2014/main" val="4223150700"/>
                    </a:ext>
                  </a:extLst>
                </a:gridCol>
                <a:gridCol w="1828800">
                  <a:extLst>
                    <a:ext uri="{9D8B030D-6E8A-4147-A177-3AD203B41FA5}">
                      <a16:colId xmlns:a16="http://schemas.microsoft.com/office/drawing/2014/main" val="979993626"/>
                    </a:ext>
                  </a:extLst>
                </a:gridCol>
              </a:tblGrid>
              <a:tr h="702530">
                <a:tc gridSpan="6">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2400" kern="100" dirty="0">
                          <a:effectLst/>
                          <a:latin typeface="Tahoma" panose="020B0604030504040204" pitchFamily="34" charset="0"/>
                          <a:ea typeface="Tahoma" panose="020B0604030504040204" pitchFamily="34" charset="0"/>
                          <a:cs typeface="Tahoma" panose="020B0604030504040204" pitchFamily="34" charset="0"/>
                        </a:rPr>
                        <a:t>Point Source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pPr algn="ctr">
                        <a:lnSpc>
                          <a:spcPct val="115000"/>
                        </a:lnSpc>
                        <a:spcAft>
                          <a:spcPts val="800"/>
                        </a:spcAft>
                      </a:pP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GH"/>
                    </a:p>
                  </a:txBody>
                  <a:tcPr/>
                </a:tc>
                <a:tc hMerge="1">
                  <a:txBody>
                    <a:bodyPr/>
                    <a:lstStyle/>
                    <a:p>
                      <a:endParaRPr lang="en-GH"/>
                    </a:p>
                  </a:txBody>
                  <a:tcPr/>
                </a:tc>
                <a:tc hMerge="1">
                  <a:txBody>
                    <a:bodyPr/>
                    <a:lstStyle/>
                    <a:p>
                      <a:endParaRPr lang="en-GH"/>
                    </a:p>
                  </a:txBody>
                  <a:tcPr/>
                </a:tc>
                <a:tc hMerge="1">
                  <a:txBody>
                    <a:bodyPr/>
                    <a:lstStyle/>
                    <a:p>
                      <a:endParaRPr lang="en-GH"/>
                    </a:p>
                  </a:txBody>
                  <a:tcPr/>
                </a:tc>
                <a:extLst>
                  <a:ext uri="{0D108BD9-81ED-4DB2-BD59-A6C34878D82A}">
                    <a16:rowId xmlns:a16="http://schemas.microsoft.com/office/drawing/2014/main" val="3299702834"/>
                  </a:ext>
                </a:extLst>
              </a:tr>
              <a:tr h="702530">
                <a:tc>
                  <a:txBody>
                    <a:bodyPr/>
                    <a:lstStyle/>
                    <a:p>
                      <a:pPr>
                        <a:lnSpc>
                          <a:spcPct val="115000"/>
                        </a:lnSpc>
                        <a:spcAft>
                          <a:spcPts val="800"/>
                        </a:spcAft>
                      </a:pPr>
                      <a:r>
                        <a:rPr lang="en-GH" sz="2400" kern="100" dirty="0">
                          <a:effectLst/>
                          <a:latin typeface="Tahoma" panose="020B0604030504040204" pitchFamily="34" charset="0"/>
                          <a:ea typeface="Tahoma" panose="020B0604030504040204" pitchFamily="34" charset="0"/>
                          <a:cs typeface="Tahoma" panose="020B0604030504040204" pitchFamily="34" charset="0"/>
                        </a:rPr>
                        <a:t>Parameters</a:t>
                      </a:r>
                    </a:p>
                  </a:txBody>
                  <a:tcPr marL="68580" marR="68580" marT="0" marB="0"/>
                </a:tc>
                <a:tc gridSpan="5">
                  <a:txBody>
                    <a:bodyPr/>
                    <a:lstStyle/>
                    <a:p>
                      <a:pPr algn="ct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Maximum Limit</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GH"/>
                    </a:p>
                  </a:txBody>
                  <a:tcPr/>
                </a:tc>
                <a:tc hMerge="1">
                  <a:txBody>
                    <a:bodyPr/>
                    <a:lstStyle/>
                    <a:p>
                      <a:endParaRPr lang="en-GH"/>
                    </a:p>
                  </a:txBody>
                  <a:tcPr/>
                </a:tc>
                <a:tc hMerge="1">
                  <a:txBody>
                    <a:bodyPr/>
                    <a:lstStyle/>
                    <a:p>
                      <a:endParaRPr lang="en-GH"/>
                    </a:p>
                  </a:txBody>
                  <a:tcPr/>
                </a:tc>
                <a:tc hMerge="1">
                  <a:txBody>
                    <a:bodyPr/>
                    <a:lstStyle/>
                    <a:p>
                      <a:endParaRPr lang="en-GH"/>
                    </a:p>
                  </a:txBody>
                  <a:tcPr/>
                </a:tc>
                <a:extLst>
                  <a:ext uri="{0D108BD9-81ED-4DB2-BD59-A6C34878D82A}">
                    <a16:rowId xmlns:a16="http://schemas.microsoft.com/office/drawing/2014/main" val="3663269039"/>
                  </a:ext>
                </a:extLst>
              </a:tr>
              <a:tr h="744167">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 </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 </a:t>
                      </a:r>
                      <a:r>
                        <a:rPr lang="en-GB" sz="2400" kern="100" dirty="0">
                          <a:effectLst/>
                          <a:latin typeface="Tahoma" panose="020B0604030504040204" pitchFamily="34" charset="0"/>
                          <a:ea typeface="Tahoma" panose="020B0604030504040204" pitchFamily="34" charset="0"/>
                          <a:cs typeface="Tahoma" panose="020B0604030504040204" pitchFamily="34" charset="0"/>
                        </a:rPr>
                        <a:t>Solid fuels (Biomass, coal…)</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Liquid fuels (Diesel, RFO…)</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Gaseous fuels (CNG, LPG..)</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Electrical</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Incinerators</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2211925825"/>
                  </a:ext>
                </a:extLst>
              </a:tr>
              <a:tr h="781772">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SO</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2</a:t>
                      </a:r>
                      <a:r>
                        <a:rPr lang="en-GB" sz="2400" kern="100" dirty="0">
                          <a:effectLst/>
                          <a:latin typeface="Tahoma" panose="020B0604030504040204" pitchFamily="34" charset="0"/>
                          <a:ea typeface="Tahoma" panose="020B0604030504040204" pitchFamily="34" charset="0"/>
                          <a:cs typeface="Tahoma" panose="020B0604030504040204" pitchFamily="34" charset="0"/>
                        </a:rPr>
                        <a:t>(mg/m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200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500</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100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200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200</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76856510"/>
                  </a:ext>
                </a:extLst>
              </a:tr>
              <a:tr h="762000">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NO</a:t>
                      </a:r>
                      <a:r>
                        <a:rPr lang="en-GB" sz="2400" kern="100" baseline="-25000" dirty="0">
                          <a:effectLst/>
                          <a:latin typeface="Tahoma" panose="020B0604030504040204" pitchFamily="34" charset="0"/>
                          <a:ea typeface="Tahoma" panose="020B0604030504040204" pitchFamily="34" charset="0"/>
                          <a:cs typeface="Tahoma" panose="020B0604030504040204" pitchFamily="34" charset="0"/>
                        </a:rPr>
                        <a:t>x</a:t>
                      </a:r>
                      <a:r>
                        <a:rPr lang="en-GB" sz="2400" kern="100" dirty="0">
                          <a:effectLst/>
                          <a:latin typeface="Tahoma" panose="020B0604030504040204" pitchFamily="34" charset="0"/>
                          <a:ea typeface="Tahoma" panose="020B0604030504040204" pitchFamily="34" charset="0"/>
                          <a:cs typeface="Tahoma" panose="020B0604030504040204" pitchFamily="34" charset="0"/>
                        </a:rPr>
                        <a:t>(mg/m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200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400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320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200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400</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1398149858"/>
                  </a:ext>
                </a:extLst>
              </a:tr>
              <a:tr h="762000">
                <a:tc>
                  <a:txBody>
                    <a:bodyPr/>
                    <a:lstStyle/>
                    <a:p>
                      <a:pPr>
                        <a:lnSpc>
                          <a:spcPct val="115000"/>
                        </a:lnSpc>
                        <a:spcAft>
                          <a:spcPts val="800"/>
                        </a:spcAft>
                      </a:pPr>
                      <a:r>
                        <a:rPr lang="en-GB" sz="2400" kern="100" dirty="0">
                          <a:effectLst/>
                          <a:latin typeface="Tahoma" panose="020B0604030504040204" pitchFamily="34" charset="0"/>
                          <a:ea typeface="Tahoma" panose="020B0604030504040204" pitchFamily="34" charset="0"/>
                          <a:cs typeface="Tahoma" panose="020B0604030504040204" pitchFamily="34" charset="0"/>
                        </a:rPr>
                        <a:t>PM (mg/m</a:t>
                      </a:r>
                      <a:r>
                        <a:rPr lang="en-GB" sz="2400" kern="100" baseline="30000" dirty="0">
                          <a:effectLst/>
                          <a:latin typeface="Tahoma" panose="020B0604030504040204" pitchFamily="34" charset="0"/>
                          <a:ea typeface="Tahoma" panose="020B0604030504040204" pitchFamily="34" charset="0"/>
                          <a:cs typeface="Tahoma" panose="020B0604030504040204" pitchFamily="34" charset="0"/>
                        </a:rPr>
                        <a:t>3</a:t>
                      </a:r>
                      <a:r>
                        <a:rPr lang="en-GB" sz="2400" kern="100" dirty="0">
                          <a:effectLst/>
                          <a:latin typeface="Tahoma" panose="020B0604030504040204" pitchFamily="34" charset="0"/>
                          <a:ea typeface="Tahoma" panose="020B0604030504040204" pitchFamily="34" charset="0"/>
                          <a:cs typeface="Tahoma" panose="020B0604030504040204" pitchFamily="34" charset="0"/>
                        </a:rPr>
                        <a:t>)</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50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GB" sz="2400" kern="100">
                          <a:effectLst/>
                          <a:latin typeface="Tahoma" panose="020B0604030504040204" pitchFamily="34" charset="0"/>
                          <a:ea typeface="Tahoma" panose="020B0604030504040204" pitchFamily="34" charset="0"/>
                          <a:cs typeface="Tahoma" panose="020B0604030504040204" pitchFamily="34" charset="0"/>
                        </a:rPr>
                        <a:t>50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50</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50</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70</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val="3390851"/>
                  </a:ext>
                </a:extLst>
              </a:tr>
              <a:tr h="744167">
                <a:tc>
                  <a:txBody>
                    <a:bodyPr/>
                    <a:lstStyle/>
                    <a:p>
                      <a:pPr>
                        <a:lnSpc>
                          <a:spcPct val="115000"/>
                        </a:lnSpc>
                        <a:spcAft>
                          <a:spcPts val="800"/>
                        </a:spcAft>
                      </a:pPr>
                      <a:r>
                        <a:rPr lang="en-US" sz="2400" kern="100">
                          <a:effectLst/>
                          <a:latin typeface="Tahoma" panose="020B0604030504040204" pitchFamily="34" charset="0"/>
                          <a:ea typeface="Tahoma" panose="020B0604030504040204" pitchFamily="34" charset="0"/>
                          <a:cs typeface="Tahoma" panose="020B0604030504040204" pitchFamily="34" charset="0"/>
                        </a:rPr>
                        <a:t>Other Parameters</a:t>
                      </a:r>
                      <a:endParaRPr lang="en-GH" sz="2400" kern="1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gridSpan="5">
                  <a:txBody>
                    <a:bodyPr/>
                    <a:lstStyle/>
                    <a:p>
                      <a:pPr>
                        <a:lnSpc>
                          <a:spcPct val="115000"/>
                        </a:lnSpc>
                        <a:spcAft>
                          <a:spcPts val="800"/>
                        </a:spcAft>
                      </a:pPr>
                      <a:r>
                        <a:rPr lang="en-US" sz="2400" kern="100" dirty="0">
                          <a:effectLst/>
                          <a:latin typeface="Tahoma" panose="020B0604030504040204" pitchFamily="34" charset="0"/>
                          <a:ea typeface="Tahoma" panose="020B0604030504040204" pitchFamily="34" charset="0"/>
                          <a:cs typeface="Tahoma" panose="020B0604030504040204" pitchFamily="34" charset="0"/>
                        </a:rPr>
                        <a:t>CO, HF, HCl, Hg &amp; its compounds, Pb</a:t>
                      </a:r>
                      <a:endParaRPr lang="en-GH" sz="2400" kern="1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hMerge="1">
                  <a:txBody>
                    <a:bodyPr/>
                    <a:lstStyle/>
                    <a:p>
                      <a:endParaRPr lang="en-GH"/>
                    </a:p>
                  </a:txBody>
                  <a:tcPr/>
                </a:tc>
                <a:tc hMerge="1">
                  <a:txBody>
                    <a:bodyPr/>
                    <a:lstStyle/>
                    <a:p>
                      <a:endParaRPr lang="en-GH"/>
                    </a:p>
                  </a:txBody>
                  <a:tcPr/>
                </a:tc>
                <a:tc hMerge="1">
                  <a:txBody>
                    <a:bodyPr/>
                    <a:lstStyle/>
                    <a:p>
                      <a:endParaRPr lang="en-GH"/>
                    </a:p>
                  </a:txBody>
                  <a:tcPr/>
                </a:tc>
                <a:tc hMerge="1">
                  <a:txBody>
                    <a:bodyPr/>
                    <a:lstStyle/>
                    <a:p>
                      <a:endParaRPr lang="en-GH"/>
                    </a:p>
                  </a:txBody>
                  <a:tcPr/>
                </a:tc>
                <a:extLst>
                  <a:ext uri="{0D108BD9-81ED-4DB2-BD59-A6C34878D82A}">
                    <a16:rowId xmlns:a16="http://schemas.microsoft.com/office/drawing/2014/main" val="2380444014"/>
                  </a:ext>
                </a:extLst>
              </a:tr>
            </a:tbl>
          </a:graphicData>
        </a:graphic>
      </p:graphicFrame>
    </p:spTree>
    <p:extLst>
      <p:ext uri="{BB962C8B-B14F-4D97-AF65-F5344CB8AC3E}">
        <p14:creationId xmlns:p14="http://schemas.microsoft.com/office/powerpoint/2010/main" val="1133344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paPowerpointTemp-orange" id="{1CF52085-BC38-F545-B71F-960275A164A0}" vid="{0521B689-46EA-B14C-AFCE-106F204C11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EPA Powerpoint Template-orange-1</Template>
  <TotalTime>10735</TotalTime>
  <Words>3504</Words>
  <Application>Microsoft Macintosh PowerPoint</Application>
  <PresentationFormat>Widescreen</PresentationFormat>
  <Paragraphs>374</Paragraphs>
  <Slides>38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Aptos</vt:lpstr>
      <vt:lpstr>Arial</vt:lpstr>
      <vt:lpstr>Calibri</vt:lpstr>
      <vt:lpstr>Comic Sans MS</vt:lpstr>
      <vt:lpstr>Tahoma</vt:lpstr>
      <vt:lpstr>Times New Roman</vt:lpstr>
      <vt:lpstr>Wingdings</vt:lpstr>
      <vt:lpstr>Office Theme</vt:lpstr>
      <vt:lpstr> AIR QUALITY STANDARDS &amp; REGULATORY FRAMEWORK AND POLICIES IN GHANA  </vt:lpstr>
      <vt:lpstr>OUTLINE</vt:lpstr>
      <vt:lpstr> STANDARD </vt:lpstr>
      <vt:lpstr>WHY THE STANDARD FOR AIR QUALITY</vt:lpstr>
      <vt:lpstr>AIR QUALITY STANDARD</vt:lpstr>
      <vt:lpstr> Ghana Standard for Environment and Health Protection – Requirements for Ambient Air Quality and Point Source/Stack Emissions (GS 1236: 2019) </vt:lpstr>
      <vt:lpstr>AIR QUALITY STANDARD- GS 1236:2019</vt:lpstr>
      <vt:lpstr>AIR QUALITY STANDARD- GS 1236:2019</vt:lpstr>
      <vt:lpstr>AIR QUALITY STANDARD- GS 1236:2019</vt:lpstr>
      <vt:lpstr>AIR QUALITY STANDARD- GS 1236:2019</vt:lpstr>
      <vt:lpstr>AIR QUALITY STANDARD- GS 1236:2019</vt:lpstr>
      <vt:lpstr>Ghana Standard for Environment and Health Protection – Requirements for Motor Vehicle Emissions (GS 1219:2018)</vt:lpstr>
      <vt:lpstr>VEHICULAR EMISSION STANDARD (GS 1219:2018)</vt:lpstr>
      <vt:lpstr>VEHICULAR EMISSION STANDARD (GS 1219:2018)</vt:lpstr>
      <vt:lpstr>VEHICULAR EMISSION STANDARD (GS 1219:2018)</vt:lpstr>
      <vt:lpstr>VEHICULAR EMISSION STANDARD (GS 1219, 2018)</vt:lpstr>
      <vt:lpstr>VEHICULAR EMISSION STANDARD (GS 1219:2018)</vt:lpstr>
      <vt:lpstr>STANDARD DEVELOPMENT PROCESS</vt:lpstr>
      <vt:lpstr>STANDARD DEVELOPMENT PROCESS</vt:lpstr>
      <vt:lpstr>POLICIES FOR AIR QUALITY</vt:lpstr>
      <vt:lpstr>POLICIES FOR AIR QUALITY</vt:lpstr>
      <vt:lpstr>POLICIES FOR AIR QUALITY</vt:lpstr>
      <vt:lpstr>POLICIES FOR AIR QUALITY</vt:lpstr>
      <vt:lpstr>OTHER LEGAL &amp; REGULATORY FRAMEWORK</vt:lpstr>
      <vt:lpstr>OTHER LEGAL &amp; REGULATORY FRAMEWORK</vt:lpstr>
      <vt:lpstr>OTHER LEGAL &amp; REGULATORY FRAMEWORK</vt:lpstr>
      <vt:lpstr>OTHER LEGAL &amp; REGULATORY FRAMEWORK</vt:lpstr>
      <vt:lpstr>OTHER LEGAL &amp; REGULATORY FRAMEWORK</vt:lpstr>
      <vt:lpstr>OTHER LEGAL &amp; REGULATORY FRAMEWORK</vt:lpstr>
      <vt:lpstr>OTHER LEGAL &amp; REGULATORY FRAMEWORK</vt:lpstr>
      <vt:lpstr>SOME AIR QUALITY MANAGEMENT EFFORTS BY EPA</vt:lpstr>
      <vt:lpstr>SOME AIR QULAITY MANAGEMENT EFFORTS BY EPA</vt:lpstr>
      <vt:lpstr>SOME AIR QULAITY MANAGEMENT EFFORTS BY EPA</vt:lpstr>
      <vt:lpstr>SOME AIR QUALITY MANAGEMENT EFFORTS BY EPA</vt:lpstr>
      <vt:lpstr>AIR QUALITY MANAGEMENT EFFORTS BY EPA</vt:lpstr>
      <vt:lpstr>CHALLENGES</vt:lpstr>
      <vt:lpstr>WAY FORWARD</vt:lpstr>
      <vt:lpstr>                                     One Planet !                                                      One Humanity!                                                         One love!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Dziedzorm Dogbey</dc:creator>
  <cp:lastModifiedBy>Selina Amoah</cp:lastModifiedBy>
  <cp:revision>256</cp:revision>
  <dcterms:created xsi:type="dcterms:W3CDTF">2019-02-06T09:57:50Z</dcterms:created>
  <dcterms:modified xsi:type="dcterms:W3CDTF">2025-12-04T08:56:52Z</dcterms:modified>
</cp:coreProperties>
</file>