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134806971" r:id="rId2"/>
    <p:sldId id="2134807021" r:id="rId3"/>
    <p:sldId id="2134807026" r:id="rId4"/>
    <p:sldId id="2134806973" r:id="rId5"/>
    <p:sldId id="2134807035" r:id="rId6"/>
    <p:sldId id="2134807039" r:id="rId7"/>
    <p:sldId id="2134807016" r:id="rId8"/>
    <p:sldId id="2134807027" r:id="rId9"/>
    <p:sldId id="2134807034" r:id="rId10"/>
    <p:sldId id="2134807036" r:id="rId11"/>
    <p:sldId id="2134807037" r:id="rId12"/>
    <p:sldId id="2134807038" r:id="rId13"/>
    <p:sldId id="2134806990" r:id="rId14"/>
    <p:sldId id="2134806958" r:id="rId15"/>
    <p:sldId id="2134806962" r:id="rId16"/>
    <p:sldId id="2134807010" r:id="rId17"/>
    <p:sldId id="2134807011" r:id="rId18"/>
    <p:sldId id="2134807030" r:id="rId19"/>
    <p:sldId id="2134807033" r:id="rId20"/>
    <p:sldId id="2134807031" r:id="rId21"/>
    <p:sldId id="2134806972" r:id="rId22"/>
  </p:sldIdLst>
  <p:sldSz cx="18288000" cy="10287000"/>
  <p:notesSz cx="6858000" cy="9144000"/>
  <p:embeddedFontLst>
    <p:embeddedFont>
      <p:font typeface="Adobe Devanagari" panose="02040503050201020203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697134-93DF-F256-B871-50CCB2C28F47}" name="Pallavi Pant" initials="PP" userId="S::ppant@healtheffects.org::64d35c7b-4779-47ae-bb50-6d533c9ec1fb" providerId="AD"/>
  <p188:author id="{5A6FEF38-3069-483B-4DE8-D3093EA6061A}" name="Victor Nthusi" initials="VN" userId="S::VNthusi@healtheffects.org::2dff88a3-5ac8-4cf2-809d-1f227dd356b6" providerId="AD"/>
  <p188:author id="{A65DF2D4-5917-98B3-7DA8-8DD2E941237B}" name="Hlina Kiros" initials="HK" userId="S::hkiros@healtheffects.org::2e0e14a7-5a8b-488d-9e53-ab6733b08af7" providerId="AD"/>
  <p188:author id="{7D7F5DD6-2335-FE33-ECB5-3326D85A7010}" name="Ellen Mantus" initials="EM" userId="S::emantus@healtheffects.org::a6f2944b-4f86-44e6-ae82-7bd04ecbed34" providerId="AD"/>
  <p188:author id="{37AE45DF-EE1C-D90C-DCF8-372FCAB45CD3}" name="Anna Rosofsky" initials="AR" userId="S::arosofsky@healtheffects.org::e3eb73be-64e2-438b-ad10-9201c74da2f2" providerId="AD"/>
  <p188:author id="{6B6222F5-4CE6-D4D3-8AB4-72CAF39983F5}" name="Amy Andreini" initials="AA" userId="S::aandreini@healtheffects.org::969451ce-6d16-489c-abfc-29459b83ec47" providerId="AD"/>
  <p188:author id="{F53030FC-DEA2-D427-09F1-8462BF66CE37}" name="Donna Vorhees" initials="DV" userId="S::DVorhees@healtheffects.org::eb2ab403-5be5-43d2-8e88-9199fe5e25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Vorhees" initials="DV" lastIdx="9" clrIdx="0">
    <p:extLst>
      <p:ext uri="{19B8F6BF-5375-455C-9EA6-DF929625EA0E}">
        <p15:presenceInfo xmlns:p15="http://schemas.microsoft.com/office/powerpoint/2012/main" userId="S::DVorhees@healtheffects.org::eb2ab403-5be5-43d2-8e88-9199fe5e25d8" providerId="AD"/>
      </p:ext>
    </p:extLst>
  </p:cmAuthor>
  <p:cmAuthor id="2" name="Pallavi Pant" initials="PP" lastIdx="14" clrIdx="1">
    <p:extLst>
      <p:ext uri="{19B8F6BF-5375-455C-9EA6-DF929625EA0E}">
        <p15:presenceInfo xmlns:p15="http://schemas.microsoft.com/office/powerpoint/2012/main" userId="S::ppant@healtheffects.org::64d35c7b-4779-47ae-bb50-6d533c9ec1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F27"/>
    <a:srgbClr val="213B72"/>
    <a:srgbClr val="0F76BD"/>
    <a:srgbClr val="A73B27"/>
    <a:srgbClr val="4DB6D8"/>
    <a:srgbClr val="E4D4CA"/>
    <a:srgbClr val="83002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9" autoAdjust="0"/>
    <p:restoredTop sz="95157" autoAdjust="0"/>
  </p:normalViewPr>
  <p:slideViewPr>
    <p:cSldViewPr>
      <p:cViewPr varScale="1">
        <p:scale>
          <a:sx n="47" d="100"/>
          <a:sy n="47" d="100"/>
        </p:scale>
        <p:origin x="73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E6D58-C78A-4127-ADAB-C30C823108C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E167B-4428-4CAA-9F7A-D095A815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2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3E6DB-B7F1-9CF4-CF80-21C718763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BC49DF-80C2-0CC8-1355-EE4E256BF0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4BCD4C-A10C-4E9E-5EB6-8DCA84B54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9544F-D1C9-2F0A-DD6E-02CBF4DA84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E167B-4428-4CAA-9F7A-D095A81575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20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C2E66-8B02-4F29-8BDB-5043A30E2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45E15C-44B6-510B-ABDD-72223C74A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CF6FD2-3CBE-A8CD-6D57-8443017DC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97DE5-56E2-916F-C79E-D0600742C9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E167B-4428-4CAA-9F7A-D095A81575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79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2F483-3B58-4966-D124-7F3759095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FBF768-AD24-6368-6EF6-E24AD691BC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9F9C62-4751-3941-31A9-04939CEDC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6988F-73DD-3AD9-6747-2432866C7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E167B-4428-4CAA-9F7A-D095A81575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09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FBACB-0101-E9A2-42ED-76CE2AFD8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D6D2CA-2221-FA43-41D2-E69617BE29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BFED1F-A115-E1B9-1AC0-9C1A74354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CE4B3-DF42-BE5A-DDDC-B3CC47F95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E167B-4428-4CAA-9F7A-D095A81575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69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8F491-F8D5-499A-2278-68B746742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B4EB80-3176-26AC-F8CF-1A352E13C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C011B5-3FD1-31AE-750E-BC989D82D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6DC07-E507-0C93-CDC0-4B4B7034B8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E167B-4428-4CAA-9F7A-D095A81575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06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66199-2E7D-754D-DF91-6A6E55333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39F21D-C721-ACD7-7357-88CBEE849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B2A8F8-F0DE-E150-F698-854D50607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F305E-0BCD-F2D6-680D-2C61963451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E167B-4428-4CAA-9F7A-D095A81575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79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B19F6-52D5-6275-E03F-68304C34E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7990AA-7924-2C10-9798-4CD1DCC82E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86F0E2-DFFA-CB86-0219-7A6A00DEF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A6A06-585F-E79C-9A6E-780413BDE2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E167B-4428-4CAA-9F7A-D095A81575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37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29F6A-3EC4-1745-4262-A115F8A2D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F897D6-B08E-AA43-9964-ED866C7D59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1B498D-3056-BEF6-62DC-44A5E0ADB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0239A-FA61-1118-ACC3-C3B71978F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E167B-4428-4CAA-9F7A-D095A81575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58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297A6-E8DD-6B80-49A5-CF4F20093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14D855-A9F1-B5CF-0D39-8DC55E22C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7FF0BF-8089-3FC2-CF77-240555CF7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9F413-33EB-44FC-6C35-89EA177813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E167B-4428-4CAA-9F7A-D095A81575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40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CF6FC-6DF1-6AB1-B224-F3AF102C9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6220F7-7762-0BF5-EC51-FFB0DFD7E8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AC0FCD-119E-F85A-0F1F-E16908E92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D5895-7F77-1161-64BA-BE309B72F1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E167B-4428-4CAA-9F7A-D095A81575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6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FE82F-06AD-230C-786E-AF196BC9A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5DFD7A-694A-C158-3320-1F4ADE183F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54AB45-4A3C-F4B1-1123-9A5316FFF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205BC-0089-08A2-71A6-FB77EC581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E167B-4428-4CAA-9F7A-D095A81575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5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CF411-1C1A-3ABE-F601-EDE4CC36A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C5AE67-BCAD-04C6-5B21-496361E46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82FA92-21D6-DDDA-5C65-7C812F832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61E05-FC18-DCFC-C06D-658A6D9AD0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E167B-4428-4CAA-9F7A-D095A81575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19D45-D4EB-5071-A516-5694BF796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6A8CEC-67E4-9E41-915A-26F36CE8CB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81BC0-5CD3-C1CA-F69E-45B7A7FAA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3756F-8388-32DF-D39D-DCAF8ACE0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E167B-4428-4CAA-9F7A-D095A81575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52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2EC1B-0A65-F006-5B35-0DC2A3F60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B96917-7F2C-E317-3911-E03D325867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5A843E-F919-EAE3-FE03-74169E620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500A0-0A79-0E05-4054-F2A8FC3E0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E167B-4428-4CAA-9F7A-D095A81575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38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B913D-113A-4E72-0B7E-FDF8B7E82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ED2CFD-DC35-0DFA-A8D1-456E1E7E5E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A2F77C-3A6D-E3F7-D1D2-81414777D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3EAFC-991C-641F-798E-B33AC6DA41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E167B-4428-4CAA-9F7A-D095A81575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02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B45C5-AB7C-3210-80F2-1C8AEFFD6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80C10F-6A2D-7F3A-6741-0DB1B3ED4B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8CB591-E31F-A7CB-A679-4D02F9833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ED314-5978-BD57-0AA5-77AD61D58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E167B-4428-4CAA-9F7A-D095A81575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2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08B33-D040-8510-63C6-76CCAB440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CBEDF3-A95C-1CDC-5493-CCBA82071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3298BB-E968-EC2A-BD64-3A9A80CE9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A1098-2D3E-B276-68F1-65116427A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E167B-4428-4CAA-9F7A-D095A81575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34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BEBBF-9888-5D6D-6E5B-E02C8DA87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6BC9D5-8D62-9A4E-C22F-0204BAF40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FDC3F8-AEB8-E42E-DC9B-41D6602F4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B57FF-6D80-B01F-242C-ECD08BA50D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E167B-4428-4CAA-9F7A-D095A81575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9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A9D05-D176-8F31-9B74-6B306BCC8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148166-B03F-1B58-6D3C-C1AA58A789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17EBA2-2908-76BB-698E-8C7FEC921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4CF87-C044-E8B8-CE7B-E75D677A84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E167B-4428-4CAA-9F7A-D095A81575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7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laroberta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tools/airq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www.who.int/europe/tools-and-toolkits/airq---software-tool-for-health-risk-assessment-of-air-pollution" TargetMode="External"/><Relationship Id="rId4" Type="http://schemas.openxmlformats.org/officeDocument/2006/relationships/hyperlink" Target="https://www.ssph-journal.org/journals/public-health-reviews/articles/10.3389/phrs.2024.1606969/ful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benmap/how-benmap-ce-estimates-health-and-economic-effects-air-pollu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laroberta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7067699" y="312764"/>
            <a:ext cx="699726" cy="814820"/>
          </a:xfrm>
          <a:custGeom>
            <a:avLst/>
            <a:gdLst/>
            <a:ahLst/>
            <a:cxnLst/>
            <a:rect l="l" t="t" r="r" b="b"/>
            <a:pathLst>
              <a:path w="699726" h="814819">
                <a:moveTo>
                  <a:pt x="0" y="0"/>
                </a:moveTo>
                <a:lnTo>
                  <a:pt x="699726" y="0"/>
                </a:lnTo>
                <a:lnTo>
                  <a:pt x="699726" y="814819"/>
                </a:lnTo>
                <a:lnTo>
                  <a:pt x="0" y="8148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700"/>
          </a:p>
        </p:txBody>
      </p:sp>
      <p:sp>
        <p:nvSpPr>
          <p:cNvPr id="6" name="TextBox 6"/>
          <p:cNvSpPr txBox="1"/>
          <p:nvPr/>
        </p:nvSpPr>
        <p:spPr>
          <a:xfrm>
            <a:off x="10134600" y="4000500"/>
            <a:ext cx="7772399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 b="1" dirty="0">
                <a:solidFill>
                  <a:srgbClr val="213B72"/>
                </a:solidFill>
                <a:latin typeface="Adobe Devanagari" panose="02040503050201020203" pitchFamily="18" charset="0"/>
                <a:ea typeface="Montserrat Semi-Bold"/>
                <a:cs typeface="Adobe Devanagari" panose="02040503050201020203" pitchFamily="18" charset="0"/>
                <a:sym typeface="Montserrat Semi-Bold"/>
              </a:rPr>
              <a:t>Health Impact Assessment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07667" y="6972300"/>
            <a:ext cx="7772399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213B72"/>
                </a:solidFill>
                <a:latin typeface="Adobe Devanagari" panose="02040503050201020203" pitchFamily="18" charset="0"/>
                <a:cs typeface="Adobe Devanagari" panose="02040503050201020203" pitchFamily="18" charset="0"/>
                <a:sym typeface="Montserrat Semi-Bold"/>
              </a:rPr>
              <a:t>December </a:t>
            </a:r>
            <a:r>
              <a:rPr lang="en-US" sz="2400" dirty="0">
                <a:solidFill>
                  <a:srgbClr val="213B72"/>
                </a:solidFill>
                <a:latin typeface="Adobe Devanagari" panose="02040503050201020203" pitchFamily="18" charset="0"/>
                <a:cs typeface="Adobe Devanagari" panose="02040503050201020203" pitchFamily="18" charset="0"/>
                <a:sym typeface="Montserrat Bold"/>
              </a:rPr>
              <a:t>4, 2025 </a:t>
            </a:r>
          </a:p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213B7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African School on Air Quality and Pollution Prevention in Ghana</a:t>
            </a:r>
            <a:endParaRPr lang="en-US" sz="2400" dirty="0">
              <a:solidFill>
                <a:srgbClr val="213B72"/>
              </a:solidFill>
              <a:latin typeface="Adobe Devanagari" panose="02040503050201020203" pitchFamily="18" charset="0"/>
              <a:cs typeface="Adobe Devanagari" panose="02040503050201020203" pitchFamily="18" charset="0"/>
              <a:sym typeface="Montserrat Bold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FF12FE99-1FB3-23F8-3A88-269BB155DDD4}"/>
              </a:ext>
            </a:extLst>
          </p:cNvPr>
          <p:cNvSpPr txBox="1"/>
          <p:nvPr/>
        </p:nvSpPr>
        <p:spPr>
          <a:xfrm>
            <a:off x="10207667" y="5406663"/>
            <a:ext cx="7544973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213B7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Pallavi Pant, PhD </a:t>
            </a:r>
          </a:p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213B72"/>
                </a:solidFill>
                <a:latin typeface="Adobe Devanagari" panose="02040503050201020203" pitchFamily="18" charset="0"/>
                <a:cs typeface="Adobe Devanagari" panose="02040503050201020203" pitchFamily="18" charset="0"/>
                <a:sym typeface="Montserrat Bold"/>
              </a:rPr>
              <a:t>Health Effects Institute</a:t>
            </a:r>
          </a:p>
        </p:txBody>
      </p:sp>
      <p:pic>
        <p:nvPicPr>
          <p:cNvPr id="5" name="Picture 4" descr="A group of buses on a road&#10;&#10;AI-generated content may be incorrect.">
            <a:extLst>
              <a:ext uri="{FF2B5EF4-FFF2-40B4-BE49-F238E27FC236}">
                <a16:creationId xmlns:a16="http://schemas.microsoft.com/office/drawing/2014/main" id="{5D9782F8-BD80-00CF-4D9A-88F6D4E3F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9444" b="-6932"/>
          <a:stretch>
            <a:fillRect/>
          </a:stretch>
        </p:blipFill>
        <p:spPr>
          <a:xfrm>
            <a:off x="0" y="10804"/>
            <a:ext cx="9677400" cy="110000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F01A5-7B5E-3DE0-D471-ECECCF145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EA13E2E-6017-BE06-A9DB-75D9F3D0B8B1}"/>
              </a:ext>
            </a:extLst>
          </p:cNvPr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CBD9860-525D-5911-B2D2-76919B4C0143}"/>
              </a:ext>
            </a:extLst>
          </p:cNvPr>
          <p:cNvSpPr txBox="1"/>
          <p:nvPr/>
        </p:nvSpPr>
        <p:spPr>
          <a:xfrm>
            <a:off x="1028695" y="938846"/>
            <a:ext cx="175259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Population Weighted Mean Concentration/Exposure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CE8EE-2E77-4EF9-322F-41A0668F84C0}"/>
              </a:ext>
            </a:extLst>
          </p:cNvPr>
          <p:cNvSpPr/>
          <p:nvPr/>
        </p:nvSpPr>
        <p:spPr>
          <a:xfrm>
            <a:off x="3141711" y="5143500"/>
            <a:ext cx="592089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6EFD31-7002-0470-849B-59CD43ACA668}"/>
              </a:ext>
            </a:extLst>
          </p:cNvPr>
          <p:cNvSpPr txBox="1"/>
          <p:nvPr/>
        </p:nvSpPr>
        <p:spPr>
          <a:xfrm>
            <a:off x="6206319" y="9563100"/>
            <a:ext cx="11585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Adobe Devanagari" panose="02040503050201020203" charset="0"/>
                <a:cs typeface="Adobe Devanagari" panose="02040503050201020203" charset="0"/>
                <a:hlinkClick r:id="rId3"/>
              </a:rPr>
              <a:t>Clean air for all | The Ella Roberta Foundation</a:t>
            </a:r>
            <a:r>
              <a:rPr lang="en-US" sz="1600" dirty="0">
                <a:latin typeface="Adobe Devanagari" panose="02040503050201020203" charset="0"/>
                <a:cs typeface="Adobe Devanagari" panose="02040503050201020203" charset="0"/>
              </a:rPr>
              <a:t> </a:t>
            </a:r>
            <a:endParaRPr lang="en-US" sz="1500" dirty="0">
              <a:latin typeface="Adobe Devanagari" panose="02040503050201020203" charset="0"/>
              <a:cs typeface="Adobe Devanagari" panose="02040503050201020203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F84E90-622A-A8A5-4401-14F995DF344A}"/>
              </a:ext>
            </a:extLst>
          </p:cNvPr>
          <p:cNvSpPr txBox="1"/>
          <p:nvPr/>
        </p:nvSpPr>
        <p:spPr>
          <a:xfrm>
            <a:off x="5638800" y="2173456"/>
            <a:ext cx="124968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3200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C1 - concentration in location 1 (31 µg/m³)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3200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C2 – concentration in location 2 (22 µg/m³)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3200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n1 – population in district 1 (120, 000)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3200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n2 – population in district 2 (60, 000)</a:t>
            </a:r>
          </a:p>
          <a:p>
            <a:pPr algn="l">
              <a:lnSpc>
                <a:spcPct val="150000"/>
              </a:lnSpc>
              <a:buNone/>
            </a:pPr>
            <a:br>
              <a:rPr lang="en-US" sz="3200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</a:br>
            <a:r>
              <a:rPr lang="en-US" sz="3200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N=n1+n2 – total population of the city (180, 000) </a:t>
            </a:r>
          </a:p>
          <a:p>
            <a:pPr algn="l">
              <a:lnSpc>
                <a:spcPct val="150000"/>
              </a:lnSpc>
              <a:buNone/>
            </a:pPr>
            <a:endParaRPr lang="en-US" sz="3200" dirty="0">
              <a:solidFill>
                <a:srgbClr val="212529"/>
              </a:solidFill>
              <a:latin typeface="Adobe Devanagari" panose="02040503050201020203" charset="0"/>
              <a:cs typeface="Adobe Devanagari" panose="02040503050201020203" charset="0"/>
            </a:endParaRPr>
          </a:p>
          <a:p>
            <a:pPr algn="l">
              <a:lnSpc>
                <a:spcPct val="150000"/>
              </a:lnSpc>
              <a:buNone/>
            </a:pPr>
            <a:r>
              <a:rPr lang="en-US" sz="3200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C – population-weighted city mean concentration: (C1*n1 + C2*n2)/N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3200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 </a:t>
            </a:r>
            <a:endParaRPr lang="en-US" sz="2800" dirty="0">
              <a:solidFill>
                <a:srgbClr val="212529"/>
              </a:solidFill>
              <a:latin typeface="Adobe Devanagari" panose="02040503050201020203" charset="0"/>
              <a:cs typeface="Adobe Devanagari" panose="02040503050201020203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3D55E-6087-5250-5D96-980590922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781300"/>
            <a:ext cx="3971973" cy="5077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A1D7AE-5F05-13C9-0516-941D1BC3D838}"/>
              </a:ext>
            </a:extLst>
          </p:cNvPr>
          <p:cNvSpPr txBox="1"/>
          <p:nvPr/>
        </p:nvSpPr>
        <p:spPr>
          <a:xfrm>
            <a:off x="5638800" y="8224272"/>
            <a:ext cx="928047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3200" b="1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C = (31*120000 + 22*60000)/180000 = 28 µg/m³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3200" b="1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(mean of C1 and C2 = 26.5 µg/m³)</a:t>
            </a:r>
          </a:p>
        </p:txBody>
      </p:sp>
    </p:spTree>
    <p:extLst>
      <p:ext uri="{BB962C8B-B14F-4D97-AF65-F5344CB8AC3E}">
        <p14:creationId xmlns:p14="http://schemas.microsoft.com/office/powerpoint/2010/main" val="345681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754CF-1255-73E1-BE3D-9A9592825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DAE8F49-0941-65DF-F58F-7B9486748798}"/>
              </a:ext>
            </a:extLst>
          </p:cNvPr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F751D4D3-B0C7-B755-DFB1-DFAF8BBFEE04}"/>
              </a:ext>
            </a:extLst>
          </p:cNvPr>
          <p:cNvSpPr txBox="1"/>
          <p:nvPr/>
        </p:nvSpPr>
        <p:spPr>
          <a:xfrm>
            <a:off x="1043934" y="876300"/>
            <a:ext cx="1694982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Let’s calculate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9A0F56-962F-7243-ACAC-0DD48BDCBE05}"/>
              </a:ext>
            </a:extLst>
          </p:cNvPr>
          <p:cNvSpPr txBox="1"/>
          <p:nvPr/>
        </p:nvSpPr>
        <p:spPr>
          <a:xfrm>
            <a:off x="1028695" y="2324828"/>
            <a:ext cx="8343905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Annual mean PM</a:t>
            </a:r>
            <a:r>
              <a:rPr lang="en-US" sz="3200" baseline="-25000" dirty="0">
                <a:latin typeface="Adobe Devanagari" panose="02040503050201020203" charset="0"/>
                <a:cs typeface="Adobe Devanagari" panose="02040503050201020203" charset="0"/>
              </a:rPr>
              <a:t>2.5</a:t>
            </a:r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 exposure in Lagos in 2024 (C), is </a:t>
            </a:r>
            <a:r>
              <a:rPr lang="en-US" sz="3200" b="1" dirty="0">
                <a:latin typeface="Adobe Devanagari" panose="02040503050201020203" charset="0"/>
                <a:cs typeface="Adobe Devanagari" panose="02040503050201020203" charset="0"/>
              </a:rPr>
              <a:t>51 µg/m³</a:t>
            </a:r>
          </a:p>
          <a:p>
            <a:endParaRPr lang="en-US" sz="3200" dirty="0">
              <a:latin typeface="Adobe Devanagari" panose="02040503050201020203" charset="0"/>
              <a:cs typeface="Adobe Devanagari" panose="02040503050201020203" charset="0"/>
            </a:endParaRPr>
          </a:p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The plan is to reduce it to counterfactual (C0) of WHO IT1, </a:t>
            </a:r>
            <a:r>
              <a:rPr lang="en-US" sz="3200" b="1" dirty="0">
                <a:latin typeface="Adobe Devanagari" panose="02040503050201020203" charset="0"/>
                <a:cs typeface="Adobe Devanagari" panose="02040503050201020203" charset="0"/>
              </a:rPr>
              <a:t>35 µg/m³ </a:t>
            </a:r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(i.e., by 16 µg/m³)</a:t>
            </a:r>
            <a:b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</a:br>
            <a:endParaRPr lang="en-US" sz="3200" dirty="0">
              <a:latin typeface="Adobe Devanagari" panose="02040503050201020203" charset="0"/>
              <a:cs typeface="Adobe Devanagari" panose="02040503050201020203" charset="0"/>
            </a:endParaRPr>
          </a:p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CRF for all-cause mortality based on Chen &amp; Hoek 2020, RR= 1.08 per 10 µg/m³, </a:t>
            </a:r>
          </a:p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i.e., 1.131 per 16 µg/m³ </a:t>
            </a:r>
            <a:b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</a:br>
            <a:endParaRPr lang="en-US" sz="3200" dirty="0">
              <a:latin typeface="Adobe Devanagari" panose="02040503050201020203" charset="0"/>
              <a:cs typeface="Adobe Devanagari" panose="02040503050201020203" charset="0"/>
            </a:endParaRPr>
          </a:p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PAF = (1.131 – 1)/1.131 = 0.116 (11.6% of total mortality can be attributed to the </a:t>
            </a:r>
          </a:p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exposure &gt; 35 µg/m³ in Lagos)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B4944-D2D1-BBD8-D69C-A0D9C3FB7CBD}"/>
              </a:ext>
            </a:extLst>
          </p:cNvPr>
          <p:cNvSpPr txBox="1"/>
          <p:nvPr/>
        </p:nvSpPr>
        <p:spPr>
          <a:xfrm>
            <a:off x="10591800" y="3314700"/>
            <a:ext cx="7239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What if C0 was 25 µg/m³ (WHO IT2)? </a:t>
            </a:r>
          </a:p>
          <a:p>
            <a:endParaRPr lang="en-US" sz="3200" dirty="0">
              <a:latin typeface="Adobe Devanagari" panose="02040503050201020203" charset="0"/>
              <a:cs typeface="Adobe Devanagari" panose="02040503050201020203" charset="0"/>
            </a:endParaRPr>
          </a:p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RR per 26 µg/m³=1.222</a:t>
            </a:r>
          </a:p>
          <a:p>
            <a:endParaRPr lang="en-US" sz="3200" dirty="0">
              <a:latin typeface="Adobe Devanagari" panose="02040503050201020203" charset="0"/>
              <a:cs typeface="Adobe Devanagari" panose="02040503050201020203" charset="0"/>
            </a:endParaRPr>
          </a:p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PAF = (1.222 – 1)/1.222 = 0.182 </a:t>
            </a:r>
          </a:p>
          <a:p>
            <a:b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</a:br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18.2% of total mortality can be attributed to the exposure &gt; 25 µg/m³ in Lagos)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15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10"/>
    </mc:Choice>
    <mc:Fallback xmlns="">
      <p:transition spd="slow" advTm="152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74A46-D6B5-B183-6240-DAD900790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0E78759-9FBC-12BF-E0D2-1542F25EBA6A}"/>
              </a:ext>
            </a:extLst>
          </p:cNvPr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BA718B8A-CD84-F1EB-AA34-41F0C74E56CA}"/>
              </a:ext>
            </a:extLst>
          </p:cNvPr>
          <p:cNvSpPr txBox="1"/>
          <p:nvPr/>
        </p:nvSpPr>
        <p:spPr>
          <a:xfrm>
            <a:off x="1043934" y="876300"/>
            <a:ext cx="1694982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Let’s calculate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5EEB60-B05A-1567-8E51-9BB9BDB658BD}"/>
              </a:ext>
            </a:extLst>
          </p:cNvPr>
          <p:cNvSpPr txBox="1"/>
          <p:nvPr/>
        </p:nvSpPr>
        <p:spPr>
          <a:xfrm>
            <a:off x="1028695" y="2324828"/>
            <a:ext cx="8343905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Annual mean PM</a:t>
            </a:r>
            <a:r>
              <a:rPr lang="en-US" sz="3200" baseline="-25000" dirty="0">
                <a:latin typeface="Adobe Devanagari" panose="02040503050201020203" charset="0"/>
                <a:cs typeface="Adobe Devanagari" panose="02040503050201020203" charset="0"/>
              </a:rPr>
              <a:t>2.5</a:t>
            </a:r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 exposure in Lagos in 2024 (C), is </a:t>
            </a:r>
            <a:r>
              <a:rPr lang="en-US" sz="3200" b="1" dirty="0">
                <a:latin typeface="Adobe Devanagari" panose="02040503050201020203" charset="0"/>
                <a:cs typeface="Adobe Devanagari" panose="02040503050201020203" charset="0"/>
              </a:rPr>
              <a:t>51 µg/m³</a:t>
            </a:r>
          </a:p>
          <a:p>
            <a:endParaRPr lang="en-US" sz="3200" dirty="0">
              <a:latin typeface="Adobe Devanagari" panose="02040503050201020203" charset="0"/>
              <a:cs typeface="Adobe Devanagari" panose="02040503050201020203" charset="0"/>
            </a:endParaRPr>
          </a:p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The plan is to reduce it to counterfactual (C0) of WHO IT1, </a:t>
            </a:r>
            <a:r>
              <a:rPr lang="en-US" sz="3200" b="1" dirty="0">
                <a:latin typeface="Adobe Devanagari" panose="02040503050201020203" charset="0"/>
                <a:cs typeface="Adobe Devanagari" panose="02040503050201020203" charset="0"/>
              </a:rPr>
              <a:t>35 µg/m³ </a:t>
            </a:r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(i.e., by 16 µg/m³)</a:t>
            </a:r>
            <a:b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</a:br>
            <a:endParaRPr lang="en-US" sz="3200" dirty="0">
              <a:latin typeface="Adobe Devanagari" panose="02040503050201020203" charset="0"/>
              <a:cs typeface="Adobe Devanagari" panose="02040503050201020203" charset="0"/>
            </a:endParaRPr>
          </a:p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CRF for all-cause mortality based on Chen &amp; Hoek 2020, RR= 1.08 per 10 µg/m³, </a:t>
            </a:r>
          </a:p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i.e., 1.131 per 16 µg/m³ </a:t>
            </a:r>
            <a:b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</a:br>
            <a:endParaRPr lang="en-US" sz="3200" dirty="0">
              <a:latin typeface="Adobe Devanagari" panose="02040503050201020203" charset="0"/>
              <a:cs typeface="Adobe Devanagari" panose="02040503050201020203" charset="0"/>
            </a:endParaRPr>
          </a:p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PAF = (1.131 – 1)/1.131 = 0.116 (11.6% of total mortality can be attributed to the </a:t>
            </a:r>
          </a:p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exposure &gt; 35 µg/m³ in Lagos)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5155AE-7E93-F954-2498-7FC791F6EED3}"/>
              </a:ext>
            </a:extLst>
          </p:cNvPr>
          <p:cNvSpPr txBox="1"/>
          <p:nvPr/>
        </p:nvSpPr>
        <p:spPr>
          <a:xfrm>
            <a:off x="10134600" y="2463327"/>
            <a:ext cx="73914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All-cause mortality in ages 30+ is I=</a:t>
            </a:r>
            <a:r>
              <a:rPr lang="en-US" sz="3200" b="1" dirty="0">
                <a:latin typeface="Adobe Devanagari" panose="02040503050201020203" charset="0"/>
                <a:cs typeface="Adobe Devanagari" panose="02040503050201020203" charset="0"/>
              </a:rPr>
              <a:t>1400 per 100 000 people</a:t>
            </a:r>
          </a:p>
          <a:p>
            <a:endParaRPr lang="en-US" sz="3200" dirty="0">
              <a:latin typeface="Adobe Devanagari" panose="02040503050201020203" charset="0"/>
              <a:cs typeface="Adobe Devanagari" panose="02040503050201020203" charset="0"/>
            </a:endParaRPr>
          </a:p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Population attributable risk (PAR) = I*PAF 1400 * 0.116= 162.4 per 100 000 people (mortality attributable to the exposure &gt; 35 µg/m³)</a:t>
            </a:r>
          </a:p>
          <a:p>
            <a:endParaRPr lang="en-US" sz="3200" dirty="0">
              <a:latin typeface="Adobe Devanagari" panose="02040503050201020203" charset="0"/>
              <a:cs typeface="Adobe Devanagari" panose="02040503050201020203" charset="0"/>
            </a:endParaRPr>
          </a:p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Total population: 1.4 million </a:t>
            </a:r>
          </a:p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55% in age 30+ </a:t>
            </a:r>
          </a:p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NEx=1 400 000*0.55= 770 000 in age 30+</a:t>
            </a:r>
          </a:p>
          <a:p>
            <a:b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</a:br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Number of attributable cases = NEx * PAR= (770 000/ 100 000) * 162.4 = </a:t>
            </a:r>
            <a:r>
              <a:rPr lang="en-US" sz="3200" b="1" dirty="0">
                <a:latin typeface="Adobe Devanagari" panose="02040503050201020203" charset="0"/>
                <a:cs typeface="Adobe Devanagari" panose="02040503050201020203" charset="0"/>
              </a:rPr>
              <a:t>1250 deaths / year attributable to exposure &gt; 35 µg/m³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35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10"/>
    </mc:Choice>
    <mc:Fallback xmlns="">
      <p:transition spd="slow" advTm="15211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9B633-45F2-B728-B038-CF7146A1E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DECD03E-4402-2BCC-698C-6BCB0ADD6ECB}"/>
              </a:ext>
            </a:extLst>
          </p:cNvPr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7E16C4E9-CF48-97B3-F196-068E1269F5AB}"/>
              </a:ext>
            </a:extLst>
          </p:cNvPr>
          <p:cNvSpPr txBox="1"/>
          <p:nvPr/>
        </p:nvSpPr>
        <p:spPr>
          <a:xfrm>
            <a:off x="1028695" y="1034219"/>
            <a:ext cx="175259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What do we mean by the burden of disease?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7407DB-1337-2C3C-B57D-9375EEA4D503}"/>
              </a:ext>
            </a:extLst>
          </p:cNvPr>
          <p:cNvSpPr/>
          <p:nvPr/>
        </p:nvSpPr>
        <p:spPr>
          <a:xfrm>
            <a:off x="3141711" y="5143500"/>
            <a:ext cx="592089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Picture 5" descr="A diagram of a diagram of a person in a wheelchair&#10;&#10;AI-generated content may be incorrect.">
            <a:extLst>
              <a:ext uri="{FF2B5EF4-FFF2-40B4-BE49-F238E27FC236}">
                <a16:creationId xmlns:a16="http://schemas.microsoft.com/office/drawing/2014/main" id="{EFAD933C-0269-4991-7FE8-EAA28F350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25812"/>
            <a:ext cx="11010979" cy="60574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BCEDA7-11D4-DDAA-1E05-429ABE130822}"/>
              </a:ext>
            </a:extLst>
          </p:cNvPr>
          <p:cNvSpPr txBox="1"/>
          <p:nvPr/>
        </p:nvSpPr>
        <p:spPr>
          <a:xfrm>
            <a:off x="914400" y="2575221"/>
            <a:ext cx="5410200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2800" b="0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DALY – a single measure to quantify the burden of disease, injuries and risk factors;</a:t>
            </a:r>
          </a:p>
          <a:p>
            <a:pPr algn="l">
              <a:lnSpc>
                <a:spcPct val="150000"/>
              </a:lnSpc>
              <a:buNone/>
            </a:pPr>
            <a:endParaRPr lang="en-US" sz="1500" b="0" i="0" dirty="0">
              <a:solidFill>
                <a:srgbClr val="212529"/>
              </a:solidFill>
              <a:effectLst/>
              <a:latin typeface="Adobe Devanagari" panose="02040503050201020203" charset="0"/>
              <a:cs typeface="Adobe Devanagari" panose="02040503050201020203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12529"/>
                </a:solidFill>
                <a:latin typeface="Adobe Devanagari" panose="02040503050201020203" charset="0"/>
                <a:cs typeface="Adobe Devanagari" panose="02040503050201020203" charset="0"/>
              </a:rPr>
              <a:t>based on years of life lost from premature death and years of life lived in disability (less than full health);</a:t>
            </a:r>
          </a:p>
          <a:p>
            <a:pPr algn="l">
              <a:lnSpc>
                <a:spcPct val="150000"/>
              </a:lnSpc>
              <a:buNone/>
            </a:pPr>
            <a:endParaRPr lang="en-US" sz="1500" b="0" i="0" dirty="0">
              <a:solidFill>
                <a:srgbClr val="212529"/>
              </a:solidFill>
              <a:effectLst/>
              <a:latin typeface="Adobe Devanagari" panose="02040503050201020203" charset="0"/>
              <a:cs typeface="Adobe Devanagari" panose="02040503050201020203" charset="0"/>
            </a:endParaRPr>
          </a:p>
          <a:p>
            <a:pPr algn="l">
              <a:lnSpc>
                <a:spcPct val="150000"/>
              </a:lnSpc>
              <a:buNone/>
            </a:pPr>
            <a:r>
              <a:rPr lang="en-US" sz="2400" b="0" i="1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Introduced by Murray &amp; Lopez in World Development Report 1993 prepared by WHO &amp; HSPH for the World Bank; several modifications of the methodology since 1993</a:t>
            </a:r>
          </a:p>
        </p:txBody>
      </p:sp>
    </p:spTree>
    <p:extLst>
      <p:ext uri="{BB962C8B-B14F-4D97-AF65-F5344CB8AC3E}">
        <p14:creationId xmlns:p14="http://schemas.microsoft.com/office/powerpoint/2010/main" val="1057002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52A98-6EF3-6AF1-22D4-5194C7F06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1533918-B6C1-9F8B-5B65-6987956E014D}"/>
              </a:ext>
            </a:extLst>
          </p:cNvPr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1D60C7C3-2268-D3DA-41D0-639121757C29}"/>
              </a:ext>
            </a:extLst>
          </p:cNvPr>
          <p:cNvSpPr txBox="1"/>
          <p:nvPr/>
        </p:nvSpPr>
        <p:spPr>
          <a:xfrm>
            <a:off x="1028695" y="846158"/>
            <a:ext cx="1685372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Methodology for estimating the burden of disease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6908EF-116F-1CAD-D6D6-A3C970376BD9}"/>
              </a:ext>
            </a:extLst>
          </p:cNvPr>
          <p:cNvSpPr/>
          <p:nvPr/>
        </p:nvSpPr>
        <p:spPr>
          <a:xfrm>
            <a:off x="3141711" y="5143500"/>
            <a:ext cx="592089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3A48F2-8520-CA58-0402-0B902D015690}"/>
              </a:ext>
            </a:extLst>
          </p:cNvPr>
          <p:cNvGraphicFramePr>
            <a:graphicFrameLocks noGrp="1"/>
          </p:cNvGraphicFramePr>
          <p:nvPr/>
        </p:nvGraphicFramePr>
        <p:xfrm>
          <a:off x="638355" y="2263386"/>
          <a:ext cx="6725728" cy="6964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25728">
                  <a:extLst>
                    <a:ext uri="{9D8B030D-6E8A-4147-A177-3AD203B41FA5}">
                      <a16:colId xmlns:a16="http://schemas.microsoft.com/office/drawing/2014/main" val="1690837896"/>
                    </a:ext>
                  </a:extLst>
                </a:gridCol>
              </a:tblGrid>
              <a:tr h="1790564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Exposure Level  </a:t>
                      </a:r>
                    </a:p>
                    <a:p>
                      <a:pPr algn="ctr"/>
                      <a:r>
                        <a:rPr lang="en-US" sz="320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Risks </a:t>
                      </a:r>
                    </a:p>
                    <a:p>
                      <a:pPr algn="ctr"/>
                      <a:r>
                        <a:rPr lang="en-US" sz="320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Age | Sex | Year | Location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537240"/>
                  </a:ext>
                </a:extLst>
              </a:tr>
              <a:tr h="17905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400" b="1" kern="1200" dirty="0">
                        <a:solidFill>
                          <a:schemeClr val="tx1"/>
                        </a:solidFill>
                        <a:latin typeface="Adobe Devanagari" panose="02040503050201020203" pitchFamily="18" charset="0"/>
                        <a:ea typeface="+mn-ea"/>
                        <a:cs typeface="Adobe Devanagari" panose="02040503050201020203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4400" b="1" kern="1200" dirty="0">
                          <a:solidFill>
                            <a:schemeClr val="tx1"/>
                          </a:solidFill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Effect Size </a:t>
                      </a:r>
                    </a:p>
                    <a:p>
                      <a:pPr algn="ctr"/>
                      <a:r>
                        <a:rPr lang="en-US" sz="320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Risk-outcome</a:t>
                      </a:r>
                    </a:p>
                    <a:p>
                      <a:pPr algn="ctr"/>
                      <a:r>
                        <a:rPr lang="en-US" sz="320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Age | Sex </a:t>
                      </a:r>
                    </a:p>
                    <a:p>
                      <a:pPr algn="ctr"/>
                      <a:endParaRPr lang="en-US" sz="3200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  <a:p>
                      <a:pPr algn="ctr"/>
                      <a:endParaRPr lang="en-US" sz="3200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335466"/>
                  </a:ext>
                </a:extLst>
              </a:tr>
              <a:tr h="17905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400" b="1" kern="1200" dirty="0">
                          <a:solidFill>
                            <a:schemeClr val="tx1"/>
                          </a:solidFill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Optimal Level</a:t>
                      </a:r>
                    </a:p>
                    <a:p>
                      <a:pPr algn="ctr"/>
                      <a:r>
                        <a:rPr lang="en-US" sz="320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Risk Exposure </a:t>
                      </a:r>
                    </a:p>
                    <a:p>
                      <a:pPr algn="ctr"/>
                      <a:r>
                        <a:rPr lang="en-US" sz="320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Global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206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D61AA46-2BCD-EA0E-9E8B-8DDA442A84E3}"/>
              </a:ext>
            </a:extLst>
          </p:cNvPr>
          <p:cNvSpPr txBox="1"/>
          <p:nvPr/>
        </p:nvSpPr>
        <p:spPr>
          <a:xfrm>
            <a:off x="7624313" y="2400300"/>
            <a:ext cx="100382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~11 x 11 km resolution (also 1 x 1 km) , annual average PM</a:t>
            </a:r>
            <a:r>
              <a:rPr lang="en-US" sz="3200" b="0" i="0" u="none" strike="noStrike" baseline="-25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2.5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en-US" sz="32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zone,</a:t>
            </a:r>
            <a:r>
              <a:rPr lang="en-US" sz="3200" b="0" i="0" u="none" strike="noStrike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NO</a:t>
            </a:r>
            <a:r>
              <a:rPr lang="en-US" sz="3200" b="0" i="0" u="none" strike="noStrike" baseline="-25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2</a:t>
            </a:r>
          </a:p>
          <a:p>
            <a:r>
              <a:rPr lang="en-US" sz="32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Ground measurements from stations around the world 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endParaRPr lang="en-US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86882-A910-6C92-D8E3-1633A29E677A}"/>
              </a:ext>
            </a:extLst>
          </p:cNvPr>
          <p:cNvSpPr txBox="1"/>
          <p:nvPr/>
        </p:nvSpPr>
        <p:spPr>
          <a:xfrm>
            <a:off x="7668882" y="4192066"/>
            <a:ext cx="1046671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PM</a:t>
            </a:r>
            <a:r>
              <a:rPr lang="en-US" sz="3200" baseline="-25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2.5 </a:t>
            </a:r>
            <a:r>
              <a:rPr lang="en-US" sz="32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- Stroke, ischemic heart disease, lower respiratory infections, COPD, lung cancer, </a:t>
            </a:r>
            <a:r>
              <a:rPr lang="en-US" sz="3200" i="1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*cataracts- household air pollution </a:t>
            </a:r>
            <a:endParaRPr lang="en-US" sz="3200" b="0" i="1" u="none" strike="noStrike" baseline="0" dirty="0">
              <a:solidFill>
                <a:srgbClr val="00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Diabetes (2017), maternal and neonatal disorders (2019), </a:t>
            </a:r>
            <a:r>
              <a:rPr lang="en-US" sz="3200" dirty="0">
                <a:solidFill>
                  <a:srgbClr val="0F76BD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dementia (2023) </a:t>
            </a:r>
          </a:p>
          <a:p>
            <a:r>
              <a:rPr lang="en-US" sz="3200" i="1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Ozone- COPD</a:t>
            </a:r>
          </a:p>
          <a:p>
            <a:r>
              <a:rPr lang="en-US" sz="3200" i="1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</a:t>
            </a:r>
            <a:r>
              <a:rPr lang="en-US" sz="3200" i="1" baseline="-25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2</a:t>
            </a:r>
            <a:r>
              <a:rPr lang="en-US" sz="3200" i="1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- childhood asthma </a:t>
            </a:r>
            <a:r>
              <a:rPr lang="en-US" sz="32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(2021)</a:t>
            </a:r>
            <a:endParaRPr lang="en-US" sz="3200" i="1" dirty="0">
              <a:solidFill>
                <a:srgbClr val="00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E7408C-6547-CA50-3626-914EE3A69172}"/>
              </a:ext>
            </a:extLst>
          </p:cNvPr>
          <p:cNvSpPr txBox="1"/>
          <p:nvPr/>
        </p:nvSpPr>
        <p:spPr>
          <a:xfrm>
            <a:off x="7668883" y="7581900"/>
            <a:ext cx="100382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Uniform distribution bounded by the minimum and 5th percentile of exposure distributions from low-level studies (2.4-5.9 µg/m</a:t>
            </a:r>
            <a:r>
              <a:rPr lang="en-US" sz="3200" baseline="30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) (midpoint ~4 µg/m</a:t>
            </a:r>
            <a:r>
              <a:rPr lang="en-US" sz="3200" baseline="30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)</a:t>
            </a:r>
            <a:endParaRPr lang="en-US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78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9EFB5-C693-A40E-3DBC-E94FF5C64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2610C20-1B0C-4BB4-58FD-93E9AD023B09}"/>
              </a:ext>
            </a:extLst>
          </p:cNvPr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1BFC91F8-8316-6BB8-7051-2D360EE5C5AD}"/>
              </a:ext>
            </a:extLst>
          </p:cNvPr>
          <p:cNvSpPr txBox="1"/>
          <p:nvPr/>
        </p:nvSpPr>
        <p:spPr>
          <a:xfrm>
            <a:off x="1043934" y="876300"/>
            <a:ext cx="1694982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What data do we need to estimate burden of disease?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C77742-D59C-0882-30E3-37E78B04A496}"/>
              </a:ext>
            </a:extLst>
          </p:cNvPr>
          <p:cNvSpPr txBox="1"/>
          <p:nvPr/>
        </p:nvSpPr>
        <p:spPr>
          <a:xfrm>
            <a:off x="1043934" y="2400300"/>
            <a:ext cx="16230594" cy="6801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399">
                <a:solidFill>
                  <a:srgbClr val="000000"/>
                </a:solidFill>
                <a:latin typeface="Clear Sans Regular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Estimates of the exposure or exposure distribution for the population </a:t>
            </a:r>
          </a:p>
          <a:p>
            <a:pPr algn="l"/>
            <a:r>
              <a:rPr lang="en-US" sz="3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Based on ground monitoring and atmospheric models for air pollution; </a:t>
            </a:r>
          </a:p>
          <a:p>
            <a:pPr algn="l"/>
            <a:r>
              <a:rPr lang="en-US" sz="3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growing (but) limited data from Africa  </a:t>
            </a:r>
            <a:endParaRPr lang="en-US" sz="3600" i="1" dirty="0">
              <a:solidFill>
                <a:srgbClr val="213B7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l"/>
            <a:endParaRPr lang="en-US" sz="3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l"/>
            <a:r>
              <a:rPr lang="en-US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 exposure-response relationship to estimate the risks of exposure </a:t>
            </a:r>
          </a:p>
          <a:p>
            <a:pPr algn="l"/>
            <a:r>
              <a:rPr lang="en-US" sz="3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Based on global/local epidemiological data; studies available from countries across a range of exposures  </a:t>
            </a:r>
          </a:p>
          <a:p>
            <a:pPr algn="l"/>
            <a:endParaRPr lang="en-US" sz="3600" dirty="0">
              <a:solidFill>
                <a:srgbClr val="213B7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l"/>
            <a:r>
              <a:rPr lang="en-US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Population demographics </a:t>
            </a:r>
          </a:p>
          <a:p>
            <a:pPr algn="l"/>
            <a:r>
              <a:rPr lang="en-US" sz="3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From national census data</a:t>
            </a:r>
          </a:p>
          <a:p>
            <a:pPr algn="l"/>
            <a:endParaRPr lang="en-US" sz="3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l"/>
            <a:r>
              <a:rPr lang="en-US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Population mortality (morbidity) statistics </a:t>
            </a:r>
          </a:p>
          <a:p>
            <a:pPr algn="l"/>
            <a:r>
              <a:rPr lang="en-US" sz="3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From national vital statistics and other sources for morbidity</a:t>
            </a:r>
            <a:endParaRPr lang="en-US" sz="3600" dirty="0">
              <a:solidFill>
                <a:srgbClr val="213B7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57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10"/>
    </mc:Choice>
    <mc:Fallback xmlns="">
      <p:transition spd="slow" advTm="15211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E4F13-0FE8-D74E-B21F-EF1DFF876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F0EE7C-9321-04A9-666C-5B757076F8D2}"/>
              </a:ext>
            </a:extLst>
          </p:cNvPr>
          <p:cNvSpPr/>
          <p:nvPr/>
        </p:nvSpPr>
        <p:spPr>
          <a:xfrm>
            <a:off x="3141711" y="5143500"/>
            <a:ext cx="592089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" name="Picture 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1DE3C21-F6F0-7BB3-A39F-FED3F0488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14380" r="5304" b="1992"/>
          <a:stretch>
            <a:fillRect/>
          </a:stretch>
        </p:blipFill>
        <p:spPr>
          <a:xfrm>
            <a:off x="470809" y="528728"/>
            <a:ext cx="5181600" cy="2857500"/>
          </a:xfrm>
          <a:prstGeom prst="rect">
            <a:avLst/>
          </a:prstGeom>
        </p:spPr>
      </p:pic>
      <p:pic>
        <p:nvPicPr>
          <p:cNvPr id="13" name="Picture 12" descr="A map of the world with orange dots&#10;&#10;AI-generated content may be incorrect.">
            <a:extLst>
              <a:ext uri="{FF2B5EF4-FFF2-40B4-BE49-F238E27FC236}">
                <a16:creationId xmlns:a16="http://schemas.microsoft.com/office/drawing/2014/main" id="{0900355B-9E2A-E699-D68F-32FFECC9D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06716"/>
            <a:ext cx="10210800" cy="928498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A9D15E-5089-F226-3C36-68A731B7B2F3}"/>
              </a:ext>
            </a:extLst>
          </p:cNvPr>
          <p:cNvCxnSpPr>
            <a:cxnSpLocks/>
          </p:cNvCxnSpPr>
          <p:nvPr/>
        </p:nvCxnSpPr>
        <p:spPr>
          <a:xfrm>
            <a:off x="2895600" y="1790700"/>
            <a:ext cx="5791200" cy="1595528"/>
          </a:xfrm>
          <a:prstGeom prst="line">
            <a:avLst/>
          </a:prstGeom>
          <a:ln w="38100">
            <a:solidFill>
              <a:srgbClr val="F15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53FABAC-C26E-DB6E-85E2-65EC91701BC1}"/>
              </a:ext>
            </a:extLst>
          </p:cNvPr>
          <p:cNvSpPr txBox="1"/>
          <p:nvPr/>
        </p:nvSpPr>
        <p:spPr>
          <a:xfrm>
            <a:off x="609600" y="4269283"/>
            <a:ext cx="6610353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The risk estimates are derived from a variety of studies conducted around the world to create burden and exposure values, including work in Africa.</a:t>
            </a:r>
            <a:endParaRPr lang="en-US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9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8F600-0E27-C560-B1BB-9C753899A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A144DCE3-DB21-80EC-A950-99980C5999E3}"/>
              </a:ext>
            </a:extLst>
          </p:cNvPr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AA6ADC3E-B662-A845-BEF1-57E4049AF06B}"/>
              </a:ext>
            </a:extLst>
          </p:cNvPr>
          <p:cNvSpPr txBox="1"/>
          <p:nvPr/>
        </p:nvSpPr>
        <p:spPr>
          <a:xfrm>
            <a:off x="1043934" y="876300"/>
            <a:ext cx="1694982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What data do we need to estimate burden of disease?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3B36A-53E8-BEF0-75B2-C47988354C96}"/>
              </a:ext>
            </a:extLst>
          </p:cNvPr>
          <p:cNvSpPr txBox="1"/>
          <p:nvPr/>
        </p:nvSpPr>
        <p:spPr>
          <a:xfrm>
            <a:off x="1043934" y="2400300"/>
            <a:ext cx="12900666" cy="6801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399">
                <a:solidFill>
                  <a:srgbClr val="000000"/>
                </a:solidFill>
                <a:latin typeface="Clear Sans Regular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Estimates of the exposure or exposure distribution for the population </a:t>
            </a:r>
          </a:p>
          <a:p>
            <a:pPr algn="l"/>
            <a:r>
              <a:rPr lang="en-US" sz="3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Based on ground monitoring and atmospheric models for air pollution </a:t>
            </a:r>
            <a:endParaRPr lang="en-US" sz="3600" i="1" dirty="0">
              <a:solidFill>
                <a:srgbClr val="213B7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l"/>
            <a:endParaRPr lang="en-US" sz="3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l"/>
            <a:r>
              <a:rPr lang="en-US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 exposure-response relationship to estimate the risks of exposure </a:t>
            </a:r>
          </a:p>
          <a:p>
            <a:pPr algn="l"/>
            <a:r>
              <a:rPr lang="en-US" sz="3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Based on global/local epidemiological data </a:t>
            </a:r>
          </a:p>
          <a:p>
            <a:pPr algn="l"/>
            <a:endParaRPr lang="en-US" sz="3600" dirty="0">
              <a:solidFill>
                <a:srgbClr val="213B7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l"/>
            <a:r>
              <a:rPr lang="en-US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Population demographics </a:t>
            </a:r>
          </a:p>
          <a:p>
            <a:pPr algn="l"/>
            <a:r>
              <a:rPr lang="en-US" sz="3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From national census data</a:t>
            </a:r>
          </a:p>
          <a:p>
            <a:pPr algn="l"/>
            <a:endParaRPr lang="en-US" sz="3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l"/>
            <a:r>
              <a:rPr lang="en-US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Population mortality (morbidity) statistics </a:t>
            </a:r>
          </a:p>
          <a:p>
            <a:pPr algn="l"/>
            <a:r>
              <a:rPr lang="en-US" sz="3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From national vital statistics and other sources for morbidity</a:t>
            </a:r>
            <a:endParaRPr lang="en-US" sz="3600" dirty="0">
              <a:solidFill>
                <a:srgbClr val="213B7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4BE63F-4204-FBC0-B899-512CD7E1BA51}"/>
              </a:ext>
            </a:extLst>
          </p:cNvPr>
          <p:cNvSpPr txBox="1"/>
          <p:nvPr/>
        </p:nvSpPr>
        <p:spPr>
          <a:xfrm>
            <a:off x="8839200" y="2666830"/>
            <a:ext cx="9144000" cy="67710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Republic of Uganda National Population and Housing Census 2024; Kampala Cancer Registry </a:t>
            </a:r>
          </a:p>
          <a:p>
            <a:endParaRPr lang="en-US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Ghana Demographic and Health Survey 2022</a:t>
            </a:r>
            <a:b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endParaRPr lang="fr-FR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fr-FR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Cameroun Enquête par Grappes à Indicateurs Multiples (MICS5) 2014</a:t>
            </a:r>
            <a:b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endParaRPr lang="en-US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Kenya National Inpatient Morbidity and Mortality Statistics</a:t>
            </a:r>
          </a:p>
          <a:p>
            <a:b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INDEPTH Network Consolidated HDSS data from 29 Sub-Saharan African Sites 1990-2018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153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10"/>
    </mc:Choice>
    <mc:Fallback xmlns="">
      <p:transition spd="slow" advTm="152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E7E25-9079-496F-0A72-B4BF04F19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DDA1AE9-EA3D-76B9-53BE-77DC7403DF9E}"/>
              </a:ext>
            </a:extLst>
          </p:cNvPr>
          <p:cNvSpPr txBox="1"/>
          <p:nvPr/>
        </p:nvSpPr>
        <p:spPr>
          <a:xfrm>
            <a:off x="1840173" y="2171700"/>
            <a:ext cx="14935200" cy="4339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212529"/>
                </a:solidFill>
                <a:latin typeface="Adobe Devanagari" panose="02040503050201020203" charset="0"/>
                <a:cs typeface="Adobe Devanagari" panose="02040503050201020203" charset="0"/>
              </a:rPr>
              <a:t>The burden impacts estimates produced through such analyses are likely to be an underestimate. </a:t>
            </a:r>
          </a:p>
          <a:p>
            <a:pPr>
              <a:lnSpc>
                <a:spcPct val="150000"/>
              </a:lnSpc>
            </a:pPr>
            <a:endParaRPr lang="en-US" sz="4800" dirty="0">
              <a:solidFill>
                <a:srgbClr val="212529"/>
              </a:solidFill>
              <a:latin typeface="Adobe Devanagari" panose="02040503050201020203" charset="0"/>
              <a:cs typeface="Adobe Devanagari" panose="02040503050201020203" charset="0"/>
            </a:endParaRP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212529"/>
                </a:solidFill>
                <a:latin typeface="Adobe Devanagari" panose="02040503050201020203" charset="0"/>
                <a:cs typeface="Adobe Devanagari" panose="02040503050201020203" charset="0"/>
              </a:rPr>
              <a:t>Why might that be? 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43E7432-5252-429C-7EAA-5229DCD0CA87}"/>
              </a:ext>
            </a:extLst>
          </p:cNvPr>
          <p:cNvSpPr/>
          <p:nvPr/>
        </p:nvSpPr>
        <p:spPr>
          <a:xfrm>
            <a:off x="16168293" y="362233"/>
            <a:ext cx="1694198" cy="1649725"/>
          </a:xfrm>
          <a:custGeom>
            <a:avLst/>
            <a:gdLst/>
            <a:ahLst/>
            <a:cxnLst/>
            <a:rect l="l" t="t" r="r" b="b"/>
            <a:pathLst>
              <a:path w="1694198" h="1649725">
                <a:moveTo>
                  <a:pt x="0" y="0"/>
                </a:moveTo>
                <a:lnTo>
                  <a:pt x="1694198" y="0"/>
                </a:lnTo>
                <a:lnTo>
                  <a:pt x="1694198" y="1649726"/>
                </a:lnTo>
                <a:lnTo>
                  <a:pt x="0" y="1649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9716E41F-3591-208E-F3DD-AD3DF8FA64A9}"/>
              </a:ext>
            </a:extLst>
          </p:cNvPr>
          <p:cNvSpPr txBox="1"/>
          <p:nvPr/>
        </p:nvSpPr>
        <p:spPr>
          <a:xfrm>
            <a:off x="1828800" y="7505700"/>
            <a:ext cx="14935200" cy="2123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i="1" dirty="0">
                <a:solidFill>
                  <a:srgbClr val="212529"/>
                </a:solidFill>
                <a:latin typeface="Adobe Devanagari" panose="02040503050201020203" charset="0"/>
                <a:cs typeface="Adobe Devanagari" panose="02040503050201020203" charset="0"/>
              </a:rPr>
              <a:t>We are only considering health outcomes for which there is robust evidence, and CRF are available.</a:t>
            </a:r>
          </a:p>
        </p:txBody>
      </p:sp>
    </p:spTree>
    <p:extLst>
      <p:ext uri="{BB962C8B-B14F-4D97-AF65-F5344CB8AC3E}">
        <p14:creationId xmlns:p14="http://schemas.microsoft.com/office/powerpoint/2010/main" val="17859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87652-5F9B-7AB3-5587-4B888CEF4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5AE6A93-F15C-CB27-2EC8-383CADD93430}"/>
              </a:ext>
            </a:extLst>
          </p:cNvPr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275B5139-27CB-4672-552F-40C273EAEA10}"/>
              </a:ext>
            </a:extLst>
          </p:cNvPr>
          <p:cNvSpPr txBox="1"/>
          <p:nvPr/>
        </p:nvSpPr>
        <p:spPr>
          <a:xfrm>
            <a:off x="1028695" y="938846"/>
            <a:ext cx="175259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AirQ+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7CC40B-31B5-104B-2D99-1BE5EBDA9658}"/>
              </a:ext>
            </a:extLst>
          </p:cNvPr>
          <p:cNvSpPr/>
          <p:nvPr/>
        </p:nvSpPr>
        <p:spPr>
          <a:xfrm>
            <a:off x="3141711" y="5143500"/>
            <a:ext cx="592089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C25E4F-20B3-2125-4EDA-F5FD0897798F}"/>
              </a:ext>
            </a:extLst>
          </p:cNvPr>
          <p:cNvSpPr txBox="1"/>
          <p:nvPr/>
        </p:nvSpPr>
        <p:spPr>
          <a:xfrm>
            <a:off x="6477000" y="9114288"/>
            <a:ext cx="115854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br>
              <a:rPr lang="en-US" sz="1500" dirty="0">
                <a:latin typeface="Adobe Devanagari" panose="02040503050201020203" charset="0"/>
                <a:cs typeface="Adobe Devanagari" panose="02040503050201020203" charset="0"/>
              </a:rPr>
            </a:br>
            <a:r>
              <a:rPr lang="en-US" sz="1500" dirty="0">
                <a:latin typeface="Adobe Devanagari" panose="02040503050201020203" charset="0"/>
                <a:cs typeface="Adobe Devanagari" panose="02040503050201020203" charset="0"/>
                <a:hlinkClick r:id="rId3"/>
              </a:rPr>
              <a:t>WHO AirQ+</a:t>
            </a:r>
            <a:endParaRPr lang="en-US" sz="1500" dirty="0">
              <a:latin typeface="Adobe Devanagari" panose="02040503050201020203" charset="0"/>
              <a:cs typeface="Adobe Devanagari" panose="02040503050201020203" charset="0"/>
            </a:endParaRPr>
          </a:p>
          <a:p>
            <a:pPr algn="r"/>
            <a:r>
              <a:rPr lang="en-US" sz="1500" dirty="0">
                <a:latin typeface="Adobe Devanagari" panose="02040503050201020203" charset="0"/>
                <a:cs typeface="Adobe Devanagari" panose="02040503050201020203" charset="0"/>
              </a:rPr>
              <a:t>Amini et al. 2023  </a:t>
            </a:r>
            <a:r>
              <a:rPr lang="en-US" sz="1500" dirty="0">
                <a:latin typeface="Adobe Devanagari" panose="02040503050201020203" charset="0"/>
                <a:cs typeface="Adobe Devanagari" panose="02040503050201020203" charset="0"/>
                <a:hlinkClick r:id="rId4"/>
              </a:rPr>
              <a:t>Two Decades of Air Pollution Health Risk Assessment: Insights From the Use of WHO’s AirQ and AirQ+ Tools</a:t>
            </a:r>
            <a:r>
              <a:rPr lang="en-US" sz="1500" dirty="0">
                <a:latin typeface="Adobe Devanagari" panose="02040503050201020203" charset="0"/>
                <a:cs typeface="Adobe Devanagari" panose="02040503050201020203" charset="0"/>
              </a:rPr>
              <a:t>. </a:t>
            </a:r>
          </a:p>
          <a:p>
            <a:pPr algn="r"/>
            <a:r>
              <a:rPr lang="en-US" sz="1500" dirty="0">
                <a:latin typeface="Adobe Devanagari" panose="02040503050201020203" charset="0"/>
                <a:cs typeface="Adobe Devanagari" panose="02040503050201020203" charset="0"/>
              </a:rPr>
              <a:t>Manuals: </a:t>
            </a:r>
            <a:r>
              <a:rPr lang="en-US" sz="1500" dirty="0">
                <a:latin typeface="Adobe Devanagari" panose="02040503050201020203" charset="0"/>
                <a:cs typeface="Adobe Devanagari" panose="02040503050201020203" charset="0"/>
                <a:hlinkClick r:id="rId5"/>
              </a:rPr>
              <a:t>https://www.who.int/europe/tools-and-toolkits/airq---software-tool-for-health-risk-assessment-of-air-pollution</a:t>
            </a:r>
            <a:r>
              <a:rPr lang="en-US" sz="1500" dirty="0">
                <a:latin typeface="Adobe Devanagari" panose="02040503050201020203" charset="0"/>
                <a:cs typeface="Adobe Devanagari" panose="02040503050201020203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246A9D-C8A5-E691-D6A2-C8B0757F75CA}"/>
              </a:ext>
            </a:extLst>
          </p:cNvPr>
          <p:cNvSpPr txBox="1"/>
          <p:nvPr/>
        </p:nvSpPr>
        <p:spPr>
          <a:xfrm>
            <a:off x="1028696" y="2575221"/>
            <a:ext cx="9639304" cy="6778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3200" b="1" i="1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A user-friendly software to estimate the magnitude of the most important and best recognized effects of air pollution in a given population</a:t>
            </a:r>
          </a:p>
          <a:p>
            <a:pPr algn="l">
              <a:lnSpc>
                <a:spcPct val="150000"/>
              </a:lnSpc>
              <a:buNone/>
            </a:pPr>
            <a:endParaRPr lang="en-US" sz="2800" b="1" i="1" dirty="0">
              <a:solidFill>
                <a:srgbClr val="212529"/>
              </a:solidFill>
              <a:effectLst/>
              <a:latin typeface="Adobe Devanagari" panose="02040503050201020203" charset="0"/>
              <a:cs typeface="Adobe Devanagari" panose="02040503050201020203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2529"/>
                </a:solidFill>
                <a:latin typeface="Adobe Devanagari" panose="02040503050201020203" charset="0"/>
                <a:cs typeface="Adobe Devanagari" panose="02040503050201020203" charset="0"/>
              </a:rPr>
              <a:t>Designed for public health or environmental specialists with minimum  knowledge of atmospheric modelling, statistical methods, epidemiology or GIS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Used for more than 15 years in countries around th</a:t>
            </a:r>
            <a:r>
              <a:rPr lang="en-US" sz="2800" dirty="0">
                <a:solidFill>
                  <a:srgbClr val="212529"/>
                </a:solidFill>
                <a:latin typeface="Adobe Devanagari" panose="02040503050201020203" charset="0"/>
                <a:cs typeface="Adobe Devanagari" panose="02040503050201020203" charset="0"/>
              </a:rPr>
              <a:t>e world </a:t>
            </a:r>
            <a:endParaRPr lang="en-US" sz="2800" b="0" i="0" dirty="0">
              <a:solidFill>
                <a:srgbClr val="212529"/>
              </a:solidFill>
              <a:effectLst/>
              <a:latin typeface="Adobe Devanagari" panose="02040503050201020203" charset="0"/>
              <a:cs typeface="Adobe Devanagari" panose="02040503050201020203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Can also be used for supporting educational and training activities related to environment and health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5D838-18E8-7EA5-E102-DED90E0104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08" y="4152900"/>
            <a:ext cx="6556741" cy="370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7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D790E-C9E0-F944-C992-BB1E6347E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EC68AEA-AD42-0901-2720-8AAE064184D2}"/>
              </a:ext>
            </a:extLst>
          </p:cNvPr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A0B427A-AE26-DBB1-AD53-CB29710F8E5C}"/>
              </a:ext>
            </a:extLst>
          </p:cNvPr>
          <p:cNvSpPr txBox="1"/>
          <p:nvPr/>
        </p:nvSpPr>
        <p:spPr>
          <a:xfrm>
            <a:off x="1028695" y="938846"/>
            <a:ext cx="175259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Short- and long-term effects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F653B6-DE08-9423-4BD3-75A4AC253230}"/>
              </a:ext>
            </a:extLst>
          </p:cNvPr>
          <p:cNvSpPr/>
          <p:nvPr/>
        </p:nvSpPr>
        <p:spPr>
          <a:xfrm>
            <a:off x="3141711" y="5143500"/>
            <a:ext cx="592089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1D814-2D07-712C-2C67-648D20A6E312}"/>
              </a:ext>
            </a:extLst>
          </p:cNvPr>
          <p:cNvSpPr txBox="1"/>
          <p:nvPr/>
        </p:nvSpPr>
        <p:spPr>
          <a:xfrm>
            <a:off x="15166841" y="9748198"/>
            <a:ext cx="259080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US EPA</a:t>
            </a:r>
            <a:endParaRPr lang="en-US" sz="15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1BBA3FC-5649-1A2B-0BEB-600AE8FA55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27" r="1972"/>
          <a:stretch/>
        </p:blipFill>
        <p:spPr>
          <a:xfrm>
            <a:off x="3146328" y="2095501"/>
            <a:ext cx="11788872" cy="804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53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ADE94-B10B-95C5-5899-E1938FB6F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2220A70-ADFB-5C8D-4947-54BBD225CA81}"/>
              </a:ext>
            </a:extLst>
          </p:cNvPr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F8035F4C-5620-06E8-B68D-69668752347A}"/>
              </a:ext>
            </a:extLst>
          </p:cNvPr>
          <p:cNvSpPr txBox="1"/>
          <p:nvPr/>
        </p:nvSpPr>
        <p:spPr>
          <a:xfrm>
            <a:off x="1028695" y="938846"/>
            <a:ext cx="175259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If you are making a data/policy ask, what might that be?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EDF8A3-0EFA-016B-B267-F1195B93F091}"/>
              </a:ext>
            </a:extLst>
          </p:cNvPr>
          <p:cNvSpPr/>
          <p:nvPr/>
        </p:nvSpPr>
        <p:spPr>
          <a:xfrm>
            <a:off x="3141711" y="5143500"/>
            <a:ext cx="592089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094C06-B96E-60C8-2FCE-CF27904E38B2}"/>
              </a:ext>
            </a:extLst>
          </p:cNvPr>
          <p:cNvSpPr txBox="1"/>
          <p:nvPr/>
        </p:nvSpPr>
        <p:spPr>
          <a:xfrm>
            <a:off x="1371600" y="2809488"/>
            <a:ext cx="6743704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3200" b="0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Improved health surveillance </a:t>
            </a:r>
          </a:p>
          <a:p>
            <a:pPr algn="l">
              <a:lnSpc>
                <a:spcPct val="150000"/>
              </a:lnSpc>
              <a:buNone/>
            </a:pPr>
            <a:endParaRPr lang="en-US" sz="3200" dirty="0">
              <a:solidFill>
                <a:srgbClr val="212529"/>
              </a:solidFill>
              <a:latin typeface="Adobe Devanagari" panose="02040503050201020203" charset="0"/>
              <a:cs typeface="Adobe Devanagari" panose="02040503050201020203" charset="0"/>
            </a:endParaRPr>
          </a:p>
          <a:p>
            <a:pPr algn="l">
              <a:lnSpc>
                <a:spcPct val="150000"/>
              </a:lnSpc>
              <a:buNone/>
            </a:pPr>
            <a:r>
              <a:rPr lang="en-US" sz="3200" b="0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Better </a:t>
            </a:r>
            <a:r>
              <a:rPr lang="en-US" sz="3200" dirty="0">
                <a:solidFill>
                  <a:srgbClr val="212529"/>
                </a:solidFill>
                <a:latin typeface="Adobe Devanagari" panose="02040503050201020203" charset="0"/>
                <a:cs typeface="Adobe Devanagari" panose="02040503050201020203" charset="0"/>
              </a:rPr>
              <a:t>(or electronic) health data, including cause of death data </a:t>
            </a:r>
          </a:p>
          <a:p>
            <a:pPr algn="l">
              <a:lnSpc>
                <a:spcPct val="150000"/>
              </a:lnSpc>
              <a:buNone/>
            </a:pPr>
            <a:endParaRPr lang="en-US" sz="3200" b="0" i="0" dirty="0">
              <a:solidFill>
                <a:srgbClr val="212529"/>
              </a:solidFill>
              <a:effectLst/>
              <a:latin typeface="Adobe Devanagari" panose="02040503050201020203" charset="0"/>
              <a:cs typeface="Adobe Devanagari" panose="02040503050201020203" charset="0"/>
            </a:endParaRPr>
          </a:p>
          <a:p>
            <a:pPr algn="l">
              <a:lnSpc>
                <a:spcPct val="150000"/>
              </a:lnSpc>
              <a:buNone/>
            </a:pPr>
            <a:r>
              <a:rPr lang="en-US" sz="3200" dirty="0">
                <a:solidFill>
                  <a:srgbClr val="212529"/>
                </a:solidFill>
                <a:latin typeface="Adobe Devanagari" panose="02040503050201020203" charset="0"/>
                <a:cs typeface="Adobe Devanagari" panose="02040503050201020203" charset="0"/>
              </a:rPr>
              <a:t>Better, locally representative air quality data </a:t>
            </a:r>
            <a:endParaRPr lang="en-US" sz="3200" b="0" i="0" dirty="0">
              <a:solidFill>
                <a:srgbClr val="212529"/>
              </a:solidFill>
              <a:effectLst/>
              <a:latin typeface="Adobe Devanagari" panose="02040503050201020203" charset="0"/>
              <a:cs typeface="Adobe Devanagari" panose="02040503050201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18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0C16D-A435-BBE4-5F8D-01A685D05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8728B4A-FC28-3ADE-66A2-681FA10563BE}"/>
              </a:ext>
            </a:extLst>
          </p:cNvPr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F8D57C0D-F5FB-624D-1C5A-CD48BE5E8338}"/>
              </a:ext>
            </a:extLst>
          </p:cNvPr>
          <p:cNvSpPr txBox="1"/>
          <p:nvPr/>
        </p:nvSpPr>
        <p:spPr>
          <a:xfrm>
            <a:off x="1043935" y="876300"/>
            <a:ext cx="16230600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Food for thought</a:t>
            </a:r>
          </a:p>
        </p:txBody>
      </p:sp>
      <p:pic>
        <p:nvPicPr>
          <p:cNvPr id="4" name="Picture 3" descr="A logo for health effects insurance&#10;&#10;AI-generated content may be incorrect.">
            <a:extLst>
              <a:ext uri="{FF2B5EF4-FFF2-40B4-BE49-F238E27FC236}">
                <a16:creationId xmlns:a16="http://schemas.microsoft.com/office/drawing/2014/main" id="{1E878D57-4EA0-FEED-BFBB-B67DB4438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205" y="9125745"/>
            <a:ext cx="1512553" cy="8532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1142C9-FC13-AE3C-19B7-32288A547D42}"/>
              </a:ext>
            </a:extLst>
          </p:cNvPr>
          <p:cNvSpPr txBox="1"/>
          <p:nvPr/>
        </p:nvSpPr>
        <p:spPr>
          <a:xfrm>
            <a:off x="914400" y="3212202"/>
            <a:ext cx="8001001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900"/>
              </a:lnSpc>
            </a:pP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How best can we use the available evidence to inform policy and communities and fill remaining data gaps?  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			</a:t>
            </a:r>
          </a:p>
          <a:p>
            <a:pPr>
              <a:lnSpc>
                <a:spcPts val="4900"/>
              </a:lnSpc>
            </a:pPr>
            <a:endParaRPr lang="en-US" sz="4400" dirty="0">
              <a:solidFill>
                <a:schemeClr val="tx2">
                  <a:lumMod val="7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ts val="4900"/>
              </a:lnSpc>
            </a:pPr>
            <a:endParaRPr lang="en-US" sz="4400" dirty="0">
              <a:solidFill>
                <a:schemeClr val="tx2">
                  <a:lumMod val="7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ts val="4900"/>
              </a:lnSpc>
            </a:pPr>
            <a:r>
              <a:rPr lang="en-US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Email 		</a:t>
            </a:r>
            <a:r>
              <a:rPr lang="en-US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ppant@healtheffects.org</a:t>
            </a:r>
          </a:p>
        </p:txBody>
      </p:sp>
      <p:pic>
        <p:nvPicPr>
          <p:cNvPr id="7" name="Picture 6" descr="A city with many buildings and trees&#10;&#10;AI-generated content may be incorrect.">
            <a:extLst>
              <a:ext uri="{FF2B5EF4-FFF2-40B4-BE49-F238E27FC236}">
                <a16:creationId xmlns:a16="http://schemas.microsoft.com/office/drawing/2014/main" id="{3096707B-88D3-5D0C-3CD7-80F507C72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0" b="-6288"/>
          <a:stretch>
            <a:fillRect/>
          </a:stretch>
        </p:blipFill>
        <p:spPr>
          <a:xfrm>
            <a:off x="9372600" y="-1"/>
            <a:ext cx="8915400" cy="1093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4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56E0C-19CF-7761-F09D-F8AE9E428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E963DDE-90B1-EC08-5209-A4C4F7A8FA0F}"/>
              </a:ext>
            </a:extLst>
          </p:cNvPr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329131E9-FBA8-9436-683F-62B7B9B165C9}"/>
              </a:ext>
            </a:extLst>
          </p:cNvPr>
          <p:cNvSpPr txBox="1"/>
          <p:nvPr/>
        </p:nvSpPr>
        <p:spPr>
          <a:xfrm>
            <a:off x="1028695" y="938846"/>
            <a:ext cx="175259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Why do we need health risk assessment (HRA)?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156506-3233-BD7D-96CE-0A58C9EAF9F3}"/>
              </a:ext>
            </a:extLst>
          </p:cNvPr>
          <p:cNvSpPr/>
          <p:nvPr/>
        </p:nvSpPr>
        <p:spPr>
          <a:xfrm>
            <a:off x="3141711" y="5143500"/>
            <a:ext cx="592089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EABE43-09B6-99E3-F97F-C3511A263ED2}"/>
              </a:ext>
            </a:extLst>
          </p:cNvPr>
          <p:cNvSpPr txBox="1"/>
          <p:nvPr/>
        </p:nvSpPr>
        <p:spPr>
          <a:xfrm>
            <a:off x="13563601" y="9748198"/>
            <a:ext cx="41940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Slide courtesy of  Michal Krzyzanowski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A05B31-733B-B3CA-8132-6CF104594773}"/>
              </a:ext>
            </a:extLst>
          </p:cNvPr>
          <p:cNvSpPr txBox="1"/>
          <p:nvPr/>
        </p:nvSpPr>
        <p:spPr>
          <a:xfrm>
            <a:off x="1143000" y="2503128"/>
            <a:ext cx="7391400" cy="7094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latin typeface="Adobe Devanagari" panose="02040503050201020203" charset="0"/>
                <a:cs typeface="Adobe Devanagari" panose="02040503050201020203" charset="0"/>
              </a:rPr>
              <a:t>What does it tell us? </a:t>
            </a:r>
            <a:endParaRPr lang="en-US" sz="3500" dirty="0">
              <a:latin typeface="Adobe Devanagari" panose="02040503050201020203" charset="0"/>
              <a:cs typeface="Adobe Devanagari" panose="02040503050201020203" charset="0"/>
            </a:endParaRPr>
          </a:p>
          <a:p>
            <a:endParaRPr lang="en-US" dirty="0">
              <a:latin typeface="Adobe Devanagari" panose="02040503050201020203" charset="0"/>
              <a:cs typeface="Adobe Devanagari" panose="02040503050201020203" charset="0"/>
            </a:endParaRPr>
          </a:p>
          <a:p>
            <a:endParaRPr lang="en-US" dirty="0">
              <a:latin typeface="Adobe Devanagari" panose="02040503050201020203" charset="0"/>
              <a:cs typeface="Adobe Devanagari" panose="02040503050201020203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Quantitative estimates of the burden of air pollution on population health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dobe Devanagari" panose="02040503050201020203" charset="0"/>
              <a:cs typeface="Adobe Devanagari" panose="02040503050201020203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Estimates of the impacts of selected policies affecting air pollution on health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dobe Devanagari" panose="02040503050201020203" charset="0"/>
              <a:cs typeface="Adobe Devanagari" panose="02040503050201020203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Basis for economic assessment of air pollution health burden and its changes due to policies</a:t>
            </a:r>
          </a:p>
          <a:p>
            <a:endParaRPr lang="en-US" sz="3200" dirty="0">
              <a:latin typeface="Adobe Devanagari" panose="02040503050201020203" charset="0"/>
              <a:cs typeface="Adobe Devanagari" panose="02040503050201020203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latin typeface="Adobe Devanagari" panose="02040503050201020203" charset="0"/>
                <a:cs typeface="Adobe Devanagari" panose="02040503050201020203" charset="0"/>
              </a:rPr>
              <a:t>Essential arguments supporting clean air policy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8BB6F-CD4D-1CE0-E154-E978256D112E}"/>
              </a:ext>
            </a:extLst>
          </p:cNvPr>
          <p:cNvSpPr txBox="1"/>
          <p:nvPr/>
        </p:nvSpPr>
        <p:spPr>
          <a:xfrm>
            <a:off x="10039667" y="2492004"/>
            <a:ext cx="7219621" cy="6509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latin typeface="Adobe Devanagari" panose="02040503050201020203" charset="0"/>
                <a:cs typeface="Adobe Devanagari" panose="02040503050201020203" charset="0"/>
              </a:rPr>
              <a:t>What does it require?  </a:t>
            </a:r>
          </a:p>
          <a:p>
            <a:endParaRPr lang="en-US" sz="3000" b="1" dirty="0">
              <a:latin typeface="Adobe Devanagari" panose="02040503050201020203" charset="0"/>
              <a:cs typeface="Adobe Devanagari" panose="02040503050201020203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Relevant data on population exposure and its expected changes due to policy under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dobe Devanagari" panose="02040503050201020203" charset="0"/>
              <a:cs typeface="Adobe Devanagari" panose="02040503050201020203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Reliable concentration-response functions (based on epidemiology studies)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dobe Devanagari" panose="02040503050201020203" charset="0"/>
              <a:cs typeface="Adobe Devanagari" panose="02040503050201020203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Data on relevant health indicators for the target population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dobe Devanagari" panose="02040503050201020203" charset="0"/>
              <a:cs typeface="Adobe Devanagari" panose="02040503050201020203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Expertise in HRA implementation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77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9F710-B6CF-D063-5684-DF64B632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176D597-EE1A-C465-A19D-CAEFD8C9FD41}"/>
              </a:ext>
            </a:extLst>
          </p:cNvPr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F882A640-EC0C-BF74-48D3-88179DB798EB}"/>
              </a:ext>
            </a:extLst>
          </p:cNvPr>
          <p:cNvSpPr txBox="1"/>
          <p:nvPr/>
        </p:nvSpPr>
        <p:spPr>
          <a:xfrm>
            <a:off x="1028695" y="938846"/>
            <a:ext cx="175259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What questions can a health risk assessment answer?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5B2EC-3384-9EFB-5406-C6463CA52663}"/>
              </a:ext>
            </a:extLst>
          </p:cNvPr>
          <p:cNvSpPr/>
          <p:nvPr/>
        </p:nvSpPr>
        <p:spPr>
          <a:xfrm>
            <a:off x="3141711" y="5143500"/>
            <a:ext cx="592089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1C26A8-4B15-964B-D68F-F8A42FA9E631}"/>
              </a:ext>
            </a:extLst>
          </p:cNvPr>
          <p:cNvSpPr txBox="1"/>
          <p:nvPr/>
        </p:nvSpPr>
        <p:spPr>
          <a:xfrm>
            <a:off x="14478001" y="9748198"/>
            <a:ext cx="32796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Slide courtesy of  Michal Krzyzanowski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8033F-6DA7-72A4-A940-65CA71BF7730}"/>
              </a:ext>
            </a:extLst>
          </p:cNvPr>
          <p:cNvSpPr txBox="1"/>
          <p:nvPr/>
        </p:nvSpPr>
        <p:spPr>
          <a:xfrm>
            <a:off x="1055991" y="2558410"/>
            <a:ext cx="4818003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dobe Devanagari" panose="02040503050201020203" charset="0"/>
                <a:cs typeface="Adobe Devanagari" panose="02040503050201020203" charset="0"/>
              </a:rPr>
              <a:t>Burden</a:t>
            </a:r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 </a:t>
            </a:r>
          </a:p>
          <a:p>
            <a:endParaRPr lang="en-US" dirty="0">
              <a:latin typeface="Adobe Devanagari" panose="02040503050201020203" charset="0"/>
              <a:cs typeface="Adobe Devanagari" panose="02040503050201020203" charset="0"/>
            </a:endParaRPr>
          </a:p>
          <a:p>
            <a:endParaRPr lang="en-US" dirty="0">
              <a:latin typeface="Adobe Devanagari" panose="02040503050201020203" charset="0"/>
              <a:cs typeface="Adobe Devanagari" panose="02040503050201020203" charset="0"/>
            </a:endParaRPr>
          </a:p>
          <a:p>
            <a:r>
              <a:rPr lang="en-US" sz="2800" dirty="0">
                <a:latin typeface="Adobe Devanagari" panose="02040503050201020203" charset="0"/>
                <a:cs typeface="Adobe Devanagari" panose="02040503050201020203" charset="0"/>
              </a:rPr>
              <a:t>What is the size of the problem currently? </a:t>
            </a:r>
          </a:p>
          <a:p>
            <a:endParaRPr lang="en-US" sz="2800" dirty="0">
              <a:latin typeface="Adobe Devanagari" panose="02040503050201020203" charset="0"/>
              <a:cs typeface="Adobe Devanagari" panose="02040503050201020203" charset="0"/>
            </a:endParaRPr>
          </a:p>
          <a:p>
            <a:r>
              <a:rPr lang="en-US" sz="2800" dirty="0">
                <a:latin typeface="Adobe Devanagari" panose="02040503050201020203" charset="0"/>
                <a:cs typeface="Adobe Devanagari" panose="02040503050201020203" charset="0"/>
              </a:rPr>
              <a:t>How much inflated are current mortality rates? </a:t>
            </a:r>
          </a:p>
          <a:p>
            <a:endParaRPr lang="en-US" sz="2800" dirty="0">
              <a:latin typeface="Adobe Devanagari" panose="02040503050201020203" charset="0"/>
              <a:cs typeface="Adobe Devanagari" panose="02040503050201020203" charset="0"/>
            </a:endParaRPr>
          </a:p>
          <a:p>
            <a:r>
              <a:rPr lang="en-US" sz="2800" dirty="0">
                <a:latin typeface="Adobe Devanagari" panose="02040503050201020203" charset="0"/>
                <a:cs typeface="Adobe Devanagari" panose="02040503050201020203" charset="0"/>
              </a:rPr>
              <a:t>How much potential life years are we losing? </a:t>
            </a:r>
          </a:p>
          <a:p>
            <a:endParaRPr lang="en-US" sz="2800" dirty="0">
              <a:latin typeface="Adobe Devanagari" panose="02040503050201020203" charset="0"/>
              <a:cs typeface="Adobe Devanagari" panose="02040503050201020203" charset="0"/>
            </a:endParaRPr>
          </a:p>
          <a:p>
            <a:r>
              <a:rPr lang="en-US" sz="2800" i="1" dirty="0">
                <a:latin typeface="Adobe Devanagari" panose="02040503050201020203" charset="0"/>
                <a:cs typeface="Adobe Devanagari" panose="02040503050201020203" charset="0"/>
              </a:rPr>
              <a:t>Example: GBD/State of Global Air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6A78E-8CD2-3596-58FF-8488CD2429E0}"/>
              </a:ext>
            </a:extLst>
          </p:cNvPr>
          <p:cNvSpPr txBox="1"/>
          <p:nvPr/>
        </p:nvSpPr>
        <p:spPr>
          <a:xfrm>
            <a:off x="7162800" y="2558410"/>
            <a:ext cx="5489441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dobe Devanagari" panose="02040503050201020203" charset="0"/>
                <a:cs typeface="Adobe Devanagari" panose="02040503050201020203" charset="0"/>
              </a:rPr>
              <a:t>Impact</a:t>
            </a:r>
            <a:r>
              <a:rPr lang="en-US" sz="3000" b="1" dirty="0">
                <a:latin typeface="Adobe Devanagari" panose="02040503050201020203" charset="0"/>
                <a:cs typeface="Adobe Devanagari" panose="02040503050201020203" charset="0"/>
              </a:rPr>
              <a:t> </a:t>
            </a:r>
          </a:p>
          <a:p>
            <a:endParaRPr lang="en-US" sz="3000" b="1" dirty="0">
              <a:latin typeface="Adobe Devanagari" panose="02040503050201020203" charset="0"/>
              <a:cs typeface="Adobe Devanagari" panose="02040503050201020203" charset="0"/>
            </a:endParaRPr>
          </a:p>
          <a:p>
            <a:r>
              <a:rPr lang="en-US" sz="2800" dirty="0">
                <a:latin typeface="Adobe Devanagari" panose="02040503050201020203" charset="0"/>
                <a:cs typeface="Adobe Devanagari" panose="02040503050201020203" charset="0"/>
              </a:rPr>
              <a:t>If we apply policy A or B, what will be the (expected) change in health impacts (lived saved/burden reduced)? </a:t>
            </a:r>
          </a:p>
          <a:p>
            <a:endParaRPr lang="en-US" sz="2800" dirty="0">
              <a:latin typeface="Adobe Devanagari" panose="02040503050201020203" charset="0"/>
              <a:cs typeface="Adobe Devanagari" panose="02040503050201020203" charset="0"/>
            </a:endParaRPr>
          </a:p>
          <a:p>
            <a:r>
              <a:rPr lang="en-US" sz="2800" dirty="0">
                <a:latin typeface="Adobe Devanagari" panose="02040503050201020203" charset="0"/>
                <a:cs typeface="Adobe Devanagari" panose="02040503050201020203" charset="0"/>
              </a:rPr>
              <a:t>What will be the pattern of mortality rate change? </a:t>
            </a:r>
          </a:p>
          <a:p>
            <a:endParaRPr lang="en-US" sz="2800" dirty="0">
              <a:latin typeface="Adobe Devanagari" panose="02040503050201020203" charset="0"/>
              <a:cs typeface="Adobe Devanagari" panose="02040503050201020203" charset="0"/>
            </a:endParaRPr>
          </a:p>
          <a:p>
            <a:r>
              <a:rPr lang="en-US" sz="2800" dirty="0">
                <a:latin typeface="Adobe Devanagari" panose="02040503050201020203" charset="0"/>
                <a:cs typeface="Adobe Devanagari" panose="02040503050201020203" charset="0"/>
              </a:rPr>
              <a:t>What will be the pattern of changes in total life years?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361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9CDD5-E3F4-290E-D7A1-4277BFE90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563D5FA-949F-69EE-06A0-B553BA16B473}"/>
              </a:ext>
            </a:extLst>
          </p:cNvPr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C6CDFECB-3601-C48A-185D-F1953BDDB072}"/>
              </a:ext>
            </a:extLst>
          </p:cNvPr>
          <p:cNvSpPr txBox="1"/>
          <p:nvPr/>
        </p:nvSpPr>
        <p:spPr>
          <a:xfrm>
            <a:off x="1028695" y="846158"/>
            <a:ext cx="1685372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Inputs needed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070E1E-82F9-78A8-6855-9482CD1E3BB0}"/>
              </a:ext>
            </a:extLst>
          </p:cNvPr>
          <p:cNvSpPr/>
          <p:nvPr/>
        </p:nvSpPr>
        <p:spPr>
          <a:xfrm>
            <a:off x="3141711" y="5143500"/>
            <a:ext cx="592089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9F2FDE-F01D-6825-232D-A2A81EE77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855429"/>
              </p:ext>
            </p:extLst>
          </p:nvPr>
        </p:nvGraphicFramePr>
        <p:xfrm>
          <a:off x="638355" y="2263386"/>
          <a:ext cx="6725728" cy="7581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25728">
                  <a:extLst>
                    <a:ext uri="{9D8B030D-6E8A-4147-A177-3AD203B41FA5}">
                      <a16:colId xmlns:a16="http://schemas.microsoft.com/office/drawing/2014/main" val="1690837896"/>
                    </a:ext>
                  </a:extLst>
                </a:gridCol>
              </a:tblGrid>
              <a:tr h="1790564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Exposure Level  </a:t>
                      </a:r>
                      <a:r>
                        <a:rPr lang="en-US" sz="320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Age | Sex | Year | Location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537240"/>
                  </a:ext>
                </a:extLst>
              </a:tr>
              <a:tr h="17905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400" b="1" kern="1200" dirty="0">
                        <a:solidFill>
                          <a:schemeClr val="tx1"/>
                        </a:solidFill>
                        <a:latin typeface="Adobe Devanagari" panose="02040503050201020203" pitchFamily="18" charset="0"/>
                        <a:ea typeface="+mn-ea"/>
                        <a:cs typeface="Adobe Devanagari" panose="02040503050201020203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4400" b="1" kern="1200" dirty="0">
                          <a:solidFill>
                            <a:schemeClr val="tx1"/>
                          </a:solidFill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Effect Size  </a:t>
                      </a:r>
                    </a:p>
                    <a:p>
                      <a:pPr algn="ctr"/>
                      <a:r>
                        <a:rPr lang="en-US" sz="320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Risk-outcome</a:t>
                      </a:r>
                    </a:p>
                    <a:p>
                      <a:pPr algn="ctr"/>
                      <a:r>
                        <a:rPr lang="en-US" sz="320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Age | Sex </a:t>
                      </a:r>
                    </a:p>
                    <a:p>
                      <a:pPr algn="ctr"/>
                      <a:endParaRPr lang="en-US" sz="3200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  <a:p>
                      <a:pPr algn="ctr"/>
                      <a:endParaRPr lang="en-US" sz="3200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335466"/>
                  </a:ext>
                </a:extLst>
              </a:tr>
              <a:tr h="17905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400" b="1" kern="1200" dirty="0">
                          <a:solidFill>
                            <a:schemeClr val="tx1"/>
                          </a:solidFill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Optimal Level (Counterfactual)</a:t>
                      </a:r>
                    </a:p>
                    <a:p>
                      <a:pPr algn="ctr"/>
                      <a:r>
                        <a:rPr lang="en-US" sz="320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Risk Exposure </a:t>
                      </a:r>
                    </a:p>
                    <a:p>
                      <a:pPr algn="ctr"/>
                      <a:r>
                        <a:rPr lang="en-US" sz="320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Global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206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EA391A-01C1-D7F3-5473-5F4499E3564C}"/>
              </a:ext>
            </a:extLst>
          </p:cNvPr>
          <p:cNvSpPr txBox="1"/>
          <p:nvPr/>
        </p:nvSpPr>
        <p:spPr>
          <a:xfrm>
            <a:off x="7924800" y="2781300"/>
            <a:ext cx="42814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Air pollutant concentration/exposure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87DFE3-C850-256A-07C5-28C649D572D4}"/>
              </a:ext>
            </a:extLst>
          </p:cNvPr>
          <p:cNvSpPr txBox="1"/>
          <p:nvPr/>
        </p:nvSpPr>
        <p:spPr>
          <a:xfrm>
            <a:off x="7924800" y="5193268"/>
            <a:ext cx="42814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Concentration-response function (C-R), relative risk (RR)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E3AF2-BEFE-4913-D061-5E0B150B3506}"/>
              </a:ext>
            </a:extLst>
          </p:cNvPr>
          <p:cNvSpPr txBox="1"/>
          <p:nvPr/>
        </p:nvSpPr>
        <p:spPr>
          <a:xfrm>
            <a:off x="8077200" y="7605236"/>
            <a:ext cx="412902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Size of population, incidence rates for health outcomes (e.g., mortality rate)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F5C2D8-5F78-9735-E0B3-6B57E5095948}"/>
              </a:ext>
            </a:extLst>
          </p:cNvPr>
          <p:cNvSpPr txBox="1"/>
          <p:nvPr/>
        </p:nvSpPr>
        <p:spPr>
          <a:xfrm>
            <a:off x="12919344" y="2757211"/>
            <a:ext cx="4682856" cy="6594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3200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The uncertainty intervals give the reader a sense of the range (upper and lowe</a:t>
            </a:r>
            <a:r>
              <a:rPr lang="en-US" sz="3200" dirty="0">
                <a:solidFill>
                  <a:srgbClr val="212529"/>
                </a:solidFill>
                <a:latin typeface="Adobe Devanagari" panose="02040503050201020203" charset="0"/>
                <a:cs typeface="Adobe Devanagari" panose="02040503050201020203" charset="0"/>
              </a:rPr>
              <a:t>r bounds) </a:t>
            </a:r>
            <a:r>
              <a:rPr lang="en-US" sz="3200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within which the impacts are likely to fall. </a:t>
            </a:r>
          </a:p>
          <a:p>
            <a:pPr algn="l">
              <a:lnSpc>
                <a:spcPct val="150000"/>
              </a:lnSpc>
              <a:buNone/>
            </a:pPr>
            <a:endParaRPr lang="en-US" sz="3200" dirty="0">
              <a:solidFill>
                <a:srgbClr val="212529"/>
              </a:solidFill>
              <a:latin typeface="Adobe Devanagari" panose="02040503050201020203" charset="0"/>
              <a:cs typeface="Adobe Devanagari" panose="02040503050201020203" charset="0"/>
            </a:endParaRPr>
          </a:p>
          <a:p>
            <a:pPr algn="l">
              <a:lnSpc>
                <a:spcPct val="150000"/>
              </a:lnSpc>
              <a:buNone/>
            </a:pPr>
            <a:r>
              <a:rPr lang="en-US" sz="3200" dirty="0">
                <a:solidFill>
                  <a:srgbClr val="212529"/>
                </a:solidFill>
                <a:latin typeface="Adobe Devanagari" panose="02040503050201020203" charset="0"/>
                <a:cs typeface="Adobe Devanagari" panose="02040503050201020203" charset="0"/>
              </a:rPr>
              <a:t>Essentially, this is the ‘</a:t>
            </a:r>
            <a:r>
              <a:rPr lang="en-US" sz="3200" i="1" dirty="0">
                <a:solidFill>
                  <a:srgbClr val="212529"/>
                </a:solidFill>
                <a:latin typeface="Adobe Devanagari" panose="02040503050201020203" charset="0"/>
                <a:cs typeface="Adobe Devanagari" panose="02040503050201020203" charset="0"/>
              </a:rPr>
              <a:t>known unknown</a:t>
            </a:r>
            <a:r>
              <a:rPr lang="en-US" sz="3200" dirty="0">
                <a:solidFill>
                  <a:srgbClr val="212529"/>
                </a:solidFill>
                <a:latin typeface="Adobe Devanagari" panose="02040503050201020203" charset="0"/>
                <a:cs typeface="Adobe Devanagari" panose="02040503050201020203" charset="0"/>
              </a:rPr>
              <a:t>’</a:t>
            </a:r>
            <a:endParaRPr lang="en-US" sz="3200" i="0" dirty="0">
              <a:solidFill>
                <a:srgbClr val="212529"/>
              </a:solidFill>
              <a:effectLst/>
              <a:latin typeface="Adobe Devanagari" panose="02040503050201020203" charset="0"/>
              <a:cs typeface="Adobe Devanagari" panose="02040503050201020203" charset="0"/>
            </a:endParaRPr>
          </a:p>
          <a:p>
            <a:pPr algn="l">
              <a:lnSpc>
                <a:spcPct val="150000"/>
              </a:lnSpc>
              <a:buNone/>
            </a:pPr>
            <a:endParaRPr lang="en-US" sz="2800" dirty="0">
              <a:solidFill>
                <a:srgbClr val="212529"/>
              </a:solidFill>
              <a:latin typeface="Adobe Devanagari" panose="02040503050201020203" charset="0"/>
              <a:cs typeface="Adobe Devanagari" panose="02040503050201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3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99A1F-4ACF-153F-0E8E-58E09B8EA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E560658-A1FC-0536-9093-3FF6835C97BE}"/>
              </a:ext>
            </a:extLst>
          </p:cNvPr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04FE4D54-8722-0781-7589-D0E67EDE2492}"/>
              </a:ext>
            </a:extLst>
          </p:cNvPr>
          <p:cNvSpPr txBox="1"/>
          <p:nvPr/>
        </p:nvSpPr>
        <p:spPr>
          <a:xfrm>
            <a:off x="1043934" y="876300"/>
            <a:ext cx="1694982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What are we estimating?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23842-35CB-CDA0-6143-2C4C5DFBF170}"/>
              </a:ext>
            </a:extLst>
          </p:cNvPr>
          <p:cNvSpPr txBox="1"/>
          <p:nvPr/>
        </p:nvSpPr>
        <p:spPr>
          <a:xfrm>
            <a:off x="1105349" y="3424496"/>
            <a:ext cx="1581150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dobe Devanagari" panose="02040503050201020203" charset="0"/>
                <a:cs typeface="Adobe Devanagari" panose="02040503050201020203" charset="0"/>
              </a:rPr>
              <a:t>Population Attributable Fraction (PAF): </a:t>
            </a:r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Fraction of health effects attributed to  the exposure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35BCCD-7478-1C39-022C-A355E57C6895}"/>
              </a:ext>
            </a:extLst>
          </p:cNvPr>
          <p:cNvSpPr txBox="1"/>
          <p:nvPr/>
        </p:nvSpPr>
        <p:spPr>
          <a:xfrm>
            <a:off x="1070092" y="5139358"/>
            <a:ext cx="1581150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dobe Devanagari" panose="02040503050201020203" charset="0"/>
                <a:cs typeface="Adobe Devanagari" panose="02040503050201020203" charset="0"/>
              </a:rPr>
              <a:t>Population Attributable Risk (PAR): </a:t>
            </a:r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Incidence attributed to the exposure (to air pollution)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486402-2AE3-C16C-3584-B4143EE17AFA}"/>
              </a:ext>
            </a:extLst>
          </p:cNvPr>
          <p:cNvSpPr txBox="1"/>
          <p:nvPr/>
        </p:nvSpPr>
        <p:spPr>
          <a:xfrm>
            <a:off x="1070092" y="7141883"/>
            <a:ext cx="1581150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dobe Devanagari" panose="02040503050201020203" charset="0"/>
                <a:cs typeface="Adobe Devanagari" panose="02040503050201020203" charset="0"/>
              </a:rPr>
              <a:t>Number of cases (N): </a:t>
            </a:r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Number of attributable cases</a:t>
            </a:r>
          </a:p>
          <a:p>
            <a:endParaRPr lang="en-US" sz="3200" dirty="0">
              <a:latin typeface="Adobe Devanagari" panose="02040503050201020203" charset="0"/>
              <a:cs typeface="Adobe Devanagari" panose="02040503050201020203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06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10"/>
    </mc:Choice>
    <mc:Fallback xmlns="">
      <p:transition spd="slow" advTm="15211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FDE0F-ACB6-BAC9-783B-4CBF82C49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E638428-8EE1-52CC-DFB2-83EE8E418FC9}"/>
              </a:ext>
            </a:extLst>
          </p:cNvPr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83849631-DC52-E316-CB57-F37A36D2AD27}"/>
              </a:ext>
            </a:extLst>
          </p:cNvPr>
          <p:cNvSpPr txBox="1"/>
          <p:nvPr/>
        </p:nvSpPr>
        <p:spPr>
          <a:xfrm>
            <a:off x="1028695" y="938846"/>
            <a:ext cx="175259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Concentration- Response (C-R)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9F36C1-D803-38B0-F2D1-2782916050A0}"/>
              </a:ext>
            </a:extLst>
          </p:cNvPr>
          <p:cNvSpPr/>
          <p:nvPr/>
        </p:nvSpPr>
        <p:spPr>
          <a:xfrm>
            <a:off x="3141711" y="5143500"/>
            <a:ext cx="592089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B9C3BC-C487-C720-E82B-0120BA997DF7}"/>
              </a:ext>
            </a:extLst>
          </p:cNvPr>
          <p:cNvSpPr txBox="1"/>
          <p:nvPr/>
        </p:nvSpPr>
        <p:spPr>
          <a:xfrm>
            <a:off x="1028694" y="2281178"/>
            <a:ext cx="659130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dobe Devanagari" panose="02040503050201020203" charset="0"/>
                <a:cs typeface="Adobe Devanagari" panose="02040503050201020203" charset="0"/>
              </a:rPr>
              <a:t>Also referred to as exposure-response function, and d</a:t>
            </a:r>
            <a:r>
              <a:rPr lang="en-US" sz="3600" dirty="0">
                <a:latin typeface="Adobe Devanagari" panose="02040503050201020203" charset="0"/>
                <a:cs typeface="Adobe Devanagari" panose="02040503050201020203" charset="0"/>
              </a:rPr>
              <a:t>escribes the  relationship between a pollutant and an adverse effect on health (mortality, morbidity)</a:t>
            </a:r>
          </a:p>
          <a:p>
            <a:endParaRPr lang="en-US" sz="3600" dirty="0">
              <a:latin typeface="Adobe Devanagari" panose="02040503050201020203" charset="0"/>
              <a:cs typeface="Adobe Devanagari" panose="02040503050201020203" charset="0"/>
            </a:endParaRPr>
          </a:p>
          <a:p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Relative risk (or RR) describes the likelihood of an adverse health outcome (e.g., mortality (death), asthma exacerbation, heart attack etc.) in a population exposed to higher level of air pollution compared to a population with lower levels of exposure.  </a:t>
            </a:r>
            <a:endParaRPr lang="en-US" sz="3200" dirty="0">
              <a:solidFill>
                <a:srgbClr val="000000"/>
              </a:solidFill>
              <a:latin typeface="Adobe Devanagari" panose="02040503050201020203" charset="0"/>
              <a:cs typeface="Adobe Devanagari" panose="02040503050201020203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06319E-B1B5-D9CE-B2C1-45E0D05D9D9E}"/>
              </a:ext>
            </a:extLst>
          </p:cNvPr>
          <p:cNvSpPr txBox="1"/>
          <p:nvPr/>
        </p:nvSpPr>
        <p:spPr>
          <a:xfrm>
            <a:off x="15166841" y="9748198"/>
            <a:ext cx="259080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Di et al., NEJM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E9B7F-8C61-6EDD-2DC1-9EFAE6AD3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2284021"/>
            <a:ext cx="8153400" cy="7174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D053C3-A503-693B-1B19-6D4918001A77}"/>
              </a:ext>
            </a:extLst>
          </p:cNvPr>
          <p:cNvSpPr txBox="1"/>
          <p:nvPr/>
        </p:nvSpPr>
        <p:spPr>
          <a:xfrm>
            <a:off x="11849089" y="5871140"/>
            <a:ext cx="541020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dobe Devanagari" panose="02040503050201020203" charset="0"/>
                <a:cs typeface="Adobe Devanagari" panose="02040503050201020203" charset="0"/>
              </a:rPr>
              <a:t>Relative Risk looks at population risks, not risks for a particular person</a:t>
            </a:r>
          </a:p>
        </p:txBody>
      </p:sp>
    </p:spTree>
    <p:extLst>
      <p:ext uri="{BB962C8B-B14F-4D97-AF65-F5344CB8AC3E}">
        <p14:creationId xmlns:p14="http://schemas.microsoft.com/office/powerpoint/2010/main" val="216094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4B5A0-C9F4-8334-0CBF-6483AB285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B567403-8D5C-9C61-2B4D-A765E363D711}"/>
              </a:ext>
            </a:extLst>
          </p:cNvPr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696596A0-54F9-B425-1F93-62D518F879DD}"/>
              </a:ext>
            </a:extLst>
          </p:cNvPr>
          <p:cNvSpPr txBox="1"/>
          <p:nvPr/>
        </p:nvSpPr>
        <p:spPr>
          <a:xfrm>
            <a:off x="1028695" y="938846"/>
            <a:ext cx="175259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Counterfactual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2888D8-1C59-9E03-7604-3C6996F2EF3E}"/>
              </a:ext>
            </a:extLst>
          </p:cNvPr>
          <p:cNvSpPr/>
          <p:nvPr/>
        </p:nvSpPr>
        <p:spPr>
          <a:xfrm>
            <a:off x="3141711" y="5143500"/>
            <a:ext cx="592089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88C893-10E7-A2E8-8EE4-C116854ADB01}"/>
              </a:ext>
            </a:extLst>
          </p:cNvPr>
          <p:cNvSpPr txBox="1"/>
          <p:nvPr/>
        </p:nvSpPr>
        <p:spPr>
          <a:xfrm>
            <a:off x="1028694" y="2841508"/>
            <a:ext cx="14744705" cy="5670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Assumed for a world that does not exist, but theoretically could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Lowest observed exposure level </a:t>
            </a:r>
            <a:r>
              <a:rPr lang="en-US" sz="3200" b="1" dirty="0">
                <a:latin typeface="Adobe Devanagari" panose="02040503050201020203" charset="0"/>
                <a:cs typeface="Adobe Devanagari" panose="02040503050201020203" charset="0"/>
              </a:rPr>
              <a:t>or </a:t>
            </a:r>
            <a:r>
              <a:rPr lang="en-US" sz="3200" dirty="0">
                <a:latin typeface="Adobe Devanagari" panose="02040503050201020203" charset="0"/>
                <a:cs typeface="Adobe Devanagari" panose="02040503050201020203" charset="0"/>
              </a:rPr>
              <a:t>exposure level expected (assumed) after planned intervention or policy scenario </a:t>
            </a:r>
          </a:p>
          <a:p>
            <a:pPr>
              <a:lnSpc>
                <a:spcPct val="150000"/>
              </a:lnSpc>
            </a:pPr>
            <a:endParaRPr lang="en-US" sz="3200" b="1" i="0" dirty="0">
              <a:solidFill>
                <a:srgbClr val="212529"/>
              </a:solidFill>
              <a:effectLst/>
              <a:latin typeface="Adobe Devanagari" panose="02040503050201020203" charset="0"/>
              <a:cs typeface="Adobe Devanagari" panose="02040503050201020203" charset="0"/>
            </a:endParaRPr>
          </a:p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Could be: </a:t>
            </a:r>
            <a:endParaRPr lang="en-US" sz="2800" dirty="0">
              <a:solidFill>
                <a:srgbClr val="212529"/>
              </a:solidFill>
              <a:latin typeface="Adobe Devanagari" panose="02040503050201020203" charset="0"/>
              <a:cs typeface="Adobe Devanagari" panose="02040503050201020203" charset="0"/>
            </a:endParaRPr>
          </a:p>
          <a:p>
            <a:pPr algn="l">
              <a:lnSpc>
                <a:spcPct val="150000"/>
              </a:lnSpc>
              <a:buNone/>
            </a:pPr>
            <a:r>
              <a:rPr lang="en-US" sz="2800" b="0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Zero (0) 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800" dirty="0">
                <a:solidFill>
                  <a:srgbClr val="212529"/>
                </a:solidFill>
                <a:latin typeface="Adobe Devanagari" panose="02040503050201020203" charset="0"/>
                <a:cs typeface="Adobe Devanagari" panose="02040503050201020203" charset="0"/>
              </a:rPr>
              <a:t>WHO AQ Guideline or Interim Target 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800" dirty="0">
                <a:solidFill>
                  <a:srgbClr val="212529"/>
                </a:solidFill>
                <a:latin typeface="Adobe Devanagari" panose="02040503050201020203" charset="0"/>
                <a:cs typeface="Adobe Devanagari" panose="02040503050201020203" charset="0"/>
              </a:rPr>
              <a:t>National Air Quality Standard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D0D64-B773-0C32-A0DB-D039BD0B7013}"/>
              </a:ext>
            </a:extLst>
          </p:cNvPr>
          <p:cNvSpPr txBox="1"/>
          <p:nvPr/>
        </p:nvSpPr>
        <p:spPr>
          <a:xfrm>
            <a:off x="10272199" y="6438900"/>
            <a:ext cx="69723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2500" dirty="0">
                <a:solidFill>
                  <a:srgbClr val="212529"/>
                </a:solidFill>
                <a:latin typeface="Adobe Devanagari" panose="02040503050201020203" charset="0"/>
                <a:cs typeface="Adobe Devanagari" panose="02040503050201020203" charset="0"/>
              </a:rPr>
              <a:t>For GBD/State of Global Air, the counterfactual value is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(2.4-5.9 µg/m</a:t>
            </a:r>
            <a:r>
              <a:rPr lang="en-US" sz="2800" baseline="30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) (midpoint ~4 µg/m</a:t>
            </a:r>
            <a:r>
              <a:rPr lang="en-US" sz="2800" baseline="30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)</a:t>
            </a:r>
            <a:endParaRPr lang="en-US" sz="2500" b="0" i="0" dirty="0">
              <a:solidFill>
                <a:srgbClr val="212529"/>
              </a:solidFill>
              <a:effectLst/>
              <a:latin typeface="Adobe Devanagari" panose="02040503050201020203" charset="0"/>
              <a:cs typeface="Adobe Devanagari" panose="02040503050201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9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F4365-43E9-0BCE-F800-B5AA0C19F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58308E3-4C82-88A8-4980-00C3A260E006}"/>
              </a:ext>
            </a:extLst>
          </p:cNvPr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8A9704D2-2CC4-5540-0CC0-EE0A5C3D75C0}"/>
              </a:ext>
            </a:extLst>
          </p:cNvPr>
          <p:cNvSpPr txBox="1"/>
          <p:nvPr/>
        </p:nvSpPr>
        <p:spPr>
          <a:xfrm>
            <a:off x="1028695" y="938846"/>
            <a:ext cx="175259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What assumptions are we making?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F5F795-9C1F-D6A2-0C52-FE371CA488C0}"/>
              </a:ext>
            </a:extLst>
          </p:cNvPr>
          <p:cNvSpPr/>
          <p:nvPr/>
        </p:nvSpPr>
        <p:spPr>
          <a:xfrm>
            <a:off x="3141711" y="5143500"/>
            <a:ext cx="592089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F41E1E-D452-C1D4-A22E-A6AE985A0206}"/>
              </a:ext>
            </a:extLst>
          </p:cNvPr>
          <p:cNvSpPr txBox="1"/>
          <p:nvPr/>
        </p:nvSpPr>
        <p:spPr>
          <a:xfrm>
            <a:off x="6206319" y="9563100"/>
            <a:ext cx="11585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Adobe Devanagari" panose="02040503050201020203" charset="0"/>
                <a:cs typeface="Adobe Devanagari" panose="02040503050201020203" charset="0"/>
                <a:hlinkClick r:id="rId3"/>
              </a:rPr>
              <a:t>Clean air for all | The Ella Roberta Foundation</a:t>
            </a:r>
            <a:r>
              <a:rPr lang="en-US" sz="1600" dirty="0">
                <a:latin typeface="Adobe Devanagari" panose="02040503050201020203" charset="0"/>
                <a:cs typeface="Adobe Devanagari" panose="02040503050201020203" charset="0"/>
              </a:rPr>
              <a:t> </a:t>
            </a:r>
            <a:endParaRPr lang="en-US" sz="1500" dirty="0">
              <a:latin typeface="Adobe Devanagari" panose="02040503050201020203" charset="0"/>
              <a:cs typeface="Adobe Devanagari" panose="02040503050201020203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0D03D9-70E4-EDC8-74FA-2C7383507DBC}"/>
              </a:ext>
            </a:extLst>
          </p:cNvPr>
          <p:cNvSpPr txBox="1"/>
          <p:nvPr/>
        </p:nvSpPr>
        <p:spPr>
          <a:xfrm>
            <a:off x="1028696" y="2575221"/>
            <a:ext cx="735330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3200" dirty="0">
                <a:solidFill>
                  <a:srgbClr val="212529"/>
                </a:solidFill>
                <a:latin typeface="Adobe Devanagari" panose="02040503050201020203" charset="0"/>
                <a:cs typeface="Adobe Devanagari" panose="02040503050201020203" charset="0"/>
              </a:rPr>
              <a:t>G</a:t>
            </a:r>
            <a:r>
              <a:rPr lang="en-US" sz="3200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eneralizability across populations, </a:t>
            </a:r>
          </a:p>
          <a:p>
            <a:pPr algn="l">
              <a:lnSpc>
                <a:spcPct val="150000"/>
              </a:lnSpc>
              <a:buNone/>
            </a:pPr>
            <a:endParaRPr lang="en-US" sz="3200" dirty="0">
              <a:solidFill>
                <a:srgbClr val="212529"/>
              </a:solidFill>
              <a:latin typeface="Adobe Devanagari" panose="02040503050201020203" charset="0"/>
              <a:cs typeface="Adobe Devanagari" panose="02040503050201020203" charset="0"/>
            </a:endParaRPr>
          </a:p>
          <a:p>
            <a:pPr algn="l">
              <a:lnSpc>
                <a:spcPct val="150000"/>
              </a:lnSpc>
              <a:buNone/>
            </a:pPr>
            <a:r>
              <a:rPr lang="en-US" sz="3200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Considering effects of long-term exposures,</a:t>
            </a:r>
          </a:p>
          <a:p>
            <a:pPr algn="l">
              <a:lnSpc>
                <a:spcPct val="150000"/>
              </a:lnSpc>
              <a:buNone/>
            </a:pPr>
            <a:endParaRPr lang="en-US" sz="3200" dirty="0">
              <a:solidFill>
                <a:srgbClr val="212529"/>
              </a:solidFill>
              <a:latin typeface="Adobe Devanagari" panose="02040503050201020203" charset="0"/>
              <a:cs typeface="Adobe Devanagari" panose="02040503050201020203" charset="0"/>
            </a:endParaRPr>
          </a:p>
          <a:p>
            <a:pPr algn="l">
              <a:lnSpc>
                <a:spcPct val="150000"/>
              </a:lnSpc>
              <a:buNone/>
            </a:pPr>
            <a:r>
              <a:rPr lang="en-US" sz="3200" dirty="0">
                <a:solidFill>
                  <a:srgbClr val="212529"/>
                </a:solidFill>
                <a:latin typeface="Adobe Devanagari" panose="02040503050201020203" charset="0"/>
                <a:cs typeface="Adobe Devanagari" panose="02040503050201020203" charset="0"/>
              </a:rPr>
              <a:t>Equitoxicity across pollution sources</a:t>
            </a:r>
          </a:p>
          <a:p>
            <a:pPr algn="l">
              <a:lnSpc>
                <a:spcPct val="150000"/>
              </a:lnSpc>
              <a:buNone/>
            </a:pPr>
            <a:endParaRPr lang="en-US" sz="3200" i="0" dirty="0">
              <a:solidFill>
                <a:srgbClr val="212529"/>
              </a:solidFill>
              <a:effectLst/>
              <a:latin typeface="Adobe Devanagari" panose="02040503050201020203" charset="0"/>
              <a:cs typeface="Adobe Devanagari" panose="02040503050201020203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2EE58-9287-1FF8-BE4F-E1300895ECE1}"/>
              </a:ext>
            </a:extLst>
          </p:cNvPr>
          <p:cNvSpPr txBox="1"/>
          <p:nvPr/>
        </p:nvSpPr>
        <p:spPr>
          <a:xfrm>
            <a:off x="8382000" y="2613321"/>
            <a:ext cx="7353304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3200" dirty="0">
                <a:solidFill>
                  <a:srgbClr val="212529"/>
                </a:solidFill>
                <a:latin typeface="Adobe Devanagari" panose="02040503050201020203" charset="0"/>
                <a:cs typeface="Adobe Devanagari" panose="02040503050201020203" charset="0"/>
              </a:rPr>
              <a:t>b</a:t>
            </a:r>
            <a:r>
              <a:rPr lang="en-US" sz="3200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ut baseline health status can vary</a:t>
            </a:r>
          </a:p>
          <a:p>
            <a:pPr algn="l">
              <a:lnSpc>
                <a:spcPct val="150000"/>
              </a:lnSpc>
              <a:buNone/>
            </a:pPr>
            <a:endParaRPr lang="en-US" sz="3200" dirty="0">
              <a:solidFill>
                <a:srgbClr val="212529"/>
              </a:solidFill>
              <a:latin typeface="Adobe Devanagari" panose="02040503050201020203" charset="0"/>
              <a:cs typeface="Adobe Devanagari" panose="02040503050201020203" charset="0"/>
            </a:endParaRPr>
          </a:p>
          <a:p>
            <a:pPr algn="l">
              <a:lnSpc>
                <a:spcPct val="150000"/>
              </a:lnSpc>
              <a:buNone/>
            </a:pPr>
            <a:r>
              <a:rPr lang="en-US" sz="3200" i="0" dirty="0">
                <a:solidFill>
                  <a:srgbClr val="212529"/>
                </a:solidFill>
                <a:effectLst/>
                <a:latin typeface="Adobe Devanagari" panose="02040503050201020203" charset="0"/>
                <a:cs typeface="Adobe Devanagari" panose="02040503050201020203" charset="0"/>
              </a:rPr>
              <a:t>but not short-term exposures</a:t>
            </a:r>
          </a:p>
          <a:p>
            <a:pPr algn="l">
              <a:lnSpc>
                <a:spcPct val="150000"/>
              </a:lnSpc>
              <a:buNone/>
            </a:pPr>
            <a:endParaRPr lang="en-US" sz="3200" dirty="0">
              <a:solidFill>
                <a:srgbClr val="212529"/>
              </a:solidFill>
              <a:latin typeface="Adobe Devanagari" panose="02040503050201020203" charset="0"/>
              <a:cs typeface="Adobe Devanagari" panose="02040503050201020203" charset="0"/>
            </a:endParaRPr>
          </a:p>
          <a:p>
            <a:pPr algn="l">
              <a:lnSpc>
                <a:spcPct val="150000"/>
              </a:lnSpc>
              <a:buNone/>
            </a:pPr>
            <a:endParaRPr lang="en-US" sz="3200" i="0" dirty="0">
              <a:solidFill>
                <a:srgbClr val="212529"/>
              </a:solidFill>
              <a:effectLst/>
              <a:latin typeface="Adobe Devanagari" panose="02040503050201020203" charset="0"/>
              <a:cs typeface="Adobe Devanagari" panose="02040503050201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8504</TotalTime>
  <Words>1755</Words>
  <Application>Microsoft Office PowerPoint</Application>
  <PresentationFormat>Custom</PresentationFormat>
  <Paragraphs>234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Adobe Devanagari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 Slide Deck</dc:title>
  <dc:creator>Donna Vorhees</dc:creator>
  <cp:lastModifiedBy>Pallavi Pant</cp:lastModifiedBy>
  <cp:revision>614</cp:revision>
  <dcterms:created xsi:type="dcterms:W3CDTF">2006-08-16T00:00:00Z</dcterms:created>
  <dcterms:modified xsi:type="dcterms:W3CDTF">2025-12-04T09:56:21Z</dcterms:modified>
  <dc:identifier>DAF2_4-hjW4</dc:identifier>
</cp:coreProperties>
</file>