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134806971" r:id="rId2"/>
    <p:sldId id="2134806973" r:id="rId3"/>
    <p:sldId id="2134807012" r:id="rId4"/>
    <p:sldId id="2134807014" r:id="rId5"/>
    <p:sldId id="2134807016" r:id="rId6"/>
    <p:sldId id="2134807005" r:id="rId7"/>
    <p:sldId id="2134807021" r:id="rId8"/>
    <p:sldId id="2134807020" r:id="rId9"/>
    <p:sldId id="2134807018" r:id="rId10"/>
    <p:sldId id="2134807019" r:id="rId11"/>
    <p:sldId id="2134806976" r:id="rId12"/>
    <p:sldId id="2134807017" r:id="rId13"/>
    <p:sldId id="2134807006" r:id="rId14"/>
    <p:sldId id="2134806978" r:id="rId15"/>
    <p:sldId id="2134807009" r:id="rId16"/>
    <p:sldId id="2134807001" r:id="rId17"/>
    <p:sldId id="2134806999" r:id="rId18"/>
    <p:sldId id="2134807008" r:id="rId19"/>
    <p:sldId id="2134807013" r:id="rId20"/>
    <p:sldId id="291" r:id="rId21"/>
    <p:sldId id="2134806997" r:id="rId22"/>
    <p:sldId id="2134806972" r:id="rId23"/>
  </p:sldIdLst>
  <p:sldSz cx="18288000" cy="10287000"/>
  <p:notesSz cx="6858000" cy="9144000"/>
  <p:embeddedFontLst>
    <p:embeddedFont>
      <p:font typeface="Adobe Devanagari" panose="02040503050201020203" charset="0"/>
      <p:regular r:id="rId25"/>
      <p:bold r:id="rId26"/>
      <p:italic r:id="rId27"/>
      <p:boldItalic r:id="rId28"/>
    </p:embeddedFont>
    <p:embeddedFont>
      <p:font typeface="PT Sans" panose="020B0503020203020204" pitchFamily="34" charset="0"/>
      <p:regular r:id="rId29"/>
      <p:bold r:id="rId30"/>
      <p:italic r:id="rId31"/>
      <p:boldItalic r:id="rId32"/>
    </p:embeddedFont>
    <p:embeddedFont>
      <p:font typeface="PT Sans Narrow" panose="020B050602020302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697134-93DF-F256-B871-50CCB2C28F47}" name="Pallavi Pant" initials="PP" userId="S::ppant@healtheffects.org::64d35c7b-4779-47ae-bb50-6d533c9ec1fb" providerId="AD"/>
  <p188:author id="{5A6FEF38-3069-483B-4DE8-D3093EA6061A}" name="Victor Nthusi" initials="VN" userId="S::VNthusi@healtheffects.org::2dff88a3-5ac8-4cf2-809d-1f227dd356b6" providerId="AD"/>
  <p188:author id="{A65DF2D4-5917-98B3-7DA8-8DD2E941237B}" name="Hlina Kiros" initials="HK" userId="S::hkiros@healtheffects.org::2e0e14a7-5a8b-488d-9e53-ab6733b08af7" providerId="AD"/>
  <p188:author id="{7D7F5DD6-2335-FE33-ECB5-3326D85A7010}" name="Ellen Mantus" initials="EM" userId="S::emantus@healtheffects.org::a6f2944b-4f86-44e6-ae82-7bd04ecbed34" providerId="AD"/>
  <p188:author id="{37AE45DF-EE1C-D90C-DCF8-372FCAB45CD3}" name="Anna Rosofsky" initials="AR" userId="S::arosofsky@healtheffects.org::e3eb73be-64e2-438b-ad10-9201c74da2f2" providerId="AD"/>
  <p188:author id="{6B6222F5-4CE6-D4D3-8AB4-72CAF39983F5}" name="Amy Andreini" initials="AA" userId="S::aandreini@healtheffects.org::969451ce-6d16-489c-abfc-29459b83ec47" providerId="AD"/>
  <p188:author id="{F53030FC-DEA2-D427-09F1-8462BF66CE37}" name="Donna Vorhees" initials="DV" userId="S::DVorhees@healtheffects.org::eb2ab403-5be5-43d2-8e88-9199fe5e25d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na Vorhees" initials="DV" lastIdx="9" clrIdx="0">
    <p:extLst>
      <p:ext uri="{19B8F6BF-5375-455C-9EA6-DF929625EA0E}">
        <p15:presenceInfo xmlns:p15="http://schemas.microsoft.com/office/powerpoint/2012/main" userId="S::DVorhees@healtheffects.org::eb2ab403-5be5-43d2-8e88-9199fe5e25d8" providerId="AD"/>
      </p:ext>
    </p:extLst>
  </p:cmAuthor>
  <p:cmAuthor id="2" name="Pallavi Pant" initials="PP" lastIdx="14" clrIdx="1">
    <p:extLst>
      <p:ext uri="{19B8F6BF-5375-455C-9EA6-DF929625EA0E}">
        <p15:presenceInfo xmlns:p15="http://schemas.microsoft.com/office/powerpoint/2012/main" userId="S::ppant@healtheffects.org::64d35c7b-4779-47ae-bb50-6d533c9ec1f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F27"/>
    <a:srgbClr val="213B72"/>
    <a:srgbClr val="0F76BD"/>
    <a:srgbClr val="A73B27"/>
    <a:srgbClr val="4DB6D8"/>
    <a:srgbClr val="E4D4CA"/>
    <a:srgbClr val="830025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4039" autoAdjust="0"/>
  </p:normalViewPr>
  <p:slideViewPr>
    <p:cSldViewPr>
      <p:cViewPr varScale="1">
        <p:scale>
          <a:sx n="47" d="100"/>
          <a:sy n="47" d="100"/>
        </p:scale>
        <p:origin x="47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06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E6D58-C78A-4127-ADAB-C30C823108CF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E167B-4428-4CAA-9F7A-D095A8157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22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19D45-D4EB-5071-A516-5694BF796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6A8CEC-67E4-9E41-915A-26F36CE8CB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E81BC0-5CD3-C1CA-F69E-45B7A7FAA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3756F-8388-32DF-D39D-DCAF8ACE0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85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34DB9-89E6-879D-1368-A22D2B2D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5806E1-4B27-530F-3119-C5D3998273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3B7B68-2A33-8CB6-D17E-0D918025BA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21880-78FB-9E6D-6406-AA99FB910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44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D2369-F539-91D4-A989-AD1FDE1A6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4ABC54-F60F-590B-75B0-98315ACF46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539E91-9E73-39BB-3149-232198A8C3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06BFF-54EA-A5C6-AAFB-22398FC87C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06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086DD-A841-6E13-FB48-4D6E7E352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8D080A-C77E-AA74-D9D1-4A0824196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FE559-A9B7-8ACD-DDDA-11110D9E5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6D5E3F-F448-7643-4B7A-124ED9B00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9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A5E49-8D66-879C-68F4-48C06D4EA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DCFA17-F523-7B8A-4632-D9CF71BF01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A4CC9-BD70-977B-077A-3323B28ABF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3AB88-6FDB-FD91-620B-12C67580C2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05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869B9-CEE2-7D8F-CD08-20833DD3D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5CE211-37D5-1C03-3F33-018E093F1D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C32611-AC8B-2BB1-5C28-27DFCE5F5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AA2DC-2135-8A7B-F934-45B4598E1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25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67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70328-134C-A3C2-211A-6AFF03772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1F2A12-9EEA-15BA-7CAC-3FE805313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1228B6-E45B-414E-0837-B77CE00B5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FFBF2-5119-AAE2-F0D9-4FD28203F2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76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FE82F-06AD-230C-786E-AF196BC9A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5DFD7A-694A-C158-3320-1F4ADE183F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54AB45-4A3C-F4B1-1123-9A5316FFFC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205BC-0089-08A2-71A6-FB77EC581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350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84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92D2D-AAED-285B-A879-82EE35A6D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353A40-81C7-EFE8-8A23-CCFEDF85AB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ADBADE-F429-DB37-7A0C-EBD16798C3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A31FDC-45B3-BEAC-FE11-62828696E7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97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4861B-C8A0-629D-8711-98DC5D9FD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367E7-5C5D-6CB4-7C14-25316908FA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9E0797-C666-38E8-9B40-A20CD6C1B2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EA948-6511-76A7-1A3D-891B0009A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4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638E5-821A-E998-289A-388BDA010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F0D525-967D-64C0-08FB-0D775F4D97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7478A1-B6F8-5CB7-2DCF-82ECB7AFD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0D822-8D79-7F1B-DFEF-66F5D2D59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94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631A9-5E4B-AA55-F4B8-0284C0CD4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A0972C-FFC1-33EE-D321-CDC935571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3752EC-570E-C44F-D696-0846CBAB5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5FB7C-F420-27D8-3FE2-1BA32CA8C8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93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9311B-F74C-0FFD-D6F1-AB1A32327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98E45-3432-3A2D-9E15-3BA49E6540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14B136-B548-90A6-A3C2-0A11A1FFE2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6E599-7061-85A3-AEC2-75ED3FCA6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98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5688F-5E5F-4414-920A-A0CC227B4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E33436-D654-8997-8382-24737139E7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FE4E4B-2F14-9C78-F88E-798F6BF102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B1B78-97C8-D0A4-C388-2FDF6F169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52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71D8-F14C-7034-AE76-890220C85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0C87A1-BBFF-C81A-A91F-BF71823E4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DD4F9E-FDAE-B2EE-3A4B-C0EA608AE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972,000</a:t>
            </a:r>
          </a:p>
          <a:p>
            <a:r>
              <a:rPr lang="en-US" sz="12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East, West, Central, &amp; Southern Africa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D2EF0-2A80-EC3D-BAA7-CB3D56160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5E167B-4428-4CAA-9F7A-D095A81575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30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E732F4-7DB7-2A4A-8663-C6DA2C34A276}"/>
              </a:ext>
            </a:extLst>
          </p:cNvPr>
          <p:cNvSpPr/>
          <p:nvPr userDrawn="1"/>
        </p:nvSpPr>
        <p:spPr>
          <a:xfrm>
            <a:off x="0" y="1"/>
            <a:ext cx="18288000" cy="140867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E8D2D9C7-BABE-E241-B060-0C44DFA390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1969" y="564356"/>
            <a:ext cx="16224063" cy="680349"/>
          </a:xfrm>
          <a:ln>
            <a:noFill/>
          </a:ln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700" b="1" i="0" spc="0" baseline="0">
                <a:solidFill>
                  <a:schemeClr val="bg1"/>
                </a:solidFill>
                <a:latin typeface="PT Sans Narrow" panose="020B0506020203020204" pitchFamily="34" charset="77"/>
              </a:defRPr>
            </a:lvl1pPr>
            <a:lvl2pPr marL="685800" indent="0">
              <a:buNone/>
              <a:defRPr/>
            </a:lvl2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8670C0-1FD0-7B47-8B2E-0845B46CCD1F}"/>
              </a:ext>
            </a:extLst>
          </p:cNvPr>
          <p:cNvSpPr/>
          <p:nvPr userDrawn="1"/>
        </p:nvSpPr>
        <p:spPr>
          <a:xfrm rot="5400000">
            <a:off x="-531900" y="531893"/>
            <a:ext cx="1408673" cy="34488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F3AE6A9-ED29-D043-BCB2-EFC24D2AA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969" y="2125362"/>
            <a:ext cx="16224063" cy="6861884"/>
          </a:xfrm>
        </p:spPr>
        <p:txBody>
          <a:bodyPr lIns="0" tIns="0" rIns="0" bIns="0"/>
          <a:lstStyle>
            <a:lvl1pPr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891ABED-EDEC-FE46-A5B9-E8681DB5305A}"/>
              </a:ext>
            </a:extLst>
          </p:cNvPr>
          <p:cNvSpPr txBox="1">
            <a:spLocks/>
          </p:cNvSpPr>
          <p:nvPr userDrawn="1"/>
        </p:nvSpPr>
        <p:spPr>
          <a:xfrm>
            <a:off x="344879" y="9627473"/>
            <a:ext cx="687090" cy="350456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000" b="1" i="0" kern="1200" baseline="0">
                <a:solidFill>
                  <a:schemeClr val="accent1"/>
                </a:solidFill>
                <a:latin typeface="PT Sans Narrow" panose="020B0506020203020204" pitchFamily="34" charset="77"/>
                <a:ea typeface="Proxima Nova Th" charset="0"/>
                <a:cs typeface="Proxima Nova Th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z="1500" smtClean="0">
                <a:solidFill>
                  <a:schemeClr val="accent1"/>
                </a:solidFill>
              </a:rPr>
              <a:pPr/>
              <a:t>‹#›</a:t>
            </a:fld>
            <a:endParaRPr lang="en-US" sz="15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7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hyperlink" Target="https://svs.gsfc.nasa.gov/5070/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tateofglobalair.org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eofglobalair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hyperlink" Target="http://www.stateofglobalair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cleanest-air-lesson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7067699" y="312764"/>
            <a:ext cx="699726" cy="814820"/>
          </a:xfrm>
          <a:custGeom>
            <a:avLst/>
            <a:gdLst/>
            <a:ahLst/>
            <a:cxnLst/>
            <a:rect l="l" t="t" r="r" b="b"/>
            <a:pathLst>
              <a:path w="699726" h="814819">
                <a:moveTo>
                  <a:pt x="0" y="0"/>
                </a:moveTo>
                <a:lnTo>
                  <a:pt x="699726" y="0"/>
                </a:lnTo>
                <a:lnTo>
                  <a:pt x="699726" y="814819"/>
                </a:lnTo>
                <a:lnTo>
                  <a:pt x="0" y="8148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7280031" cy="10287000"/>
          </a:xfrm>
          <a:custGeom>
            <a:avLst/>
            <a:gdLst/>
            <a:ahLst/>
            <a:cxnLst/>
            <a:rect l="l" t="t" r="r" b="b"/>
            <a:pathLst>
              <a:path w="7280031" h="10287000">
                <a:moveTo>
                  <a:pt x="0" y="0"/>
                </a:moveTo>
                <a:lnTo>
                  <a:pt x="7280031" y="0"/>
                </a:lnTo>
                <a:lnTo>
                  <a:pt x="72800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6" name="TextBox 6"/>
          <p:cNvSpPr txBox="1"/>
          <p:nvPr/>
        </p:nvSpPr>
        <p:spPr>
          <a:xfrm>
            <a:off x="8093258" y="4152900"/>
            <a:ext cx="8518342" cy="1712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000" b="1" dirty="0">
                <a:solidFill>
                  <a:srgbClr val="213B72"/>
                </a:solidFill>
                <a:latin typeface="Adobe Devanagari" panose="02040503050201020203" pitchFamily="18" charset="0"/>
                <a:ea typeface="Montserrat Semi-Bold"/>
                <a:cs typeface="Adobe Devanagari" panose="02040503050201020203" pitchFamily="18" charset="0"/>
                <a:sym typeface="Montserrat Semi-Bold"/>
              </a:rPr>
              <a:t>Global Trends in Air Quality and Health Impacts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93258" y="9182100"/>
            <a:ext cx="9967315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400" dirty="0">
                <a:solidFill>
                  <a:srgbClr val="213B72"/>
                </a:solidFill>
                <a:latin typeface="Adobe Devanagari" panose="02040503050201020203" pitchFamily="18" charset="0"/>
                <a:cs typeface="Adobe Devanagari" panose="02040503050201020203" pitchFamily="18" charset="0"/>
                <a:sym typeface="Montserrat Semi-Bold"/>
              </a:rPr>
              <a:t>December </a:t>
            </a:r>
            <a:r>
              <a:rPr lang="en-US" sz="2400" dirty="0">
                <a:solidFill>
                  <a:srgbClr val="213B72"/>
                </a:solidFill>
                <a:latin typeface="Adobe Devanagari" panose="02040503050201020203" pitchFamily="18" charset="0"/>
                <a:cs typeface="Adobe Devanagari" panose="02040503050201020203" pitchFamily="18" charset="0"/>
                <a:sym typeface="Montserrat Bold"/>
              </a:rPr>
              <a:t>4, 2025 | </a:t>
            </a:r>
            <a:r>
              <a:rPr lang="en-US" sz="2400" dirty="0">
                <a:solidFill>
                  <a:srgbClr val="213B7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African School on Air Quality and Pollution Prevention in Ghana</a:t>
            </a:r>
            <a:endParaRPr lang="en-US" sz="2400" dirty="0">
              <a:solidFill>
                <a:srgbClr val="213B72"/>
              </a:solidFill>
              <a:latin typeface="Adobe Devanagari" panose="02040503050201020203" pitchFamily="18" charset="0"/>
              <a:cs typeface="Adobe Devanagari" panose="02040503050201020203" pitchFamily="18" charset="0"/>
              <a:sym typeface="Montserrat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BF7D4-ACDD-D71D-469E-CC2BC496C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D6B10ED-1135-C56E-654D-D315EC1583EC}"/>
              </a:ext>
            </a:extLst>
          </p:cNvPr>
          <p:cNvSpPr/>
          <p:nvPr/>
        </p:nvSpPr>
        <p:spPr>
          <a:xfrm flipV="1">
            <a:off x="1028696" y="1760762"/>
            <a:ext cx="16230594" cy="3851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C5C4D237-6411-1728-519C-708B25F21826}"/>
              </a:ext>
            </a:extLst>
          </p:cNvPr>
          <p:cNvSpPr txBox="1"/>
          <p:nvPr/>
        </p:nvSpPr>
        <p:spPr>
          <a:xfrm>
            <a:off x="1055909" y="958289"/>
            <a:ext cx="1623060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Changes in NO</a:t>
            </a:r>
            <a:r>
              <a:rPr lang="en-US" sz="4800" b="1" baseline="-25000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2</a:t>
            </a: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between 2005-2022  in the US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79861F-78B4-67FD-CC64-DA5F0CF2AB5B}"/>
              </a:ext>
            </a:extLst>
          </p:cNvPr>
          <p:cNvSpPr/>
          <p:nvPr/>
        </p:nvSpPr>
        <p:spPr>
          <a:xfrm>
            <a:off x="3141711" y="5143500"/>
            <a:ext cx="59208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NO2_US_2005-2022_2160p30">
            <a:hlinkClick r:id="" action="ppaction://media"/>
            <a:extLst>
              <a:ext uri="{FF2B5EF4-FFF2-40B4-BE49-F238E27FC236}">
                <a16:creationId xmlns:a16="http://schemas.microsoft.com/office/drawing/2014/main" id="{86CFEBAE-F723-1D39-150E-0EDD9056C4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9800" y="2247900"/>
            <a:ext cx="13335000" cy="7500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9DB24A-D768-9627-E45B-FBE550345E46}"/>
              </a:ext>
            </a:extLst>
          </p:cNvPr>
          <p:cNvSpPr txBox="1"/>
          <p:nvPr/>
        </p:nvSpPr>
        <p:spPr>
          <a:xfrm>
            <a:off x="15544800" y="9874301"/>
            <a:ext cx="31242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Adobe Devanagari" panose="02040503050201020203" charset="0"/>
                <a:cs typeface="Adobe Devanagari" panose="02040503050201020203" charset="0"/>
                <a:hlinkClick r:id="rId6"/>
              </a:rPr>
              <a:t>https://svs.gsfc.nasa.gov/5070/</a:t>
            </a:r>
            <a:r>
              <a:rPr lang="en-US" sz="1500" dirty="0">
                <a:latin typeface="Adobe Devanagari" panose="02040503050201020203" charset="0"/>
                <a:cs typeface="Adobe Devanagari" panose="02040503050201020203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774312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A9FB6-D8DF-3B6B-1A2A-385F68D72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81111B43-D969-1DB6-1792-9EB1406430BE}"/>
              </a:ext>
            </a:extLst>
          </p:cNvPr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B977EF6D-0788-1B31-2936-F2F3C68C638A}"/>
              </a:ext>
            </a:extLst>
          </p:cNvPr>
          <p:cNvSpPr txBox="1"/>
          <p:nvPr/>
        </p:nvSpPr>
        <p:spPr>
          <a:xfrm>
            <a:off x="1034138" y="907345"/>
            <a:ext cx="1752599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The big picture: air pollution’s toll in 2023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535430-AE77-64A9-21D8-F35BE2DC1CF2}"/>
              </a:ext>
            </a:extLst>
          </p:cNvPr>
          <p:cNvSpPr/>
          <p:nvPr/>
        </p:nvSpPr>
        <p:spPr>
          <a:xfrm>
            <a:off x="3141711" y="5143500"/>
            <a:ext cx="59208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211C7F8-40C1-6835-1F0C-CBAE19EDBB0C}"/>
              </a:ext>
            </a:extLst>
          </p:cNvPr>
          <p:cNvSpPr txBox="1">
            <a:spLocks/>
          </p:cNvSpPr>
          <p:nvPr/>
        </p:nvSpPr>
        <p:spPr>
          <a:xfrm>
            <a:off x="11658600" y="2635275"/>
            <a:ext cx="5943600" cy="674438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9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7.9</a:t>
            </a:r>
            <a:r>
              <a:rPr lang="en-US" sz="3000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sz="3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million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6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global deaths in 2023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>
              <a:solidFill>
                <a:schemeClr val="tx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9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1 in 8 </a:t>
            </a:r>
            <a:endParaRPr lang="en-US" sz="30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6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deaths linked to exposure to air pollution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>
              <a:solidFill>
                <a:schemeClr val="tx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9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86% </a:t>
            </a:r>
            <a:r>
              <a:rPr lang="en-US" sz="3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of air pollution deaths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6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attributable to noncommunicable diseases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>
              <a:solidFill>
                <a:schemeClr val="tx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9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3-5x</a:t>
            </a:r>
            <a:endParaRPr lang="en-US" sz="30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6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Higher disease burden in LMICs compared to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6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high-income countries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sz="3500" b="1" i="1" dirty="0">
              <a:solidFill>
                <a:schemeClr val="tx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9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90% </a:t>
            </a:r>
            <a:r>
              <a:rPr lang="en-US" sz="3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of air pollution deaths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6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in low- and middle-income countries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/>
          </a:p>
          <a:p>
            <a:endParaRPr lang="en-US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07EDD170-BDCC-C5F9-2FEE-CEE63B75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8200" y="2857500"/>
            <a:ext cx="10607221" cy="6060642"/>
          </a:xfrm>
          <a:prstGeom prst="rect">
            <a:avLst/>
          </a:prstGeom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11CB0-84EB-BDCE-CDF4-5245D8444A1A}"/>
              </a:ext>
            </a:extLst>
          </p:cNvPr>
          <p:cNvSpPr txBox="1"/>
          <p:nvPr/>
        </p:nvSpPr>
        <p:spPr>
          <a:xfrm>
            <a:off x="7173687" y="9779121"/>
            <a:ext cx="3048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dirty="0">
                <a:latin typeface="Adobe Devanagari" panose="02040503050201020203" pitchFamily="18" charset="0"/>
                <a:cs typeface="Adobe Devanagari" panose="02040503050201020203" pitchFamily="18" charset="0"/>
                <a:hlinkClick r:id="rId4"/>
              </a:rPr>
              <a:t>https://www.stateofglobalair.org/</a:t>
            </a:r>
            <a:r>
              <a:rPr lang="en-US" sz="15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75148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618A-2361-4B5D-C303-735192CC2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65D997E5-CF89-E790-6ADB-1A4070D14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39" y="0"/>
            <a:ext cx="18366827" cy="102430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53A809-ECAE-DE0A-66BB-FEC73BECE4E7}"/>
              </a:ext>
            </a:extLst>
          </p:cNvPr>
          <p:cNvSpPr txBox="1"/>
          <p:nvPr/>
        </p:nvSpPr>
        <p:spPr>
          <a:xfrm>
            <a:off x="2667000" y="9334500"/>
            <a:ext cx="15621000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33% </a:t>
            </a:r>
            <a:r>
              <a:rPr lang="en-US" sz="32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of the global deaths were in South Asia; higher number of deaths in more populated countries. </a:t>
            </a:r>
            <a:endParaRPr lang="en-US" sz="40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93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1816A-8F5C-C276-88F9-6BD41CD5C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5315C4CE-8A65-1B8E-CD47-963D37692DCF}"/>
              </a:ext>
            </a:extLst>
          </p:cNvPr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C30536D7-5216-28C6-6290-C66E0AF01695}"/>
              </a:ext>
            </a:extLst>
          </p:cNvPr>
          <p:cNvSpPr txBox="1"/>
          <p:nvPr/>
        </p:nvSpPr>
        <p:spPr>
          <a:xfrm>
            <a:off x="1034138" y="907345"/>
            <a:ext cx="1752599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Air pollution is the 3</a:t>
            </a:r>
            <a:r>
              <a:rPr lang="en-US" sz="4800" b="1" baseline="30000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rd</a:t>
            </a: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leading risk factor for death in the African Union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F14551-F148-E848-050B-AE832D8A5D49}"/>
              </a:ext>
            </a:extLst>
          </p:cNvPr>
          <p:cNvSpPr/>
          <p:nvPr/>
        </p:nvSpPr>
        <p:spPr>
          <a:xfrm>
            <a:off x="3141711" y="5143500"/>
            <a:ext cx="59208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FBB5AA5-E129-3CE5-197E-B4D5D4161115}"/>
              </a:ext>
            </a:extLst>
          </p:cNvPr>
          <p:cNvSpPr txBox="1">
            <a:spLocks/>
          </p:cNvSpPr>
          <p:nvPr/>
        </p:nvSpPr>
        <p:spPr>
          <a:xfrm>
            <a:off x="11277600" y="2095500"/>
            <a:ext cx="6858000" cy="81915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9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1.2</a:t>
            </a:r>
            <a:r>
              <a:rPr lang="en-US" sz="3000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sz="3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million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6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deaths in 2023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>
              <a:solidFill>
                <a:schemeClr val="tx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9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591,000</a:t>
            </a:r>
            <a:endParaRPr lang="en-US" sz="30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6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deaths in adults over 60 years old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>
              <a:solidFill>
                <a:schemeClr val="tx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9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65% </a:t>
            </a:r>
            <a:r>
              <a:rPr lang="en-US" sz="3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of air pollution deaths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6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attributable to household air pollution exposure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>
              <a:solidFill>
                <a:schemeClr val="tx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9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480,000+ </a:t>
            </a:r>
            <a:r>
              <a:rPr lang="en-US" sz="3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deaths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26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due to cardiovascular disease linked to air pollution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sz="3000" b="1" i="1" dirty="0">
              <a:solidFill>
                <a:schemeClr val="tx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3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Highest number of deaths seen in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Nigeria</a:t>
            </a:r>
            <a:r>
              <a:rPr lang="en-US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b="1" i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206,000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Egypt</a:t>
            </a:r>
            <a:r>
              <a:rPr lang="en-US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b="1" i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113,000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DRC</a:t>
            </a:r>
            <a:r>
              <a:rPr lang="en-US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b="1" i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90,000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sz="3500" b="1" i="1" dirty="0">
              <a:solidFill>
                <a:schemeClr val="tx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/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C363700-0CB8-D6DE-F6BE-D01224651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05100"/>
            <a:ext cx="10359714" cy="647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425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BE639-6BB0-F76C-8B88-FB6358046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20E9AA-CCC1-1AE2-BD61-E264437C9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583970" cy="10364137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4AEDFE-E90F-6463-3CA1-1D33C81B95B6}"/>
              </a:ext>
            </a:extLst>
          </p:cNvPr>
          <p:cNvSpPr txBox="1"/>
          <p:nvPr/>
        </p:nvSpPr>
        <p:spPr>
          <a:xfrm>
            <a:off x="1600200" y="8648700"/>
            <a:ext cx="16983770" cy="132343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The African Union experiences a death rate nearly </a:t>
            </a:r>
            <a:r>
              <a:rPr lang="en-US" sz="40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9 times higher </a:t>
            </a:r>
            <a:r>
              <a:rPr lang="en-US" sz="4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than the high-income region (145 deaths/100,000 people compared to 17 deaths/100,000 people).</a:t>
            </a:r>
          </a:p>
        </p:txBody>
      </p:sp>
    </p:spTree>
    <p:extLst>
      <p:ext uri="{BB962C8B-B14F-4D97-AF65-F5344CB8AC3E}">
        <p14:creationId xmlns:p14="http://schemas.microsoft.com/office/powerpoint/2010/main" val="2822709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3DA17-AA4B-468F-1AFE-88DABBE2C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5F6D941-E1C2-4AA5-787D-C4C465474BC3}"/>
              </a:ext>
            </a:extLst>
          </p:cNvPr>
          <p:cNvSpPr/>
          <p:nvPr/>
        </p:nvSpPr>
        <p:spPr>
          <a:xfrm>
            <a:off x="3141711" y="5143500"/>
            <a:ext cx="59208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1F3E5F-F7C7-2C1F-D165-A9985754E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6"/>
          <a:stretch>
            <a:fillRect/>
          </a:stretch>
        </p:blipFill>
        <p:spPr>
          <a:xfrm>
            <a:off x="180341" y="956570"/>
            <a:ext cx="8143653" cy="4533271"/>
          </a:xfrm>
          <a:prstGeom prst="rect">
            <a:avLst/>
          </a:prstGeom>
        </p:spPr>
      </p:pic>
      <p:pic>
        <p:nvPicPr>
          <p:cNvPr id="9" name="Picture 8" descr="A graph of the number of air pollution&#10;&#10;AI-generated content may be incorrect.">
            <a:extLst>
              <a:ext uri="{FF2B5EF4-FFF2-40B4-BE49-F238E27FC236}">
                <a16:creationId xmlns:a16="http://schemas.microsoft.com/office/drawing/2014/main" id="{346EEFED-215E-29DA-073E-4EF8C9FC8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1"/>
          <a:stretch>
            <a:fillRect/>
          </a:stretch>
        </p:blipFill>
        <p:spPr>
          <a:xfrm>
            <a:off x="9201423" y="845424"/>
            <a:ext cx="8906236" cy="4755564"/>
          </a:xfrm>
          <a:prstGeom prst="rect">
            <a:avLst/>
          </a:prstGeom>
        </p:spPr>
      </p:pic>
      <p:pic>
        <p:nvPicPr>
          <p:cNvPr id="11" name="Picture 10" descr="A graph of air pollution&#10;&#10;AI-generated content may be incorrect.">
            <a:extLst>
              <a:ext uri="{FF2B5EF4-FFF2-40B4-BE49-F238E27FC236}">
                <a16:creationId xmlns:a16="http://schemas.microsoft.com/office/drawing/2014/main" id="{F695A197-01B7-3428-9280-A02F89AE6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8"/>
          <a:stretch>
            <a:fillRect/>
          </a:stretch>
        </p:blipFill>
        <p:spPr>
          <a:xfrm>
            <a:off x="180341" y="5531436"/>
            <a:ext cx="8450315" cy="4755563"/>
          </a:xfrm>
          <a:prstGeom prst="rect">
            <a:avLst/>
          </a:prstGeom>
        </p:spPr>
      </p:pic>
      <p:pic>
        <p:nvPicPr>
          <p:cNvPr id="13" name="Picture 12" descr="A graph of pollution and air pollution&#10;&#10;AI-generated content may be incorrect.">
            <a:extLst>
              <a:ext uri="{FF2B5EF4-FFF2-40B4-BE49-F238E27FC236}">
                <a16:creationId xmlns:a16="http://schemas.microsoft.com/office/drawing/2014/main" id="{F663BF59-7147-7C42-EAFC-8E9DEDFCB9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0"/>
          <a:stretch>
            <a:fillRect/>
          </a:stretch>
        </p:blipFill>
        <p:spPr>
          <a:xfrm>
            <a:off x="9201423" y="5515844"/>
            <a:ext cx="8918526" cy="47555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713C28-9E1A-2483-9B84-3075EF86F7FC}"/>
              </a:ext>
            </a:extLst>
          </p:cNvPr>
          <p:cNvSpPr txBox="1"/>
          <p:nvPr/>
        </p:nvSpPr>
        <p:spPr>
          <a:xfrm>
            <a:off x="1371600" y="1247120"/>
            <a:ext cx="3776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dobe Devanagari" panose="02040503050201020203" charset="0"/>
                <a:cs typeface="Adobe Devanagari" panose="02040503050201020203" charset="0"/>
              </a:rPr>
              <a:t>South Africa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54D74D-8F49-8470-839C-AC6BC0B92E3E}"/>
              </a:ext>
            </a:extLst>
          </p:cNvPr>
          <p:cNvSpPr txBox="1"/>
          <p:nvPr/>
        </p:nvSpPr>
        <p:spPr>
          <a:xfrm>
            <a:off x="16545386" y="1059483"/>
            <a:ext cx="1574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dobe Devanagari" panose="02040503050201020203" charset="0"/>
                <a:cs typeface="Adobe Devanagari" panose="02040503050201020203" charset="0"/>
              </a:rPr>
              <a:t>Uganda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8CB6B9-08AC-16DA-3F7E-32C326E26E3C}"/>
              </a:ext>
            </a:extLst>
          </p:cNvPr>
          <p:cNvSpPr txBox="1"/>
          <p:nvPr/>
        </p:nvSpPr>
        <p:spPr>
          <a:xfrm>
            <a:off x="1371600" y="5917597"/>
            <a:ext cx="3776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dobe Devanagari" panose="02040503050201020203" charset="0"/>
                <a:cs typeface="Adobe Devanagari" panose="02040503050201020203" charset="0"/>
              </a:rPr>
              <a:t>Morocco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6F35FC-DF7C-B1C7-A529-5380AF3A0118}"/>
              </a:ext>
            </a:extLst>
          </p:cNvPr>
          <p:cNvSpPr txBox="1"/>
          <p:nvPr/>
        </p:nvSpPr>
        <p:spPr>
          <a:xfrm>
            <a:off x="16399805" y="5917597"/>
            <a:ext cx="3776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dobe Devanagari" panose="02040503050201020203" charset="0"/>
                <a:cs typeface="Adobe Devanagari" panose="02040503050201020203" charset="0"/>
              </a:rPr>
              <a:t>Cameroon</a:t>
            </a:r>
          </a:p>
        </p:txBody>
      </p:sp>
      <p:pic>
        <p:nvPicPr>
          <p:cNvPr id="19" name="Picture 18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E2AADD29-CF3D-D99E-8079-BAF22B4B5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59"/>
          <a:stretch>
            <a:fillRect/>
          </a:stretch>
        </p:blipFill>
        <p:spPr>
          <a:xfrm>
            <a:off x="2407159" y="94316"/>
            <a:ext cx="12446994" cy="95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74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D5974-39E1-18D4-B1D0-32F3A5A20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3C66D6-B83B-D972-5523-F7A728C1C140}"/>
              </a:ext>
            </a:extLst>
          </p:cNvPr>
          <p:cNvSpPr/>
          <p:nvPr/>
        </p:nvSpPr>
        <p:spPr>
          <a:xfrm>
            <a:off x="3141711" y="5143500"/>
            <a:ext cx="59208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4CE27977-ADED-A994-F059-82302CADE9BE}"/>
              </a:ext>
            </a:extLst>
          </p:cNvPr>
          <p:cNvSpPr txBox="1">
            <a:spLocks/>
          </p:cNvSpPr>
          <p:nvPr/>
        </p:nvSpPr>
        <p:spPr>
          <a:xfrm>
            <a:off x="10591800" y="1081002"/>
            <a:ext cx="7543800" cy="893929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57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In East, West, Central, &amp; Southern Africa: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sz="5700" b="1" dirty="0">
              <a:solidFill>
                <a:srgbClr val="F15F27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64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2</a:t>
            </a:r>
            <a:r>
              <a:rPr lang="en-US" sz="6400" b="1" baseline="30000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nd</a:t>
            </a:r>
            <a:endParaRPr lang="en-US" sz="6400" dirty="0">
              <a:solidFill>
                <a:srgbClr val="F15F27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41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Leading risk factor for deaths in children under 5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sz="5200" i="1" dirty="0">
              <a:solidFill>
                <a:schemeClr val="tx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64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32</a:t>
            </a:r>
            <a:r>
              <a:rPr lang="en-US" sz="5800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sz="5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million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41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healthy years of life lost due to air pollution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sz="5200" i="1" dirty="0">
              <a:solidFill>
                <a:schemeClr val="tx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58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29% </a:t>
            </a:r>
            <a:r>
              <a:rPr lang="en-US" sz="5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of deaths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41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in newborns within the first month of life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sz="5200" i="1" dirty="0">
              <a:solidFill>
                <a:schemeClr val="tx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64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362,000</a:t>
            </a:r>
            <a:r>
              <a:rPr lang="en-US" sz="5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sz="5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deaths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41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in children under 5 years of age</a:t>
            </a:r>
            <a:endParaRPr lang="en-US" i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/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en-US" i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8DE0A9-085F-1882-513F-EF2FC7047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/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44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FC133-AE75-1FFA-4CB4-79F521CFE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F14E9F5-F6FC-2FD2-B5F9-60FB2A3DA9CC}"/>
              </a:ext>
            </a:extLst>
          </p:cNvPr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E22D2982-7D42-7B90-3B5E-32D1F1D0E791}"/>
              </a:ext>
            </a:extLst>
          </p:cNvPr>
          <p:cNvSpPr txBox="1"/>
          <p:nvPr/>
        </p:nvSpPr>
        <p:spPr>
          <a:xfrm>
            <a:off x="1034138" y="907345"/>
            <a:ext cx="1752599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Air pollution is among the leading risk factors for NCDs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0B55F2-92E3-C3E5-7806-610FD84CBC36}"/>
              </a:ext>
            </a:extLst>
          </p:cNvPr>
          <p:cNvSpPr/>
          <p:nvPr/>
        </p:nvSpPr>
        <p:spPr>
          <a:xfrm>
            <a:off x="3141711" y="5143500"/>
            <a:ext cx="59208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B76A84-8CAB-3E85-FE88-C70B3E19BCFD}"/>
              </a:ext>
            </a:extLst>
          </p:cNvPr>
          <p:cNvSpPr txBox="1"/>
          <p:nvPr/>
        </p:nvSpPr>
        <p:spPr>
          <a:xfrm>
            <a:off x="723895" y="2171700"/>
            <a:ext cx="6819905" cy="723274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15F27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1 out 7 </a:t>
            </a: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air pollution attributable deaths in the African Union were due to noncommunicable diseases </a:t>
            </a:r>
          </a:p>
          <a:p>
            <a:endParaRPr lang="en-US" sz="16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44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1 in 2 </a:t>
            </a: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chronic obstructive pulmonary disease (COPD) deaths</a:t>
            </a:r>
          </a:p>
          <a:p>
            <a:endParaRPr lang="en-US" sz="24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44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1 in 3 </a:t>
            </a: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ischemic heart disease deaths</a:t>
            </a:r>
          </a:p>
          <a:p>
            <a:endParaRPr lang="en-US" sz="24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44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1 in 3 </a:t>
            </a: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stroke deaths</a:t>
            </a:r>
          </a:p>
          <a:p>
            <a:endParaRPr lang="en-US" sz="28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44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1 in 4 </a:t>
            </a: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lung cancer deaths </a:t>
            </a:r>
          </a:p>
          <a:p>
            <a:endParaRPr lang="en-US" sz="24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44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1 in 5 </a:t>
            </a: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type II diabetes deaths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F9E29-AE56-7355-E933-533E60BD3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" t="11806" r="5305"/>
          <a:stretch>
            <a:fillRect/>
          </a:stretch>
        </p:blipFill>
        <p:spPr>
          <a:xfrm>
            <a:off x="7543800" y="3003657"/>
            <a:ext cx="10439400" cy="637599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2C60541-D81D-4A5B-5AA9-1670F9068035}"/>
              </a:ext>
            </a:extLst>
          </p:cNvPr>
          <p:cNvCxnSpPr>
            <a:cxnSpLocks/>
          </p:cNvCxnSpPr>
          <p:nvPr/>
        </p:nvCxnSpPr>
        <p:spPr>
          <a:xfrm>
            <a:off x="12306300" y="5143500"/>
            <a:ext cx="914400" cy="26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8AE4DE5-C48C-4487-DED5-F03911F1C204}"/>
              </a:ext>
            </a:extLst>
          </p:cNvPr>
          <p:cNvSpPr txBox="1"/>
          <p:nvPr/>
        </p:nvSpPr>
        <p:spPr>
          <a:xfrm>
            <a:off x="10210800" y="4440352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dobe Devanagari" panose="02040503050201020203" charset="0"/>
                <a:cs typeface="Adobe Devanagari" panose="02040503050201020203" charset="0"/>
              </a:rPr>
              <a:t>Increased by nearly </a:t>
            </a:r>
            <a:r>
              <a:rPr lang="en-US" sz="2000" b="1" i="1" dirty="0">
                <a:latin typeface="Adobe Devanagari" panose="02040503050201020203" charset="0"/>
                <a:cs typeface="Adobe Devanagari" panose="02040503050201020203" charset="0"/>
              </a:rPr>
              <a:t>1.3 million </a:t>
            </a:r>
            <a:r>
              <a:rPr lang="en-US" sz="2000" dirty="0">
                <a:latin typeface="Adobe Devanagari" panose="02040503050201020203" charset="0"/>
                <a:cs typeface="Adobe Devanagari" panose="02040503050201020203" charset="0"/>
              </a:rPr>
              <a:t>deaths since 2000, a </a:t>
            </a:r>
            <a:r>
              <a:rPr lang="en-US" sz="2000" b="1" i="1" dirty="0">
                <a:latin typeface="Adobe Devanagari" panose="02040503050201020203" charset="0"/>
                <a:cs typeface="Adobe Devanagari" panose="02040503050201020203" charset="0"/>
              </a:rPr>
              <a:t>93% </a:t>
            </a:r>
            <a:r>
              <a:rPr lang="en-US" sz="2000" dirty="0">
                <a:latin typeface="Adobe Devanagari" panose="02040503050201020203" charset="0"/>
                <a:cs typeface="Adobe Devanagari" panose="02040503050201020203" charset="0"/>
              </a:rPr>
              <a:t>increase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0618D66-7D11-C9EE-A0CB-FC441920D2C0}"/>
              </a:ext>
            </a:extLst>
          </p:cNvPr>
          <p:cNvCxnSpPr>
            <a:cxnSpLocks/>
          </p:cNvCxnSpPr>
          <p:nvPr/>
        </p:nvCxnSpPr>
        <p:spPr>
          <a:xfrm>
            <a:off x="12763500" y="7594278"/>
            <a:ext cx="914400" cy="266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2785322-136A-2C57-16AB-B0D72BA5ECDF}"/>
              </a:ext>
            </a:extLst>
          </p:cNvPr>
          <p:cNvSpPr txBox="1"/>
          <p:nvPr/>
        </p:nvSpPr>
        <p:spPr>
          <a:xfrm>
            <a:off x="9944100" y="6978373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dobe Devanagari" panose="02040503050201020203" charset="0"/>
                <a:cs typeface="Adobe Devanagari" panose="02040503050201020203" charset="0"/>
              </a:rPr>
              <a:t>Increased by nearly </a:t>
            </a:r>
            <a:r>
              <a:rPr lang="en-US" sz="2000" b="1" i="1" dirty="0">
                <a:latin typeface="Adobe Devanagari" panose="02040503050201020203" charset="0"/>
                <a:cs typeface="Adobe Devanagari" panose="02040503050201020203" charset="0"/>
              </a:rPr>
              <a:t>272 thousand </a:t>
            </a:r>
            <a:r>
              <a:rPr lang="en-US" sz="2000" dirty="0">
                <a:latin typeface="Adobe Devanagari" panose="02040503050201020203" charset="0"/>
                <a:cs typeface="Adobe Devanagari" panose="02040503050201020203" charset="0"/>
              </a:rPr>
              <a:t>deaths since 2000, a </a:t>
            </a:r>
            <a:r>
              <a:rPr lang="en-US" sz="2000" b="1" i="1" dirty="0">
                <a:latin typeface="Adobe Devanagari" panose="02040503050201020203" charset="0"/>
                <a:cs typeface="Adobe Devanagari" panose="02040503050201020203" charset="0"/>
              </a:rPr>
              <a:t>69% </a:t>
            </a:r>
            <a:r>
              <a:rPr lang="en-US" sz="2000" dirty="0">
                <a:latin typeface="Adobe Devanagari" panose="02040503050201020203" charset="0"/>
                <a:cs typeface="Adobe Devanagari" panose="02040503050201020203" charset="0"/>
              </a:rPr>
              <a:t>increase</a:t>
            </a:r>
          </a:p>
        </p:txBody>
      </p:sp>
    </p:spTree>
    <p:extLst>
      <p:ext uri="{BB962C8B-B14F-4D97-AF65-F5344CB8AC3E}">
        <p14:creationId xmlns:p14="http://schemas.microsoft.com/office/powerpoint/2010/main" val="1800474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DAED5-DAAD-D9C5-5DEB-9BB878EE4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4EFE2F9-69B6-9167-FC7F-96A1C6A50946}"/>
              </a:ext>
            </a:extLst>
          </p:cNvPr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7D48510C-5E10-F035-2EC9-BE6509C4A490}"/>
              </a:ext>
            </a:extLst>
          </p:cNvPr>
          <p:cNvSpPr txBox="1"/>
          <p:nvPr/>
        </p:nvSpPr>
        <p:spPr>
          <a:xfrm>
            <a:off x="1034138" y="907345"/>
            <a:ext cx="1752599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Air pollution has a significant contribution to the NCD burden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53DB2D-9123-EE17-DDA3-0EFD66608A5B}"/>
              </a:ext>
            </a:extLst>
          </p:cNvPr>
          <p:cNvSpPr/>
          <p:nvPr/>
        </p:nvSpPr>
        <p:spPr>
          <a:xfrm>
            <a:off x="3141711" y="5143500"/>
            <a:ext cx="59208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7EFF42D-316C-3B72-31B7-97B6321FCB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632767"/>
              </p:ext>
            </p:extLst>
          </p:nvPr>
        </p:nvGraphicFramePr>
        <p:xfrm>
          <a:off x="1028694" y="1952122"/>
          <a:ext cx="16116305" cy="71435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7347">
                  <a:extLst>
                    <a:ext uri="{9D8B030D-6E8A-4147-A177-3AD203B41FA5}">
                      <a16:colId xmlns:a16="http://schemas.microsoft.com/office/drawing/2014/main" val="4088649289"/>
                    </a:ext>
                  </a:extLst>
                </a:gridCol>
                <a:gridCol w="2201251">
                  <a:extLst>
                    <a:ext uri="{9D8B030D-6E8A-4147-A177-3AD203B41FA5}">
                      <a16:colId xmlns:a16="http://schemas.microsoft.com/office/drawing/2014/main" val="623148799"/>
                    </a:ext>
                  </a:extLst>
                </a:gridCol>
                <a:gridCol w="1729555">
                  <a:extLst>
                    <a:ext uri="{9D8B030D-6E8A-4147-A177-3AD203B41FA5}">
                      <a16:colId xmlns:a16="http://schemas.microsoft.com/office/drawing/2014/main" val="3874950729"/>
                    </a:ext>
                  </a:extLst>
                </a:gridCol>
                <a:gridCol w="2358484">
                  <a:extLst>
                    <a:ext uri="{9D8B030D-6E8A-4147-A177-3AD203B41FA5}">
                      <a16:colId xmlns:a16="http://schemas.microsoft.com/office/drawing/2014/main" val="1738704001"/>
                    </a:ext>
                  </a:extLst>
                </a:gridCol>
                <a:gridCol w="2987413">
                  <a:extLst>
                    <a:ext uri="{9D8B030D-6E8A-4147-A177-3AD203B41FA5}">
                      <a16:colId xmlns:a16="http://schemas.microsoft.com/office/drawing/2014/main" val="1587554275"/>
                    </a:ext>
                  </a:extLst>
                </a:gridCol>
                <a:gridCol w="2044019">
                  <a:extLst>
                    <a:ext uri="{9D8B030D-6E8A-4147-A177-3AD203B41FA5}">
                      <a16:colId xmlns:a16="http://schemas.microsoft.com/office/drawing/2014/main" val="1289988308"/>
                    </a:ext>
                  </a:extLst>
                </a:gridCol>
                <a:gridCol w="2518236">
                  <a:extLst>
                    <a:ext uri="{9D8B030D-6E8A-4147-A177-3AD203B41FA5}">
                      <a16:colId xmlns:a16="http://schemas.microsoft.com/office/drawing/2014/main" val="624364023"/>
                    </a:ext>
                  </a:extLst>
                </a:gridCol>
              </a:tblGrid>
              <a:tr h="803436">
                <a:tc>
                  <a:txBody>
                    <a:bodyPr/>
                    <a:lstStyle/>
                    <a:p>
                      <a:endParaRPr lang="en-US" sz="2800" b="1" dirty="0">
                        <a:latin typeface="Adobe Devanagari" panose="02040503050201020203" charset="0"/>
                        <a:cs typeface="Adobe Devanagari" panose="02040503050201020203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15F27"/>
                          </a:solidFill>
                          <a:latin typeface="Adobe Devanagari" panose="02040503050201020203" charset="0"/>
                          <a:cs typeface="Adobe Devanagari" panose="02040503050201020203" charset="0"/>
                        </a:rPr>
                        <a:t>Dementia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15F27"/>
                          </a:solidFill>
                          <a:latin typeface="Adobe Devanagari" panose="02040503050201020203" charset="0"/>
                          <a:cs typeface="Adobe Devanagari" panose="02040503050201020203" charset="0"/>
                        </a:rPr>
                        <a:t>COPD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15F27"/>
                          </a:solidFill>
                          <a:latin typeface="Adobe Devanagari" panose="02040503050201020203" charset="0"/>
                          <a:cs typeface="Adobe Devanagari" panose="02040503050201020203" charset="0"/>
                        </a:rPr>
                        <a:t>Type II Diabetes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15F27"/>
                          </a:solidFill>
                          <a:latin typeface="Adobe Devanagari" panose="02040503050201020203" charset="0"/>
                          <a:cs typeface="Adobe Devanagari" panose="02040503050201020203" charset="0"/>
                        </a:rPr>
                        <a:t>Ischemic Heart Disease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15F27"/>
                          </a:solidFill>
                          <a:latin typeface="Adobe Devanagari" panose="02040503050201020203" charset="0"/>
                          <a:cs typeface="Adobe Devanagari" panose="02040503050201020203" charset="0"/>
                        </a:rPr>
                        <a:t>Stroke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15F27"/>
                          </a:solidFill>
                          <a:latin typeface="Adobe Devanagari" panose="02040503050201020203" charset="0"/>
                          <a:cs typeface="Adobe Devanagari" panose="02040503050201020203" charset="0"/>
                        </a:rPr>
                        <a:t>Lung Cancer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255401"/>
                  </a:ext>
                </a:extLst>
              </a:tr>
              <a:tr h="803670">
                <a:tc>
                  <a:txBody>
                    <a:bodyPr/>
                    <a:lstStyle/>
                    <a:p>
                      <a:r>
                        <a:rPr lang="en-US" sz="3600" b="1" i="1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Egypt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791138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3600" b="1" i="1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Ghana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6720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 b="1" i="1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DRC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85045430"/>
                  </a:ext>
                </a:extLst>
              </a:tr>
              <a:tr h="684094">
                <a:tc>
                  <a:txBody>
                    <a:bodyPr/>
                    <a:lstStyle/>
                    <a:p>
                      <a:r>
                        <a:rPr lang="en-US" sz="3600" b="1" i="1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South Africa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661872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3600" b="1" i="1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Kenya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41357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600" b="1" i="1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Uganda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5845176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3600" b="1" i="1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Cameroon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8674242"/>
                  </a:ext>
                </a:extLst>
              </a:tr>
              <a:tr h="645836">
                <a:tc>
                  <a:txBody>
                    <a:bodyPr/>
                    <a:lstStyle/>
                    <a:p>
                      <a:r>
                        <a:rPr lang="en-US" sz="3600" b="1" i="1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Nigeria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Adobe Devanagari" panose="02040503050201020203" charset="0"/>
                          <a:cs typeface="Adobe Devanagari" panose="02040503050201020203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7148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2047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E0130-4B64-6F91-E3FD-5FD2FF983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8593C969-B9DB-AB6C-8AB1-FCB9C66C2834}"/>
              </a:ext>
            </a:extLst>
          </p:cNvPr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002ADF17-1C8A-FDA9-FF5D-9715BA12201B}"/>
              </a:ext>
            </a:extLst>
          </p:cNvPr>
          <p:cNvSpPr txBox="1"/>
          <p:nvPr/>
        </p:nvSpPr>
        <p:spPr>
          <a:xfrm>
            <a:off x="1043934" y="876300"/>
            <a:ext cx="1694982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Key messages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55B513-CBA4-E711-E2D0-743058F41684}"/>
              </a:ext>
            </a:extLst>
          </p:cNvPr>
          <p:cNvSpPr txBox="1"/>
          <p:nvPr/>
        </p:nvSpPr>
        <p:spPr>
          <a:xfrm>
            <a:off x="1043934" y="2476500"/>
            <a:ext cx="16230594" cy="6801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2399">
                <a:solidFill>
                  <a:srgbClr val="000000"/>
                </a:solidFill>
                <a:latin typeface="Clear Sans Regular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en-US" sz="3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Air pollution impacts most organ systems; 2</a:t>
            </a:r>
            <a:r>
              <a:rPr lang="en-US" sz="3600" baseline="30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nd</a:t>
            </a:r>
            <a:r>
              <a:rPr lang="en-US" sz="3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leading risk factor for deaths worldwide in 2023. </a:t>
            </a:r>
          </a:p>
          <a:p>
            <a:pPr algn="l"/>
            <a:r>
              <a:rPr lang="en-US" sz="3600" i="1" dirty="0">
                <a:solidFill>
                  <a:srgbClr val="213B7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7.9 million global deaths, more than 60% due to exposure to ambient PM</a:t>
            </a:r>
            <a:r>
              <a:rPr lang="en-US" sz="3600" i="1" baseline="-25000" dirty="0">
                <a:solidFill>
                  <a:srgbClr val="213B7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2.5  </a:t>
            </a:r>
            <a:r>
              <a:rPr lang="en-US" sz="3600" i="1" dirty="0">
                <a:solidFill>
                  <a:srgbClr val="213B7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; 1.2 million deaths in the African Union, 65% due to exposure to household air pollution</a:t>
            </a:r>
          </a:p>
          <a:p>
            <a:pPr algn="l"/>
            <a:endParaRPr lang="en-US" sz="3600" dirty="0">
              <a:solidFill>
                <a:srgbClr val="213B72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l"/>
            <a:r>
              <a:rPr lang="en-US" sz="3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9 out of 10 air pollution deaths are due to NCDs </a:t>
            </a:r>
          </a:p>
          <a:p>
            <a:pPr algn="l"/>
            <a:endParaRPr lang="en-US" sz="36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l"/>
            <a:r>
              <a:rPr lang="en-US" sz="3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Best available estimates on impacts of air pollution on human health </a:t>
            </a:r>
          </a:p>
          <a:p>
            <a:pPr algn="l"/>
            <a:r>
              <a:rPr lang="en-US" sz="3600" i="1" dirty="0">
                <a:solidFill>
                  <a:srgbClr val="213B7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Need to strengthen health data (mortality and morbidity) in LMICs, expand air quality monitoring, especially for pollutants such as ozone</a:t>
            </a:r>
          </a:p>
          <a:p>
            <a:pPr algn="l"/>
            <a:endParaRPr lang="en-US" sz="36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l"/>
            <a:r>
              <a:rPr lang="en-US" sz="3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Largest health impacts are observed in LMICs, and among children and older adults. </a:t>
            </a:r>
          </a:p>
          <a:p>
            <a:pPr algn="l"/>
            <a:r>
              <a:rPr lang="en-US" sz="3600" i="1" dirty="0">
                <a:solidFill>
                  <a:srgbClr val="213B7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Opportunity to advance clean air interventions to improve public health and well-being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542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10"/>
    </mc:Choice>
    <mc:Fallback xmlns="">
      <p:transition spd="slow" advTm="15211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9F710-B6CF-D063-5684-DF64B632E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C176D597-EE1A-C465-A19D-CAEFD8C9FD41}"/>
              </a:ext>
            </a:extLst>
          </p:cNvPr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F882A640-EC0C-BF74-48D3-88179DB798EB}"/>
              </a:ext>
            </a:extLst>
          </p:cNvPr>
          <p:cNvSpPr txBox="1"/>
          <p:nvPr/>
        </p:nvSpPr>
        <p:spPr>
          <a:xfrm>
            <a:off x="1028695" y="938846"/>
            <a:ext cx="1752599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About the State of Global Air Initiative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E5B2EC-3384-9EFB-5406-C6463CA52663}"/>
              </a:ext>
            </a:extLst>
          </p:cNvPr>
          <p:cNvSpPr/>
          <p:nvPr/>
        </p:nvSpPr>
        <p:spPr>
          <a:xfrm>
            <a:off x="3141711" y="5143500"/>
            <a:ext cx="59208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75F25E-7DA7-44AF-16B7-987AFAC9193B}"/>
              </a:ext>
            </a:extLst>
          </p:cNvPr>
          <p:cNvSpPr txBox="1"/>
          <p:nvPr/>
        </p:nvSpPr>
        <p:spPr>
          <a:xfrm>
            <a:off x="1219200" y="2640866"/>
            <a:ext cx="8797513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Track and communicate long-term trends in air quality levels and health impacts for cities and countries around the world. </a:t>
            </a:r>
          </a:p>
          <a:p>
            <a:endParaRPr lang="en-US" sz="36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3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 collaboration between the Health Effects Institute (HEI) and Institute for Health Metrics and Evaluation (IHME). </a:t>
            </a:r>
          </a:p>
          <a:p>
            <a:endParaRPr lang="en-US" sz="3600" dirty="0">
              <a:solidFill>
                <a:srgbClr val="000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3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Best available global </a:t>
            </a:r>
            <a:r>
              <a:rPr lang="en-US" sz="36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estimates</a:t>
            </a:r>
            <a:r>
              <a:rPr lang="en-US" sz="3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, allow a starting point for understanding scale of the health impacts of air pollution, can spur national/local data collection and action.   </a:t>
            </a:r>
          </a:p>
          <a:p>
            <a:endParaRPr lang="en-US" sz="3200" dirty="0">
              <a:solidFill>
                <a:srgbClr val="000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 </a:t>
            </a:r>
          </a:p>
          <a:p>
            <a:endParaRPr lang="en-US" sz="3200" dirty="0">
              <a:solidFill>
                <a:srgbClr val="000000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1C26A8-4B15-964B-D68F-F8A42FA9E631}"/>
              </a:ext>
            </a:extLst>
          </p:cNvPr>
          <p:cNvSpPr txBox="1"/>
          <p:nvPr/>
        </p:nvSpPr>
        <p:spPr>
          <a:xfrm>
            <a:off x="7959435" y="9672646"/>
            <a:ext cx="259080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dirty="0">
                <a:latin typeface="Adobe Devanagari" panose="02040503050201020203" pitchFamily="18" charset="0"/>
                <a:cs typeface="Adobe Devanagari" panose="02040503050201020203" pitchFamily="18" charset="0"/>
                <a:hlinkClick r:id="rId3"/>
              </a:rPr>
              <a:t>https://www.stateofglobalair.org/</a:t>
            </a:r>
            <a:r>
              <a:rPr lang="en-US" sz="15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CF3697-362A-6BD1-F592-81A8D1E622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7" b="1373"/>
          <a:stretch>
            <a:fillRect/>
          </a:stretch>
        </p:blipFill>
        <p:spPr>
          <a:xfrm>
            <a:off x="10515600" y="3522123"/>
            <a:ext cx="3423262" cy="4750835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645483-0EAE-0E85-1FA4-6B3679EE9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3010" y="2109703"/>
            <a:ext cx="2799726" cy="3613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D962E9-DA2A-EA27-49F2-3B96DF2F1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40214" y="6008879"/>
            <a:ext cx="2865317" cy="40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9460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1272421" y="2457059"/>
            <a:ext cx="8597591" cy="9030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endParaRPr lang="en-US" sz="4800" dirty="0">
              <a:solidFill>
                <a:srgbClr val="0F0E0C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6B38D4-A571-C1D8-1850-C8C7493F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C1FBAC-A466-C4D0-854E-CDB036035694}"/>
              </a:ext>
            </a:extLst>
          </p:cNvPr>
          <p:cNvSpPr txBox="1"/>
          <p:nvPr/>
        </p:nvSpPr>
        <p:spPr>
          <a:xfrm>
            <a:off x="914399" y="841232"/>
            <a:ext cx="17373601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sz="4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Actions taken to improve air quality — especially in key sectors, including energy, transport, and residential fuel use — can bring </a:t>
            </a:r>
            <a:r>
              <a:rPr lang="en-US" sz="44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health benefits </a:t>
            </a:r>
            <a:r>
              <a:rPr lang="en-US" sz="4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(e.g., fewer hospitalizations, improved birth outcomes, and a reduced number of cancer and dementia cases) while producing </a:t>
            </a:r>
            <a:r>
              <a:rPr lang="en-US" sz="44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healthcare savings and improving quality of life</a:t>
            </a:r>
            <a:r>
              <a:rPr lang="en-US" sz="4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54909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70149-2A9E-1371-06DB-0BE764F42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EC4D2F31-6FC4-5719-FB2D-A82EA8497069}"/>
              </a:ext>
            </a:extLst>
          </p:cNvPr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3FCCEBEC-3D0D-CD3B-DAB9-57293EF25949}"/>
              </a:ext>
            </a:extLst>
          </p:cNvPr>
          <p:cNvSpPr txBox="1"/>
          <p:nvPr/>
        </p:nvSpPr>
        <p:spPr>
          <a:xfrm>
            <a:off x="1034138" y="907345"/>
            <a:ext cx="1752599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SoGA data and resources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E4CF6D-B932-0D80-5FD1-A106FA913540}"/>
              </a:ext>
            </a:extLst>
          </p:cNvPr>
          <p:cNvSpPr/>
          <p:nvPr/>
        </p:nvSpPr>
        <p:spPr>
          <a:xfrm>
            <a:off x="3141711" y="5143500"/>
            <a:ext cx="59208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B8DC55BF-8E0C-2FB1-8770-B57FF5432342}"/>
              </a:ext>
            </a:extLst>
          </p:cNvPr>
          <p:cNvSpPr txBox="1">
            <a:spLocks/>
          </p:cNvSpPr>
          <p:nvPr/>
        </p:nvSpPr>
        <p:spPr>
          <a:xfrm>
            <a:off x="9448800" y="2324100"/>
            <a:ext cx="8454607" cy="762129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6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Exposure</a:t>
            </a: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</a:p>
          <a:p>
            <a:pPr lvl="1"/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PM</a:t>
            </a:r>
            <a:r>
              <a:rPr lang="en-US" baseline="-25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2.5</a:t>
            </a: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, Ozone, Household Air Pollution, Nitrogen dioxide </a:t>
            </a:r>
          </a:p>
          <a:p>
            <a:pPr marL="0" indent="0">
              <a:buFont typeface="Arial" pitchFamily="34" charset="0"/>
              <a:buNone/>
            </a:pPr>
            <a:r>
              <a:rPr lang="en-U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Health impacts</a:t>
            </a:r>
          </a:p>
          <a:p>
            <a:pPr lvl="1"/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Mortality (deaths)</a:t>
            </a:r>
          </a:p>
          <a:p>
            <a:pPr lvl="1"/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Disability adjusted life years (DALYs) – healthy life years lost</a:t>
            </a:r>
          </a:p>
          <a:p>
            <a:pPr lvl="1"/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Age-standardized death and DALY rates</a:t>
            </a:r>
          </a:p>
          <a:p>
            <a:pPr lvl="1"/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Cause-specific % contributions </a:t>
            </a:r>
          </a:p>
          <a:p>
            <a:pPr marL="0" indent="0">
              <a:buFont typeface="Arial" pitchFamily="34" charset="0"/>
              <a:buNone/>
            </a:pPr>
            <a:endParaRPr lang="en-US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Data for 1990 to 2023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Factsheets and infographics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Interactive figures </a:t>
            </a:r>
          </a:p>
          <a:p>
            <a:pPr marL="0" indent="0">
              <a:buFont typeface="Arial" pitchFamily="34" charset="0"/>
              <a:buNone/>
            </a:pP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Downloadable data &amp; figures </a:t>
            </a:r>
          </a:p>
          <a:p>
            <a:pPr marL="0" indent="0">
              <a:buFont typeface="Arial" pitchFamily="34" charset="0"/>
              <a:buNone/>
            </a:pPr>
            <a:endParaRPr lang="en-US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Resources in English, Français, Kiswahili, Español, </a:t>
            </a:r>
            <a:r>
              <a:rPr lang="hi-IN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हिन्दी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36E98-820A-F3D1-C57D-260D35C53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442" y="2554963"/>
            <a:ext cx="4357049" cy="3140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866866-476D-77E8-FBFF-B409CB832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66" y="6413915"/>
            <a:ext cx="2435325" cy="1335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A02580-6419-6F2B-4B08-DDD6ECDE9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9528" y="7563634"/>
            <a:ext cx="2313117" cy="1270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4ED31A-83C9-4A15-914A-7CFDD9C8E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669" y="8701990"/>
            <a:ext cx="2331883" cy="1271936"/>
          </a:xfrm>
          <a:prstGeom prst="rect">
            <a:avLst/>
          </a:prstGeom>
        </p:spPr>
      </p:pic>
      <p:pic>
        <p:nvPicPr>
          <p:cNvPr id="10" name="Picture 9" descr="A group of people in a circle&#10;&#10;Description automatically generated">
            <a:extLst>
              <a:ext uri="{FF2B5EF4-FFF2-40B4-BE49-F238E27FC236}">
                <a16:creationId xmlns:a16="http://schemas.microsoft.com/office/drawing/2014/main" id="{A526F404-626E-E12D-351F-0436FC4F11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30" y="6989095"/>
            <a:ext cx="3280048" cy="184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03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0C16D-A435-BBE4-5F8D-01A685D05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8728B4A-FC28-3ADE-66A2-681FA10563BE}"/>
              </a:ext>
            </a:extLst>
          </p:cNvPr>
          <p:cNvSpPr/>
          <p:nvPr/>
        </p:nvSpPr>
        <p:spPr>
          <a:xfrm flipV="1">
            <a:off x="1028695" y="1760761"/>
            <a:ext cx="16230594" cy="38509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F8D57C0D-F5FB-624D-1C5A-CD48BE5E8338}"/>
              </a:ext>
            </a:extLst>
          </p:cNvPr>
          <p:cNvSpPr txBox="1"/>
          <p:nvPr/>
        </p:nvSpPr>
        <p:spPr>
          <a:xfrm>
            <a:off x="1043935" y="876300"/>
            <a:ext cx="1623060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Stay connected!</a:t>
            </a:r>
          </a:p>
        </p:txBody>
      </p:sp>
      <p:pic>
        <p:nvPicPr>
          <p:cNvPr id="4" name="Picture 3" descr="A logo for health effects insurance&#10;&#10;AI-generated content may be incorrect.">
            <a:extLst>
              <a:ext uri="{FF2B5EF4-FFF2-40B4-BE49-F238E27FC236}">
                <a16:creationId xmlns:a16="http://schemas.microsoft.com/office/drawing/2014/main" id="{1E878D57-4EA0-FEED-BFBB-B67DB4438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205" y="9125745"/>
            <a:ext cx="1512553" cy="853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1142C9-FC13-AE3C-19B7-32288A547D42}"/>
              </a:ext>
            </a:extLst>
          </p:cNvPr>
          <p:cNvSpPr txBox="1"/>
          <p:nvPr/>
        </p:nvSpPr>
        <p:spPr>
          <a:xfrm>
            <a:off x="914400" y="2578442"/>
            <a:ext cx="10020305" cy="5695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900"/>
              </a:lnSpc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X 			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@HEISoGA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lnSpc>
                <a:spcPts val="4900"/>
              </a:lnSpc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Youtube 	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@HEISoGA </a:t>
            </a:r>
          </a:p>
          <a:p>
            <a:pPr>
              <a:lnSpc>
                <a:spcPts val="4900"/>
              </a:lnSpc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LinkedIn 	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@State of Global Air </a:t>
            </a:r>
          </a:p>
          <a:p>
            <a:pPr>
              <a:lnSpc>
                <a:spcPts val="4900"/>
              </a:lnSpc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Bluesky 		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@heisoga.bsky.social</a:t>
            </a:r>
          </a:p>
          <a:p>
            <a:pPr>
              <a:lnSpc>
                <a:spcPts val="4900"/>
              </a:lnSpc>
            </a:pPr>
            <a:endParaRPr lang="en-US" sz="4400" dirty="0">
              <a:solidFill>
                <a:schemeClr val="tx2">
                  <a:lumMod val="75000"/>
                </a:schemeClr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lnSpc>
                <a:spcPts val="4900"/>
              </a:lnSpc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Email 		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ppant@healtheffects.org</a:t>
            </a:r>
          </a:p>
          <a:p>
            <a:pPr>
              <a:lnSpc>
                <a:spcPts val="4900"/>
              </a:lnSpc>
            </a:pPr>
            <a:endParaRPr lang="en-US" sz="3200" dirty="0">
              <a:solidFill>
                <a:schemeClr val="tx2">
                  <a:lumMod val="75000"/>
                </a:schemeClr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lnSpc>
                <a:spcPts val="4900"/>
              </a:lnSpc>
            </a:pP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Website 	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	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www.stateofglobalair.org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lnSpc>
                <a:spcPts val="4900"/>
              </a:lnSpc>
            </a:pP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PT Sans" panose="020B0503020203020204" pitchFamily="34" charset="0"/>
              </a:rPr>
              <a:t> </a:t>
            </a:r>
            <a:endParaRPr lang="en-US" sz="4400" dirty="0">
              <a:solidFill>
                <a:schemeClr val="tx2">
                  <a:lumMod val="75000"/>
                </a:schemeClr>
              </a:solidFill>
              <a:latin typeface="PT Sans" panose="020B0503020203020204" pitchFamily="34" charset="0"/>
            </a:endParaRPr>
          </a:p>
        </p:txBody>
      </p:sp>
      <p:pic>
        <p:nvPicPr>
          <p:cNvPr id="5" name="Picture 4" descr="A city with many roads and buildings&#10;&#10;AI-generated content may be incorrect.">
            <a:extLst>
              <a:ext uri="{FF2B5EF4-FFF2-40B4-BE49-F238E27FC236}">
                <a16:creationId xmlns:a16="http://schemas.microsoft.com/office/drawing/2014/main" id="{26034774-9210-1B9A-F34F-2E4773F0F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13" b="1822"/>
          <a:stretch>
            <a:fillRect/>
          </a:stretch>
        </p:blipFill>
        <p:spPr>
          <a:xfrm>
            <a:off x="11239815" y="-38100"/>
            <a:ext cx="7048185" cy="10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4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BE639-6BB0-F76C-8B88-FB6358046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20E9AA-CCC1-1AE2-BD61-E264437C96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264885"/>
            <a:ext cx="18583970" cy="1051922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4AEDFE-E90F-6463-3CA1-1D33C81B95B6}"/>
              </a:ext>
            </a:extLst>
          </p:cNvPr>
          <p:cNvSpPr txBox="1"/>
          <p:nvPr/>
        </p:nvSpPr>
        <p:spPr>
          <a:xfrm>
            <a:off x="4572000" y="8343900"/>
            <a:ext cx="13868401" cy="172354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36% </a:t>
            </a:r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of the world’s population is exposed to PM</a:t>
            </a:r>
            <a:r>
              <a:rPr lang="en-US" sz="2400" baseline="-25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2.5</a:t>
            </a:r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above the least stringent WHO Interim Target of 35 µg/m</a:t>
            </a:r>
            <a:r>
              <a:rPr lang="en-US" sz="2400" baseline="30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3</a:t>
            </a:r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 </a:t>
            </a:r>
          </a:p>
          <a:p>
            <a:endParaRPr lang="en-US" sz="1000" b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36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18 </a:t>
            </a:r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countries in Africa experienced annual PM</a:t>
            </a:r>
            <a:r>
              <a:rPr lang="en-US" sz="2400" baseline="-25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2.5</a:t>
            </a:r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levels higher than the least stringent WHO Interim Target in 2023. Many countries do </a:t>
            </a:r>
            <a:r>
              <a:rPr lang="en-US" sz="2400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not</a:t>
            </a:r>
            <a:r>
              <a:rPr lang="en-US" sz="24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yet have national air quality standards.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8071E0-AF67-9A0D-F0BA-565BE65D2C19}"/>
              </a:ext>
            </a:extLst>
          </p:cNvPr>
          <p:cNvSpPr txBox="1"/>
          <p:nvPr/>
        </p:nvSpPr>
        <p:spPr>
          <a:xfrm>
            <a:off x="7746694" y="3630636"/>
            <a:ext cx="1613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Nigeria </a:t>
            </a:r>
          </a:p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93% </a:t>
            </a:r>
            <a:endParaRPr lang="en-US" sz="2000" dirty="0">
              <a:latin typeface="Adobe Devanagari" panose="02040503050201020203" charset="0"/>
              <a:cs typeface="Adobe Devanagari" panose="02040503050201020203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27DFEF3-CDDE-E0B5-9A27-549D14FCD1B4}"/>
              </a:ext>
            </a:extLst>
          </p:cNvPr>
          <p:cNvCxnSpPr>
            <a:cxnSpLocks/>
          </p:cNvCxnSpPr>
          <p:nvPr/>
        </p:nvCxnSpPr>
        <p:spPr>
          <a:xfrm>
            <a:off x="8553450" y="3984579"/>
            <a:ext cx="1181100" cy="1158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60B4C14-E795-BAD8-5502-961EE8B74F05}"/>
              </a:ext>
            </a:extLst>
          </p:cNvPr>
          <p:cNvSpPr txBox="1"/>
          <p:nvPr/>
        </p:nvSpPr>
        <p:spPr>
          <a:xfrm>
            <a:off x="11717643" y="5633325"/>
            <a:ext cx="1613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Uganda</a:t>
            </a:r>
          </a:p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39% </a:t>
            </a:r>
            <a:endParaRPr lang="en-US" sz="2000" dirty="0">
              <a:latin typeface="Adobe Devanagari" panose="02040503050201020203" charset="0"/>
              <a:cs typeface="Adobe Devanagari" panose="02040503050201020203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EF49C-3140-20F7-4A56-872F78EC75DB}"/>
              </a:ext>
            </a:extLst>
          </p:cNvPr>
          <p:cNvSpPr txBox="1"/>
          <p:nvPr/>
        </p:nvSpPr>
        <p:spPr>
          <a:xfrm>
            <a:off x="10699444" y="7200900"/>
            <a:ext cx="1613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South Africa </a:t>
            </a:r>
          </a:p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29% </a:t>
            </a:r>
            <a:endParaRPr lang="en-US" sz="2000" dirty="0">
              <a:latin typeface="Adobe Devanagari" panose="02040503050201020203" charset="0"/>
              <a:cs typeface="Adobe Devanagari" panose="02040503050201020203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1FE400-F039-A928-2319-B02016D67DC9}"/>
              </a:ext>
            </a:extLst>
          </p:cNvPr>
          <p:cNvCxnSpPr>
            <a:cxnSpLocks/>
          </p:cNvCxnSpPr>
          <p:nvPr/>
        </p:nvCxnSpPr>
        <p:spPr>
          <a:xfrm flipH="1" flipV="1">
            <a:off x="10820400" y="5503310"/>
            <a:ext cx="863906" cy="402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190767C-850A-A9C9-B3EC-D5CCF2BFE0AE}"/>
              </a:ext>
            </a:extLst>
          </p:cNvPr>
          <p:cNvSpPr txBox="1"/>
          <p:nvPr/>
        </p:nvSpPr>
        <p:spPr>
          <a:xfrm>
            <a:off x="7949588" y="5483401"/>
            <a:ext cx="1613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Liberia</a:t>
            </a:r>
          </a:p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0% </a:t>
            </a:r>
            <a:endParaRPr lang="en-US" sz="2000" dirty="0">
              <a:latin typeface="Adobe Devanagari" panose="02040503050201020203" charset="0"/>
              <a:cs typeface="Adobe Devanagari" panose="02040503050201020203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E7DA97-084F-A280-B1F7-0AD410A937FB}"/>
              </a:ext>
            </a:extLst>
          </p:cNvPr>
          <p:cNvCxnSpPr>
            <a:cxnSpLocks/>
          </p:cNvCxnSpPr>
          <p:nvPr/>
        </p:nvCxnSpPr>
        <p:spPr>
          <a:xfrm flipV="1">
            <a:off x="8553450" y="5266404"/>
            <a:ext cx="202894" cy="216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520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309D5-8AF4-99CE-9A67-434C5457B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20992E-CFF3-7FE8-6F92-7D39013ED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64885"/>
            <a:ext cx="18583969" cy="10519228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3A79FC-F97A-4A64-3016-6F57706AF10C}"/>
              </a:ext>
            </a:extLst>
          </p:cNvPr>
          <p:cNvSpPr txBox="1"/>
          <p:nvPr/>
        </p:nvSpPr>
        <p:spPr>
          <a:xfrm>
            <a:off x="3115369" y="8343900"/>
            <a:ext cx="15468600" cy="153888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54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42% </a:t>
            </a:r>
            <a:r>
              <a:rPr lang="en-US" sz="4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of the world’s population live in areas where the 8-hour average ozone levels exceed the least stringent interim target of 100 µg/m</a:t>
            </a:r>
            <a:r>
              <a:rPr lang="en-US" sz="4000" baseline="30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3</a:t>
            </a:r>
            <a:r>
              <a:rPr lang="en-US" sz="4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0690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D057F-088B-5BEC-4E98-7EDB1D5A6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1C00CC6-F104-ABA9-0492-039C480C39BB}"/>
              </a:ext>
            </a:extLst>
          </p:cNvPr>
          <p:cNvSpPr/>
          <p:nvPr/>
        </p:nvSpPr>
        <p:spPr>
          <a:xfrm flipV="1">
            <a:off x="1028696" y="1760762"/>
            <a:ext cx="16230594" cy="3851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A08D4366-55B8-7EAF-149A-2E8AB9A77AF7}"/>
              </a:ext>
            </a:extLst>
          </p:cNvPr>
          <p:cNvSpPr txBox="1"/>
          <p:nvPr/>
        </p:nvSpPr>
        <p:spPr>
          <a:xfrm>
            <a:off x="1055909" y="958289"/>
            <a:ext cx="1623060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Exposure to ozone is increasing, especially in Asia and Africa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D2D2E2-7FEE-DCB1-0FAC-A59A235FE335}"/>
              </a:ext>
            </a:extLst>
          </p:cNvPr>
          <p:cNvSpPr/>
          <p:nvPr/>
        </p:nvSpPr>
        <p:spPr>
          <a:xfrm>
            <a:off x="3141711" y="5143500"/>
            <a:ext cx="59208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3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8D055E9-0680-CD8D-6AB5-A9E891AB28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6" y="2781300"/>
            <a:ext cx="10972822" cy="64008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86CCC3-2DDC-A7AD-2D29-68E3A3E35BCF}"/>
              </a:ext>
            </a:extLst>
          </p:cNvPr>
          <p:cNvSpPr txBox="1"/>
          <p:nvPr/>
        </p:nvSpPr>
        <p:spPr>
          <a:xfrm>
            <a:off x="12496800" y="3619500"/>
            <a:ext cx="4629115" cy="44012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Rate of increase is high in South Asia, and East, West, Central and Southern Africa</a:t>
            </a:r>
          </a:p>
          <a:p>
            <a:endParaRPr lang="en-US" sz="28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Exposure to ozone linked to COPD, a chronic respiratory disease </a:t>
            </a:r>
          </a:p>
          <a:p>
            <a:endParaRPr lang="en-US" sz="28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~50% of the global mortality due to ozone exposures is in India (!) </a:t>
            </a:r>
          </a:p>
        </p:txBody>
      </p:sp>
    </p:spTree>
    <p:extLst>
      <p:ext uri="{BB962C8B-B14F-4D97-AF65-F5344CB8AC3E}">
        <p14:creationId xmlns:p14="http://schemas.microsoft.com/office/powerpoint/2010/main" val="407052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309D5-8AF4-99CE-9A67-434C5457B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20992E-CFF3-7FE8-6F92-7D39013ED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7340"/>
            <a:ext cx="18781574" cy="10474339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3A79FC-F97A-4A64-3016-6F57706AF10C}"/>
              </a:ext>
            </a:extLst>
          </p:cNvPr>
          <p:cNvSpPr txBox="1"/>
          <p:nvPr/>
        </p:nvSpPr>
        <p:spPr>
          <a:xfrm>
            <a:off x="3047999" y="9168522"/>
            <a:ext cx="15582979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4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In </a:t>
            </a:r>
            <a:r>
              <a:rPr lang="en-US" sz="40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24</a:t>
            </a:r>
            <a:r>
              <a:rPr lang="en-US" sz="40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countries in Africa, over 90% of the population uses solid fuels for cooking.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7556CD5-F875-409C-39C7-6EE172FB817B}"/>
              </a:ext>
            </a:extLst>
          </p:cNvPr>
          <p:cNvCxnSpPr>
            <a:cxnSpLocks/>
          </p:cNvCxnSpPr>
          <p:nvPr/>
        </p:nvCxnSpPr>
        <p:spPr>
          <a:xfrm flipV="1">
            <a:off x="8534400" y="5324381"/>
            <a:ext cx="757584" cy="1971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555FF9A-E1FB-8022-6D2F-C6AA1F649BA4}"/>
              </a:ext>
            </a:extLst>
          </p:cNvPr>
          <p:cNvSpPr txBox="1"/>
          <p:nvPr/>
        </p:nvSpPr>
        <p:spPr>
          <a:xfrm>
            <a:off x="11966314" y="4872878"/>
            <a:ext cx="11811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Central African Republic </a:t>
            </a:r>
          </a:p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99%</a:t>
            </a:r>
            <a:endParaRPr lang="en-US" sz="2000" dirty="0">
              <a:latin typeface="Adobe Devanagari" panose="02040503050201020203" charset="0"/>
              <a:cs typeface="Adobe Devanagari" panose="02040503050201020203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9600F0-179F-BE35-2720-9B8F6A0BC03F}"/>
              </a:ext>
            </a:extLst>
          </p:cNvPr>
          <p:cNvCxnSpPr>
            <a:cxnSpLocks/>
          </p:cNvCxnSpPr>
          <p:nvPr/>
        </p:nvCxnSpPr>
        <p:spPr>
          <a:xfrm>
            <a:off x="8534400" y="4117929"/>
            <a:ext cx="1181100" cy="11589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AE96636-9BB6-40B8-7D20-5BB71144B551}"/>
              </a:ext>
            </a:extLst>
          </p:cNvPr>
          <p:cNvSpPr txBox="1"/>
          <p:nvPr/>
        </p:nvSpPr>
        <p:spPr>
          <a:xfrm>
            <a:off x="7848600" y="3521214"/>
            <a:ext cx="1651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Nigeria </a:t>
            </a:r>
          </a:p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67%</a:t>
            </a:r>
            <a:endParaRPr lang="en-US" sz="2000" dirty="0">
              <a:latin typeface="Adobe Devanagari" panose="02040503050201020203" charset="0"/>
              <a:cs typeface="Adobe Devanagari" panose="02040503050201020203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5D2295-AC69-A40D-5A63-63E8860EA89C}"/>
              </a:ext>
            </a:extLst>
          </p:cNvPr>
          <p:cNvCxnSpPr>
            <a:cxnSpLocks/>
          </p:cNvCxnSpPr>
          <p:nvPr/>
        </p:nvCxnSpPr>
        <p:spPr>
          <a:xfrm flipH="1">
            <a:off x="10347090" y="5143500"/>
            <a:ext cx="1768710" cy="180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7DDE4D7-CBE8-3717-D45D-62830AFD4593}"/>
              </a:ext>
            </a:extLst>
          </p:cNvPr>
          <p:cNvSpPr txBox="1"/>
          <p:nvPr/>
        </p:nvSpPr>
        <p:spPr>
          <a:xfrm>
            <a:off x="7696200" y="5459968"/>
            <a:ext cx="99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Ghana  </a:t>
            </a:r>
          </a:p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73% </a:t>
            </a:r>
            <a:endParaRPr lang="en-US" sz="2000" dirty="0">
              <a:latin typeface="Adobe Devanagari" panose="02040503050201020203" charset="0"/>
              <a:cs typeface="Adobe Devanagari" panose="02040503050201020203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683FAD-2C37-1B5A-AFF7-768F17E0B81B}"/>
              </a:ext>
            </a:extLst>
          </p:cNvPr>
          <p:cNvCxnSpPr>
            <a:cxnSpLocks/>
          </p:cNvCxnSpPr>
          <p:nvPr/>
        </p:nvCxnSpPr>
        <p:spPr>
          <a:xfrm flipH="1" flipV="1">
            <a:off x="11269207" y="5734050"/>
            <a:ext cx="922793" cy="6557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6B3CF97-6359-1A36-5CED-64F68FFB5657}"/>
              </a:ext>
            </a:extLst>
          </p:cNvPr>
          <p:cNvSpPr txBox="1"/>
          <p:nvPr/>
        </p:nvSpPr>
        <p:spPr>
          <a:xfrm>
            <a:off x="12186557" y="6286500"/>
            <a:ext cx="1758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Kenya </a:t>
            </a:r>
          </a:p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76%</a:t>
            </a:r>
            <a:endParaRPr lang="en-US" sz="2000" dirty="0">
              <a:latin typeface="Adobe Devanagari" panose="02040503050201020203" charset="0"/>
              <a:cs typeface="Adobe Devanagari" panose="02040503050201020203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517AB0C-744F-A17D-CCF7-B5BBA493AE99}"/>
              </a:ext>
            </a:extLst>
          </p:cNvPr>
          <p:cNvCxnSpPr>
            <a:cxnSpLocks/>
          </p:cNvCxnSpPr>
          <p:nvPr/>
        </p:nvCxnSpPr>
        <p:spPr>
          <a:xfrm flipV="1">
            <a:off x="9291984" y="5488493"/>
            <a:ext cx="551128" cy="7703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724E2FB-C469-6D4C-BFA4-CE434F1C65BC}"/>
              </a:ext>
            </a:extLst>
          </p:cNvPr>
          <p:cNvSpPr txBox="1"/>
          <p:nvPr/>
        </p:nvSpPr>
        <p:spPr>
          <a:xfrm>
            <a:off x="8597367" y="6276478"/>
            <a:ext cx="1613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Cameroon </a:t>
            </a:r>
          </a:p>
          <a:p>
            <a:r>
              <a:rPr lang="en-US" sz="2000" b="1" dirty="0">
                <a:latin typeface="Adobe Devanagari" panose="02040503050201020203" charset="0"/>
                <a:cs typeface="Adobe Devanagari" panose="02040503050201020203" charset="0"/>
              </a:rPr>
              <a:t>71% </a:t>
            </a:r>
            <a:endParaRPr lang="en-US" sz="2000" dirty="0">
              <a:latin typeface="Adobe Devanagari" panose="02040503050201020203" charset="0"/>
              <a:cs typeface="Adobe Devanagari" panose="020405030502010202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334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32CE3-82E4-63C5-88FA-0463CF8D3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0196E0F-76C1-CAD0-5641-F1C60A1E53AF}"/>
              </a:ext>
            </a:extLst>
          </p:cNvPr>
          <p:cNvSpPr/>
          <p:nvPr/>
        </p:nvSpPr>
        <p:spPr>
          <a:xfrm flipV="1">
            <a:off x="1028696" y="1760762"/>
            <a:ext cx="16230594" cy="3851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4D38A46C-06BA-122A-05DD-D29AB51419F7}"/>
              </a:ext>
            </a:extLst>
          </p:cNvPr>
          <p:cNvSpPr txBox="1"/>
          <p:nvPr/>
        </p:nvSpPr>
        <p:spPr>
          <a:xfrm>
            <a:off x="1055909" y="958289"/>
            <a:ext cx="1623060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Trends for NO</a:t>
            </a:r>
            <a:r>
              <a:rPr lang="en-US" sz="4800" b="1" baseline="-25000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2</a:t>
            </a: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vary significantly across countries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B47BA1-009B-A691-89FF-92605EB0AD72}"/>
              </a:ext>
            </a:extLst>
          </p:cNvPr>
          <p:cNvSpPr/>
          <p:nvPr/>
        </p:nvSpPr>
        <p:spPr>
          <a:xfrm>
            <a:off x="3141711" y="5143500"/>
            <a:ext cx="59208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Picture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5580D50-59B9-6184-C11E-2C03A2CD60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2" y="2247900"/>
            <a:ext cx="12722295" cy="742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6FBA5-00A6-A64E-AD93-1643F0A3C658}"/>
              </a:ext>
            </a:extLst>
          </p:cNvPr>
          <p:cNvSpPr txBox="1"/>
          <p:nvPr/>
        </p:nvSpPr>
        <p:spPr>
          <a:xfrm>
            <a:off x="14111405" y="2994154"/>
            <a:ext cx="3505201" cy="63709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Tightening of fuel standards and vehicle emissions regulations </a:t>
            </a:r>
            <a:b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b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</a:b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Control technologies  for tailpipe emissions, e.g., selective catalytic reduction (SCR), exhaust gas recirculation (EGR), diesel particulate filter (DPF)</a:t>
            </a:r>
          </a:p>
          <a:p>
            <a:endParaRPr lang="en-US" sz="16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Emissions controls at power plants, industries etc. </a:t>
            </a:r>
          </a:p>
        </p:txBody>
      </p:sp>
    </p:spTree>
    <p:extLst>
      <p:ext uri="{BB962C8B-B14F-4D97-AF65-F5344CB8AC3E}">
        <p14:creationId xmlns:p14="http://schemas.microsoft.com/office/powerpoint/2010/main" val="370730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5A1E3-8840-8CE8-890C-1C7B732FA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B73020C-C2D4-5BAE-E70E-21D86161C364}"/>
              </a:ext>
            </a:extLst>
          </p:cNvPr>
          <p:cNvSpPr/>
          <p:nvPr/>
        </p:nvSpPr>
        <p:spPr>
          <a:xfrm flipV="1">
            <a:off x="1028696" y="1760762"/>
            <a:ext cx="16230594" cy="3851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151E02F3-35D8-12C2-FAC4-5F8D8DC276E4}"/>
              </a:ext>
            </a:extLst>
          </p:cNvPr>
          <p:cNvSpPr txBox="1"/>
          <p:nvPr/>
        </p:nvSpPr>
        <p:spPr>
          <a:xfrm>
            <a:off x="1055909" y="958289"/>
            <a:ext cx="1623060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Trends for emissions of nitrogen oxides from transport also vary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5FDA72-8465-EF44-1FEA-0B4AFC771D6C}"/>
              </a:ext>
            </a:extLst>
          </p:cNvPr>
          <p:cNvSpPr/>
          <p:nvPr/>
        </p:nvSpPr>
        <p:spPr>
          <a:xfrm>
            <a:off x="3141711" y="5143500"/>
            <a:ext cx="59208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C63CD0-6B0D-405A-6D60-0B641EF8A461}"/>
              </a:ext>
            </a:extLst>
          </p:cNvPr>
          <p:cNvSpPr txBox="1"/>
          <p:nvPr/>
        </p:nvSpPr>
        <p:spPr>
          <a:xfrm>
            <a:off x="14706600" y="9791700"/>
            <a:ext cx="35814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Adobe Devanagari" panose="02040503050201020203" charset="0"/>
                <a:cs typeface="Adobe Devanagari" panose="02040503050201020203" charset="0"/>
                <a:hlinkClick r:id="rId3"/>
              </a:rPr>
              <a:t>https://ourworldindata.org/cleanest-air-lessons</a:t>
            </a:r>
            <a:r>
              <a:rPr lang="en-US" sz="1500" dirty="0">
                <a:latin typeface="Adobe Devanagari" panose="02040503050201020203" charset="0"/>
                <a:cs typeface="Adobe Devanagari" panose="02040503050201020203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BC7378-E879-EB20-E46C-14A3547B4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852" y="1959006"/>
            <a:ext cx="11325225" cy="799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14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16F84-5E91-3C86-B502-C1CA62C7C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E2C6F8B-417A-0F8C-BC6C-F0EA42C349F7}"/>
              </a:ext>
            </a:extLst>
          </p:cNvPr>
          <p:cNvSpPr/>
          <p:nvPr/>
        </p:nvSpPr>
        <p:spPr>
          <a:xfrm flipV="1">
            <a:off x="1028696" y="1760762"/>
            <a:ext cx="16230594" cy="38510"/>
          </a:xfrm>
          <a:prstGeom prst="line">
            <a:avLst/>
          </a:prstGeom>
          <a:ln w="9525" cap="flat">
            <a:solidFill>
              <a:srgbClr val="2B2C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3D325519-3F84-9DE4-77FE-5BBB5B886A99}"/>
              </a:ext>
            </a:extLst>
          </p:cNvPr>
          <p:cNvSpPr txBox="1"/>
          <p:nvPr/>
        </p:nvSpPr>
        <p:spPr>
          <a:xfrm>
            <a:off x="1055909" y="958289"/>
            <a:ext cx="1623060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800" b="1" dirty="0">
                <a:solidFill>
                  <a:schemeClr val="tx2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Exposure patterns across pollutants can vary too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8E6B97-7102-4238-BDFD-447096D5CB55}"/>
              </a:ext>
            </a:extLst>
          </p:cNvPr>
          <p:cNvSpPr/>
          <p:nvPr/>
        </p:nvSpPr>
        <p:spPr>
          <a:xfrm>
            <a:off x="3141711" y="5143500"/>
            <a:ext cx="592089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Picture 2" descr="A screen shot of a chart&#10;&#10;AI-generated content may be incorrect.">
            <a:extLst>
              <a:ext uri="{FF2B5EF4-FFF2-40B4-BE49-F238E27FC236}">
                <a16:creationId xmlns:a16="http://schemas.microsoft.com/office/drawing/2014/main" id="{69284A67-10E9-F56C-0B6F-A501A83B6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2324100"/>
            <a:ext cx="8770189" cy="5637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screen shot of a chart&#10;&#10;AI-generated content may be incorrect.">
            <a:extLst>
              <a:ext uri="{FF2B5EF4-FFF2-40B4-BE49-F238E27FC236}">
                <a16:creationId xmlns:a16="http://schemas.microsoft.com/office/drawing/2014/main" id="{AF83EA1D-F1B8-88A8-43A1-801251162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188" y="4533900"/>
            <a:ext cx="8346957" cy="536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4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7456</TotalTime>
  <Words>1111</Words>
  <Application>Microsoft Office PowerPoint</Application>
  <PresentationFormat>Custom</PresentationFormat>
  <Paragraphs>248</Paragraphs>
  <Slides>22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Adobe Devanagari</vt:lpstr>
      <vt:lpstr>PT Sans</vt:lpstr>
      <vt:lpstr>Calibri</vt:lpstr>
      <vt:lpstr>PT Sans 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HEI Slide Deck</dc:title>
  <dc:creator>Donna Vorhees</dc:creator>
  <cp:lastModifiedBy>Pallavi Pant</cp:lastModifiedBy>
  <cp:revision>505</cp:revision>
  <dcterms:created xsi:type="dcterms:W3CDTF">2006-08-16T00:00:00Z</dcterms:created>
  <dcterms:modified xsi:type="dcterms:W3CDTF">2025-12-04T09:55:54Z</dcterms:modified>
  <dc:identifier>DAF2_4-hjW4</dc:identifier>
</cp:coreProperties>
</file>