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3" r:id="rId8"/>
    <p:sldId id="264" r:id="rId9"/>
    <p:sldId id="266" r:id="rId10"/>
    <p:sldId id="270" r:id="rId11"/>
    <p:sldId id="268" r:id="rId12"/>
    <p:sldId id="269" r:id="rId13"/>
    <p:sldId id="267" r:id="rId14"/>
    <p:sldId id="273" r:id="rId15"/>
    <p:sldId id="272" r:id="rId16"/>
    <p:sldId id="274"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0" d="100"/>
          <a:sy n="70" d="100"/>
        </p:scale>
        <p:origin x="71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6EA892C-045F-425F-B7C9-4360E2BE53E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6EA892C-045F-425F-B7C9-4360E2BE53E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6EA892C-045F-425F-B7C9-4360E2BE53E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6EA892C-045F-425F-B7C9-4360E2BE53E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16EA892C-045F-425F-B7C9-4360E2BE53E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16EA892C-045F-425F-B7C9-4360E2BE53E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16EA892C-045F-425F-B7C9-4360E2BE53EB}"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6EA892C-045F-425F-B7C9-4360E2BE53EB}"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EA892C-045F-425F-B7C9-4360E2BE53EB}"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6EA892C-045F-425F-B7C9-4360E2BE53E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16EA892C-045F-425F-B7C9-4360E2BE53E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8CE870-A1E2-4FE7-B84A-B49B0697FBAA}"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A892C-045F-425F-B7C9-4360E2BE53EB}"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8CE870-A1E2-4FE7-B84A-B49B0697FBAA}"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hyperlink" Target="https://www.google.com/url?sa=t&amp;source=web&amp;rct=j&amp;opi=89978449&amp;url=https://www.nobledesktop.com/learn/r-programming/what-is-r-programming&amp;ved=2ahUKEwi_xej917-JAxWhdaQEHfCvFZMQ-tANegQIHhAF&amp;usg=AOvVaw1_AnYmOQurN8Km-kzx3rHE" TargetMode="External"/><Relationship Id="rId4" Type="http://schemas.openxmlformats.org/officeDocument/2006/relationships/hyperlink" Target="https://www.google.com/url?sa=t&amp;source=web&amp;rct=j&amp;opi=89978449&amp;url=https://www.coursera.org/articles/what-is-r-programming&amp;ved=2ahUKEwi_xej917-JAxWhdaQEHfCvFZMQ-tANegQIHRAF&amp;usg=AOvVaw0kZqowQ5KahQuaXIwOEuvT" TargetMode="External"/><Relationship Id="rId3" Type="http://schemas.openxmlformats.org/officeDocument/2006/relationships/hyperlink" Target="https://www.google.com/url?sa=t&amp;source=web&amp;rct=j&amp;opi=89978449&amp;url=https://www.codecademy.com/article/what-is-r&amp;ved=2ahUKEwi_xej917-JAxWhdaQEHfCvFZMQ-tANegQIHBAF&amp;usg=AOvVaw3n2PezxncMKcMn2Svb75EP" TargetMode="External"/><Relationship Id="rId2" Type="http://schemas.openxmlformats.org/officeDocument/2006/relationships/hyperlink" Target="https://www.google.com/url?sa=t&amp;source=web&amp;rct=j&amp;opi=89978449&amp;url=https://www.datacamp.com/blog/all-about-r&amp;ved=2ahUKEwi_xej917-JAxWhdaQEHfCvFZMQ-tANegQIFRAF&amp;usg=AOvVaw3EFBnMqencW3fT6T-KnI7w" TargetMode="External"/><Relationship Id="rId1" Type="http://schemas.openxmlformats.org/officeDocument/2006/relationships/hyperlink" Target="https://www.google.com/url?sa=t&amp;source=web&amp;rct=j&amp;opi=89978449&amp;url=https://www.r-project.org/about.html&amp;ved=2ahUKEwjmpen617-JAxUlUkEAHSJ5KFQQFnoECBUQAQ&amp;usg=AOvVaw2Fm4339w_EQLLOGwWZB5J6" TargetMode="Externa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https://www.google.com/url?sa=t&amp;source=web&amp;rct=j&amp;opi=89978449&amp;url=https://davidcarslaw.com/files/openairmanual.pdf&amp;ved=2ahUKEwibhfGs3b-JAxV4Z0EAHSTiBFwQFnoECBYQAQ&amp;usg=AOvVaw079XkSm3qcGrvFgDliDGvI" TargetMode="External"/><Relationship Id="rId1" Type="http://schemas.openxmlformats.org/officeDocument/2006/relationships/hyperlink" Target="https://davidcarslaw.github.io/openair/" TargetMode="Externa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png"/><Relationship Id="rId3" Type="http://schemas.openxmlformats.org/officeDocument/2006/relationships/hyperlink" Target="https://posit.co/download/rstudio-desktop/#download" TargetMode="External"/><Relationship Id="rId2" Type="http://schemas.openxmlformats.org/officeDocument/2006/relationships/hyperlink" Target="https://cran.r-project.org/" TargetMode="External"/><Relationship Id="rId1" Type="http://schemas.openxmlformats.org/officeDocument/2006/relationships/hyperlink" Target="https://www.datacamp.com/tutorial/installing-R-windows-mac-ubuntu?utm_source=google&amp;utm_medium=paid_search&amp;utm_campaignid=19589720824&amp;utm_adgroupid=157156376351&amp;utm_device=c&amp;utm_keyword=&amp;utm_matchtype=&amp;utm_network=g&amp;utm_adpostion=&amp;utm_creative=684592140437&amp;utm_targetid=dsa-2218886984060&amp;utm_loc_interest_ms=&amp;utm_loc_physical_ms=9067654&amp;utm_content=&amp;utm_campaign=230119_1-sea~dsa~tofu_2-b2c_3-row-p2_4-prc_5-na_6-na_7-le_8-pdsh-go_9-nb-e_10-na_11-na-oct24&amp;gad_source=1&amp;gclid=Cj0KCQjwvpy5BhDTARIsAHSilymUkpfdIfY1cOnaJT2woLMo4-m4Cp-FqIVuka3r3y_oCqJXzCALuIwaArj7EALw_wcB"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UNDERSTANDING AIR QUALITY WITH R</a:t>
            </a:r>
            <a:endParaRPr lang="en-US" dirty="0"/>
          </a:p>
        </p:txBody>
      </p:sp>
      <p:sp>
        <p:nvSpPr>
          <p:cNvPr id="3" name="Subtitle 2"/>
          <p:cNvSpPr>
            <a:spLocks noGrp="1"/>
          </p:cNvSpPr>
          <p:nvPr>
            <p:ph type="subTitle" idx="1"/>
          </p:nvPr>
        </p:nvSpPr>
        <p:spPr>
          <a:xfrm>
            <a:off x="1478280" y="4257358"/>
            <a:ext cx="9966960" cy="1655762"/>
          </a:xfrm>
        </p:spPr>
        <p:txBody>
          <a:bodyPr>
            <a:normAutofit lnSpcReduction="10000"/>
          </a:bodyPr>
          <a:lstStyle/>
          <a:p>
            <a:r>
              <a:rPr lang="en-US" dirty="0"/>
              <a:t>Cosmos </a:t>
            </a:r>
            <a:r>
              <a:rPr lang="en-US" dirty="0" err="1"/>
              <a:t>Senyo</a:t>
            </a:r>
            <a:r>
              <a:rPr lang="en-US" dirty="0"/>
              <a:t> Wemegah</a:t>
            </a:r>
            <a:endParaRPr lang="en-US" dirty="0"/>
          </a:p>
          <a:p>
            <a:r>
              <a:rPr lang="en-US" dirty="0"/>
              <a:t>Research Fellow at Institute of Earth Observation Research and Innovation Centre (IORIC)</a:t>
            </a:r>
            <a:endParaRPr lang="en-US" dirty="0"/>
          </a:p>
          <a:p>
            <a:r>
              <a:rPr lang="en-US" dirty="0"/>
              <a:t>University of Energy and Natural Resources (UENR), Ghana.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11037" cy="1105776"/>
          </a:xfrm>
        </p:spPr>
        <p:txBody>
          <a:bodyPr>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sz="3200" b="1" dirty="0"/>
              <a:t>Directional analysis to help characterize different sources of pollution: </a:t>
            </a:r>
            <a:br>
              <a:rPr lang="en-US" sz="3200" b="1" dirty="0"/>
            </a:b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Concentrations are shown to vary by wind speed and wind direction. This helps in understanding the prevailing conditions (with respect to wind and direction). </a:t>
            </a:r>
            <a:r>
              <a:rPr kumimoji="0" lang="en-US" sz="2200" b="0" i="0" u="none" strike="noStrike" kern="1200" cap="none" spc="0" normalizeH="0" baseline="0" noProof="0" dirty="0">
                <a:ln>
                  <a:noFill/>
                </a:ln>
                <a:solidFill>
                  <a:srgbClr val="FF0000"/>
                </a:solidFill>
                <a:effectLst/>
                <a:uLnTx/>
                <a:uFillTx/>
                <a:latin typeface="Calibri" panose="020F0502020204030204"/>
                <a:ea typeface="+mn-ea"/>
                <a:cs typeface="+mn-cs"/>
              </a:rPr>
              <a:t>(EXPLORE THE OPENAIR MANUAL FOR MORE OPTIONS)</a:t>
            </a:r>
            <a:endParaRPr lang="en-US" sz="2200" b="1" dirty="0"/>
          </a:p>
        </p:txBody>
      </p:sp>
      <p:sp>
        <p:nvSpPr>
          <p:cNvPr id="7" name="TextBox 6"/>
          <p:cNvSpPr txBox="1"/>
          <p:nvPr/>
        </p:nvSpPr>
        <p:spPr>
          <a:xfrm>
            <a:off x="0" y="1234599"/>
            <a:ext cx="5191125" cy="4801314"/>
          </a:xfrm>
          <a:prstGeom prst="rect">
            <a:avLst/>
          </a:prstGeom>
          <a:solidFill>
            <a:schemeClr val="accent2">
              <a:lumMod val="40000"/>
              <a:lumOff val="60000"/>
            </a:schemeClr>
          </a:solidFill>
          <a:ln w="28575">
            <a:solidFill>
              <a:schemeClr val="tx1"/>
            </a:solidFill>
          </a:ln>
        </p:spPr>
        <p:txBody>
          <a:bodyPr wrap="square" rtlCol="0">
            <a:spAutoFit/>
          </a:bodyPr>
          <a:lstStyle/>
          <a:p>
            <a:r>
              <a:rPr lang="en-US" dirty="0"/>
              <a:t>This plots helps in identifying the direction of the pollutants and where the sources may be located.</a:t>
            </a:r>
            <a:endParaRPr lang="en-US" dirty="0"/>
          </a:p>
          <a:p>
            <a:r>
              <a:rPr lang="en-US" dirty="0"/>
              <a:t>As shown in the figure, from blue to red represents relatively low to high pollutant concentrations (i.e. less pollution to poor air quality). The inner rings to outer rings represents calm wind to fast winds respectively. </a:t>
            </a:r>
            <a:endParaRPr lang="en-US" dirty="0"/>
          </a:p>
          <a:p>
            <a:endParaRPr lang="en-US" dirty="0"/>
          </a:p>
          <a:p>
            <a:r>
              <a:rPr lang="en-US" dirty="0"/>
              <a:t>The plot then shows that poor air quality was mostly associated with calm Northeasterly (NE) winds as seen in the red shaded spot between N and E. Thus, the source of the high pollution is likely to be in the NE direction. </a:t>
            </a:r>
            <a:endParaRPr lang="en-US" dirty="0"/>
          </a:p>
          <a:p>
            <a:endParaRPr lang="en-US" dirty="0"/>
          </a:p>
          <a:p>
            <a:r>
              <a:rPr lang="en-US" dirty="0"/>
              <a:t>Low pollutant concentrations (less polluted- shades of blue) were associated with southwesterly (SW) winds. Thus, winds from the SW carry less pollutants.</a:t>
            </a:r>
            <a:endParaRPr lang="en-US" dirty="0"/>
          </a:p>
        </p:txBody>
      </p:sp>
      <p:pic>
        <p:nvPicPr>
          <p:cNvPr id="5" name="Picture 4"/>
          <p:cNvPicPr>
            <a:picLocks noChangeAspect="1"/>
          </p:cNvPicPr>
          <p:nvPr/>
        </p:nvPicPr>
        <p:blipFill>
          <a:blip r:embed="rId1">
            <a:extLst>
              <a:ext uri="{28A0092B-C50C-407E-A947-70E740481C1C}">
                <a14:useLocalDpi xmlns:a14="http://schemas.microsoft.com/office/drawing/2010/main" val="0"/>
              </a:ext>
            </a:extLst>
          </a:blip>
          <a:srcRect l="33164" t="3315" r="31563" b="3663"/>
          <a:stretch>
            <a:fillRect/>
          </a:stretch>
        </p:blipFill>
        <p:spPr>
          <a:xfrm>
            <a:off x="6176964" y="1133355"/>
            <a:ext cx="6015036" cy="5003802"/>
          </a:xfrm>
          <a:prstGeom prst="rect">
            <a:avLst/>
          </a:prstGeom>
        </p:spPr>
      </p:pic>
      <p:sp>
        <p:nvSpPr>
          <p:cNvPr id="11" name="TextBox 10"/>
          <p:cNvSpPr txBox="1"/>
          <p:nvPr/>
        </p:nvSpPr>
        <p:spPr>
          <a:xfrm>
            <a:off x="757239" y="6445805"/>
            <a:ext cx="11101386" cy="461665"/>
          </a:xfrm>
          <a:prstGeom prst="rect">
            <a:avLst/>
          </a:prstGeom>
          <a:solidFill>
            <a:schemeClr val="tx1"/>
          </a:solidFill>
        </p:spPr>
        <p:txBody>
          <a:bodyPr wrap="square" rtlCol="0">
            <a:spAutoFit/>
          </a:bodyPr>
          <a:lstStyle/>
          <a:p>
            <a:r>
              <a:rPr lang="fr-FR" sz="2400" b="1" dirty="0">
                <a:solidFill>
                  <a:srgbClr val="009900"/>
                </a:solidFill>
              </a:rPr>
              <a:t>R code to produce the figure </a:t>
            </a:r>
            <a:r>
              <a:rPr lang="fr-FR" sz="2400" b="1" i="1" dirty="0">
                <a:solidFill>
                  <a:srgbClr val="009900"/>
                </a:solidFill>
              </a:rPr>
              <a:t>: polarPlot(df, pollutant = "pm25", x = "ws ,wd = "wd") </a:t>
            </a:r>
            <a:endParaRPr lang="fr-FR" sz="2400" b="1" i="1" dirty="0">
              <a:solidFill>
                <a:srgbClr val="0099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1">
            <a:extLst>
              <a:ext uri="{28A0092B-C50C-407E-A947-70E740481C1C}">
                <a14:useLocalDpi xmlns:a14="http://schemas.microsoft.com/office/drawing/2010/main" val="0"/>
              </a:ext>
            </a:extLst>
          </a:blip>
          <a:srcRect l="31290" r="30155"/>
          <a:stretch>
            <a:fillRect/>
          </a:stretch>
        </p:blipFill>
        <p:spPr>
          <a:xfrm>
            <a:off x="6495540" y="1237457"/>
            <a:ext cx="5363085" cy="4986427"/>
          </a:xfrm>
          <a:prstGeom prst="rect">
            <a:avLst/>
          </a:prstGeom>
        </p:spPr>
      </p:pic>
      <p:sp>
        <p:nvSpPr>
          <p:cNvPr id="8" name="TextBox 7"/>
          <p:cNvSpPr txBox="1"/>
          <p:nvPr/>
        </p:nvSpPr>
        <p:spPr>
          <a:xfrm>
            <a:off x="80963" y="1871572"/>
            <a:ext cx="5191125" cy="1200329"/>
          </a:xfrm>
          <a:prstGeom prst="rect">
            <a:avLst/>
          </a:prstGeom>
          <a:solidFill>
            <a:schemeClr val="accent2">
              <a:lumMod val="40000"/>
              <a:lumOff val="60000"/>
            </a:schemeClr>
          </a:solidFill>
          <a:ln w="28575">
            <a:solidFill>
              <a:schemeClr val="tx1"/>
            </a:solidFill>
          </a:ln>
        </p:spPr>
        <p:txBody>
          <a:bodyPr wrap="square" rtlCol="0">
            <a:spAutoFit/>
          </a:bodyPr>
          <a:lstStyle/>
          <a:p>
            <a:r>
              <a:rPr lang="en-US" dirty="0"/>
              <a:t>The interpretation of this figure is similar to the previous one (</a:t>
            </a:r>
            <a:r>
              <a:rPr lang="en-US" dirty="0" err="1"/>
              <a:t>polarplot</a:t>
            </a:r>
            <a:r>
              <a:rPr lang="en-US" dirty="0"/>
              <a:t>). However, the wind sector here has been normalized. Refer to the previous plot and the openair manual for more information.</a:t>
            </a:r>
            <a:endParaRPr lang="en-US" dirty="0"/>
          </a:p>
        </p:txBody>
      </p:sp>
      <p:sp>
        <p:nvSpPr>
          <p:cNvPr id="9" name="TextBox 8"/>
          <p:cNvSpPr txBox="1"/>
          <p:nvPr/>
        </p:nvSpPr>
        <p:spPr>
          <a:xfrm>
            <a:off x="80962" y="6396335"/>
            <a:ext cx="12030073" cy="430887"/>
          </a:xfrm>
          <a:prstGeom prst="rect">
            <a:avLst/>
          </a:prstGeom>
          <a:solidFill>
            <a:schemeClr val="tx1"/>
          </a:solidFill>
        </p:spPr>
        <p:txBody>
          <a:bodyPr wrap="square" rtlCol="0">
            <a:spAutoFit/>
          </a:bodyPr>
          <a:lstStyle/>
          <a:p>
            <a:r>
              <a:rPr lang="fr-FR" sz="2200" b="1" dirty="0">
                <a:solidFill>
                  <a:srgbClr val="009900"/>
                </a:solidFill>
              </a:rPr>
              <a:t>R code to produce the figure </a:t>
            </a:r>
            <a:r>
              <a:rPr lang="fr-FR" sz="2200" b="1" i="1" dirty="0">
                <a:solidFill>
                  <a:srgbClr val="009900"/>
                </a:solidFill>
              </a:rPr>
              <a:t>: pollutionRose(df, pollutant = "pm25", normalise = TRUE, </a:t>
            </a:r>
            <a:r>
              <a:rPr lang="fr-FR" sz="2200" b="1" i="1" dirty="0" err="1">
                <a:solidFill>
                  <a:srgbClr val="009900"/>
                </a:solidFill>
              </a:rPr>
              <a:t>seg</a:t>
            </a:r>
            <a:r>
              <a:rPr lang="fr-FR" sz="2200" b="1" i="1" dirty="0">
                <a:solidFill>
                  <a:srgbClr val="009900"/>
                </a:solidFill>
              </a:rPr>
              <a:t> = 1)</a:t>
            </a:r>
            <a:endParaRPr lang="fr-FR" sz="2200" b="1" i="1" dirty="0">
              <a:solidFill>
                <a:srgbClr val="009900"/>
              </a:solidFill>
            </a:endParaRPr>
          </a:p>
        </p:txBody>
      </p:sp>
      <p:sp>
        <p:nvSpPr>
          <p:cNvPr id="14" name="Title 1"/>
          <p:cNvSpPr>
            <a:spLocks noGrp="1"/>
          </p:cNvSpPr>
          <p:nvPr>
            <p:ph type="title"/>
          </p:nvPr>
        </p:nvSpPr>
        <p:spPr>
          <a:xfrm>
            <a:off x="-1" y="0"/>
            <a:ext cx="12111037" cy="1105776"/>
          </a:xfrm>
        </p:spPr>
        <p:txBody>
          <a:bodyPr>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sz="3200" b="1" dirty="0"/>
              <a:t>Directional analysis to help characterize different sources of pollution: </a:t>
            </a:r>
            <a:br>
              <a:rPr lang="en-US" sz="3200" b="1" dirty="0"/>
            </a:b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Concentrations are shown to vary by wind speed and wind direction. This helps in understanding the prevailing conditions (with respect to wind and direction). </a:t>
            </a:r>
            <a:r>
              <a:rPr kumimoji="0" lang="en-US" sz="2200" b="0" i="0" u="none" strike="noStrike" kern="1200" cap="none" spc="0" normalizeH="0" baseline="0" noProof="0" dirty="0">
                <a:ln>
                  <a:noFill/>
                </a:ln>
                <a:solidFill>
                  <a:srgbClr val="FF0000"/>
                </a:solidFill>
                <a:effectLst/>
                <a:uLnTx/>
                <a:uFillTx/>
                <a:latin typeface="Calibri" panose="020F0502020204030204"/>
                <a:ea typeface="+mn-ea"/>
                <a:cs typeface="+mn-cs"/>
              </a:rPr>
              <a:t>(EXPLORE THE OPENAIR MANUAL FOR MORE OPTIONS)</a:t>
            </a:r>
            <a:endParaRPr lang="en-US" sz="22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1">
            <a:extLst>
              <a:ext uri="{28A0092B-C50C-407E-A947-70E740481C1C}">
                <a14:useLocalDpi xmlns:a14="http://schemas.microsoft.com/office/drawing/2010/main" val="0"/>
              </a:ext>
            </a:extLst>
          </a:blip>
          <a:srcRect l="27070" t="3118" r="25703"/>
          <a:stretch>
            <a:fillRect/>
          </a:stretch>
        </p:blipFill>
        <p:spPr>
          <a:xfrm>
            <a:off x="4014788" y="1258430"/>
            <a:ext cx="8177212" cy="4985250"/>
          </a:xfrm>
          <a:prstGeom prst="rect">
            <a:avLst/>
          </a:prstGeom>
        </p:spPr>
      </p:pic>
      <p:sp>
        <p:nvSpPr>
          <p:cNvPr id="12" name="Title 1"/>
          <p:cNvSpPr>
            <a:spLocks noGrp="1"/>
          </p:cNvSpPr>
          <p:nvPr>
            <p:ph type="title"/>
          </p:nvPr>
        </p:nvSpPr>
        <p:spPr>
          <a:xfrm>
            <a:off x="0" y="152654"/>
            <a:ext cx="12111037" cy="1105776"/>
          </a:xfrm>
        </p:spPr>
        <p:txBody>
          <a:bodyPr>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sz="3200" b="1" dirty="0"/>
              <a:t>Directional analysis to help characterize different sources of pollution: </a:t>
            </a:r>
            <a:br>
              <a:rPr lang="en-US" sz="3200" b="1" dirty="0"/>
            </a:b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Concentrations are shown to vary by wind speed and wind direction. This helps in understanding the prevailing conditions (with respect to wind and direction). </a:t>
            </a:r>
            <a:r>
              <a:rPr kumimoji="0" lang="en-US" sz="2200" b="0" i="0" u="none" strike="noStrike" kern="1200" cap="none" spc="0" normalizeH="0" baseline="0" noProof="0" dirty="0">
                <a:ln>
                  <a:noFill/>
                </a:ln>
                <a:solidFill>
                  <a:srgbClr val="FF0000"/>
                </a:solidFill>
                <a:effectLst/>
                <a:uLnTx/>
                <a:uFillTx/>
                <a:latin typeface="Calibri" panose="020F0502020204030204"/>
                <a:ea typeface="+mn-ea"/>
                <a:cs typeface="+mn-cs"/>
              </a:rPr>
              <a:t>(EXPLORE THE OPENAIR MANUAL FOR MORE OPTIONS)</a:t>
            </a:r>
            <a:endParaRPr lang="en-US" sz="2200" b="1" dirty="0"/>
          </a:p>
        </p:txBody>
      </p:sp>
      <p:sp>
        <p:nvSpPr>
          <p:cNvPr id="13" name="TextBox 12"/>
          <p:cNvSpPr txBox="1"/>
          <p:nvPr/>
        </p:nvSpPr>
        <p:spPr>
          <a:xfrm>
            <a:off x="80962" y="6396335"/>
            <a:ext cx="12030073" cy="430887"/>
          </a:xfrm>
          <a:prstGeom prst="rect">
            <a:avLst/>
          </a:prstGeom>
          <a:solidFill>
            <a:schemeClr val="tx1"/>
          </a:solidFill>
        </p:spPr>
        <p:txBody>
          <a:bodyPr wrap="square" rtlCol="0">
            <a:spAutoFit/>
          </a:bodyPr>
          <a:lstStyle/>
          <a:p>
            <a:r>
              <a:rPr lang="fr-FR" sz="2200" b="1" dirty="0">
                <a:solidFill>
                  <a:srgbClr val="009900"/>
                </a:solidFill>
              </a:rPr>
              <a:t>R code to produce the figure </a:t>
            </a:r>
            <a:r>
              <a:rPr lang="fr-FR" sz="2200" b="1" i="1" dirty="0">
                <a:solidFill>
                  <a:srgbClr val="009900"/>
                </a:solidFill>
              </a:rPr>
              <a:t>: pollutionRose(df, pollutant = "pm25", type= "month" </a:t>
            </a:r>
            <a:endParaRPr lang="fr-FR" sz="2200" b="1" i="1" dirty="0">
              <a:solidFill>
                <a:srgbClr val="009900"/>
              </a:solidFill>
            </a:endParaRPr>
          </a:p>
        </p:txBody>
      </p:sp>
      <p:sp>
        <p:nvSpPr>
          <p:cNvPr id="14" name="TextBox 13"/>
          <p:cNvSpPr txBox="1"/>
          <p:nvPr/>
        </p:nvSpPr>
        <p:spPr>
          <a:xfrm>
            <a:off x="80962" y="1613242"/>
            <a:ext cx="3762376" cy="3970318"/>
          </a:xfrm>
          <a:prstGeom prst="rect">
            <a:avLst/>
          </a:prstGeom>
          <a:solidFill>
            <a:schemeClr val="accent2">
              <a:lumMod val="40000"/>
              <a:lumOff val="60000"/>
            </a:schemeClr>
          </a:solidFill>
          <a:ln w="28575">
            <a:solidFill>
              <a:schemeClr val="tx1"/>
            </a:solidFill>
          </a:ln>
        </p:spPr>
        <p:txBody>
          <a:bodyPr wrap="square" rtlCol="0">
            <a:spAutoFit/>
          </a:bodyPr>
          <a:lstStyle/>
          <a:p>
            <a:r>
              <a:rPr lang="en-US" dirty="0"/>
              <a:t>More detailed according to months than the previous plot.</a:t>
            </a:r>
            <a:endParaRPr lang="en-US" dirty="0"/>
          </a:p>
          <a:p>
            <a:endParaRPr lang="en-US" dirty="0"/>
          </a:p>
          <a:p>
            <a:r>
              <a:rPr lang="en-US" dirty="0"/>
              <a:t>Relatively higher mean values of 62.57ug/m3 and 53.68ug/m3 were experienced in January and February as compared to other months especially September (lowest mean value of 16.969 ug/m3). </a:t>
            </a:r>
            <a:endParaRPr lang="en-US" dirty="0"/>
          </a:p>
          <a:p>
            <a:endParaRPr lang="en-US" dirty="0"/>
          </a:p>
          <a:p>
            <a:r>
              <a:rPr lang="en-US" dirty="0"/>
              <a:t>This indicates that the air quality was mostly poor in January and February than other months (when you compare the various color shades).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176" y="296886"/>
            <a:ext cx="10515600" cy="1325563"/>
          </a:xfrm>
        </p:spPr>
        <p:txBody>
          <a:bodyPr/>
          <a:lstStyle/>
          <a:p>
            <a:r>
              <a:rPr lang="en-US" dirty="0"/>
              <a:t>Other useful function within the Openair</a:t>
            </a:r>
            <a:endParaRPr lang="en-US" dirty="0"/>
          </a:p>
        </p:txBody>
      </p:sp>
      <p:sp>
        <p:nvSpPr>
          <p:cNvPr id="3" name="Content Placeholder 2"/>
          <p:cNvSpPr>
            <a:spLocks noGrp="1"/>
          </p:cNvSpPr>
          <p:nvPr>
            <p:ph idx="1"/>
          </p:nvPr>
        </p:nvSpPr>
        <p:spPr>
          <a:xfrm>
            <a:off x="204717" y="1825624"/>
            <a:ext cx="11805314" cy="4735489"/>
          </a:xfrm>
          <a:solidFill>
            <a:schemeClr val="accent2">
              <a:lumMod val="40000"/>
              <a:lumOff val="60000"/>
            </a:schemeClr>
          </a:solidFill>
        </p:spPr>
        <p:txBody>
          <a:bodyPr>
            <a:normAutofit/>
          </a:bodyPr>
          <a:lstStyle/>
          <a:p>
            <a:r>
              <a:rPr lang="en-US" dirty="0"/>
              <a:t>Many other function that can be found in the openair package (refer to the manual). These include but not limited to;</a:t>
            </a:r>
            <a:endParaRPr lang="en-US" dirty="0"/>
          </a:p>
          <a:p>
            <a:r>
              <a:rPr lang="en-US" b="1" dirty="0"/>
              <a:t>Summary plot function </a:t>
            </a:r>
            <a:r>
              <a:rPr lang="en-US" dirty="0">
                <a:solidFill>
                  <a:srgbClr val="FF0000"/>
                </a:solidFill>
              </a:rPr>
              <a:t>: summaryPlot() </a:t>
            </a:r>
            <a:r>
              <a:rPr lang="en-US" dirty="0"/>
              <a:t>; </a:t>
            </a:r>
            <a:endParaRPr lang="en-US" dirty="0"/>
          </a:p>
          <a:p>
            <a:pPr lvl="1"/>
            <a:r>
              <a:rPr lang="en-US" b="0" i="0" dirty="0">
                <a:solidFill>
                  <a:srgbClr val="000000"/>
                </a:solidFill>
                <a:effectLst/>
                <a:latin typeface="LyonText-Regular-Identity-H"/>
              </a:rPr>
              <a:t>rapidly summarizing important aspects of data. </a:t>
            </a:r>
            <a:endParaRPr lang="en-US" b="0" i="0" dirty="0">
              <a:solidFill>
                <a:srgbClr val="000000"/>
              </a:solidFill>
              <a:effectLst/>
              <a:latin typeface="LyonText-Regular-Identity-H"/>
            </a:endParaRPr>
          </a:p>
          <a:p>
            <a:pPr lvl="1"/>
            <a:r>
              <a:rPr lang="en-US" b="0" i="0" dirty="0">
                <a:solidFill>
                  <a:srgbClr val="000000"/>
                </a:solidFill>
                <a:effectLst/>
                <a:latin typeface="LyonText-Regular-Identity-H"/>
              </a:rPr>
              <a:t>While many statistical summaries are possible to calculate with R, the</a:t>
            </a:r>
            <a:r>
              <a:rPr lang="en-US" sz="1600" b="0" i="0" dirty="0">
                <a:solidFill>
                  <a:srgbClr val="A60A12"/>
                </a:solidFill>
                <a:effectLst/>
                <a:latin typeface="RobotoMono-Regular"/>
              </a:rPr>
              <a:t> </a:t>
            </a:r>
            <a:r>
              <a:rPr lang="en-US" b="0" i="0" dirty="0">
                <a:solidFill>
                  <a:srgbClr val="000000"/>
                </a:solidFill>
                <a:effectLst/>
                <a:latin typeface="LyonText-Regular-Identity-H"/>
              </a:rPr>
              <a:t>function has been written specifically for monitoring data. </a:t>
            </a:r>
            <a:endParaRPr lang="en-US" b="0" i="0" dirty="0">
              <a:solidFill>
                <a:srgbClr val="000000"/>
              </a:solidFill>
              <a:effectLst/>
              <a:latin typeface="LyonText-Regular-Identity-H"/>
            </a:endParaRPr>
          </a:p>
          <a:p>
            <a:pPr lvl="1"/>
            <a:r>
              <a:rPr lang="en-US" b="0" i="0" dirty="0">
                <a:solidFill>
                  <a:srgbClr val="000000"/>
                </a:solidFill>
                <a:effectLst/>
                <a:latin typeface="LyonText-Regular-Identity-H"/>
              </a:rPr>
              <a:t>The function provides key graphical and statistical summaries. </a:t>
            </a:r>
            <a:br>
              <a:rPr lang="en-US" dirty="0"/>
            </a:br>
            <a:endParaRPr lang="en-US" dirty="0"/>
          </a:p>
          <a:p>
            <a:r>
              <a:rPr lang="en-US" b="1" dirty="0"/>
              <a:t>Trend level function </a:t>
            </a:r>
            <a:r>
              <a:rPr lang="en-US" dirty="0">
                <a:solidFill>
                  <a:srgbClr val="FF0000"/>
                </a:solidFill>
              </a:rPr>
              <a:t>: </a:t>
            </a:r>
            <a:r>
              <a:rPr lang="en-US" dirty="0" err="1">
                <a:solidFill>
                  <a:srgbClr val="FF0000"/>
                </a:solidFill>
              </a:rPr>
              <a:t>trendLevel</a:t>
            </a:r>
            <a:r>
              <a:rPr lang="en-US" dirty="0">
                <a:solidFill>
                  <a:srgbClr val="FF0000"/>
                </a:solidFill>
              </a:rPr>
              <a:t>()</a:t>
            </a:r>
            <a:r>
              <a:rPr lang="en-US" dirty="0"/>
              <a:t> ; </a:t>
            </a:r>
            <a:endParaRPr lang="en-US" dirty="0"/>
          </a:p>
          <a:p>
            <a:pPr lvl="1"/>
            <a:r>
              <a:rPr lang="en-US" dirty="0"/>
              <a:t>rapidly showing a large amount of data in a condensed way. </a:t>
            </a:r>
            <a:endParaRPr lang="en-US" dirty="0"/>
          </a:p>
          <a:p>
            <a:pPr lvl="1"/>
            <a:r>
              <a:rPr lang="en-US" dirty="0"/>
              <a:t>It is particularly useful for plotting the level of a value against two categorical variables.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528" y="18255"/>
            <a:ext cx="10515600" cy="1325563"/>
          </a:xfrm>
        </p:spPr>
        <p:txBody>
          <a:bodyPr/>
          <a:lstStyle/>
          <a:p>
            <a:r>
              <a:rPr lang="en-US" dirty="0"/>
              <a:t>Other useful function within the Openair</a:t>
            </a:r>
            <a:endParaRPr lang="en-US" dirty="0"/>
          </a:p>
        </p:txBody>
      </p:sp>
      <p:sp>
        <p:nvSpPr>
          <p:cNvPr id="3" name="Content Placeholder 2"/>
          <p:cNvSpPr>
            <a:spLocks noGrp="1"/>
          </p:cNvSpPr>
          <p:nvPr>
            <p:ph idx="1"/>
          </p:nvPr>
        </p:nvSpPr>
        <p:spPr>
          <a:xfrm>
            <a:off x="193343" y="1343817"/>
            <a:ext cx="11805314" cy="5398177"/>
          </a:xfrm>
          <a:solidFill>
            <a:schemeClr val="accent2">
              <a:lumMod val="40000"/>
              <a:lumOff val="60000"/>
            </a:schemeClr>
          </a:solidFill>
        </p:spPr>
        <p:txBody>
          <a:bodyPr>
            <a:normAutofit fontScale="92500" lnSpcReduction="10000"/>
          </a:bodyPr>
          <a:lstStyle/>
          <a:p>
            <a:r>
              <a:rPr lang="en-US" b="1" dirty="0"/>
              <a:t>Percentile rose function</a:t>
            </a:r>
            <a:r>
              <a:rPr lang="en-US" dirty="0"/>
              <a:t> : </a:t>
            </a:r>
            <a:r>
              <a:rPr lang="en-US" dirty="0" err="1">
                <a:solidFill>
                  <a:srgbClr val="FF0000"/>
                </a:solidFill>
              </a:rPr>
              <a:t>percentileRose</a:t>
            </a:r>
            <a:r>
              <a:rPr lang="en-US" dirty="0">
                <a:solidFill>
                  <a:srgbClr val="FF0000"/>
                </a:solidFill>
              </a:rPr>
              <a:t>()</a:t>
            </a:r>
            <a:r>
              <a:rPr lang="en-US" dirty="0"/>
              <a:t> ; </a:t>
            </a:r>
            <a:endParaRPr lang="en-US" dirty="0"/>
          </a:p>
          <a:p>
            <a:pPr lvl="1"/>
            <a:r>
              <a:rPr lang="en-US" dirty="0">
                <a:solidFill>
                  <a:srgbClr val="000000"/>
                </a:solidFill>
                <a:latin typeface="LyonText-Regular-Identity-H"/>
              </a:rPr>
              <a:t>Calculates percentile levels of a pollutant and plots them by wind direction.</a:t>
            </a:r>
            <a:endParaRPr lang="en-US" dirty="0">
              <a:solidFill>
                <a:srgbClr val="000000"/>
              </a:solidFill>
              <a:latin typeface="LyonText-Regular-Identity-H"/>
            </a:endParaRPr>
          </a:p>
          <a:p>
            <a:pPr lvl="1"/>
            <a:r>
              <a:rPr lang="en-US" dirty="0">
                <a:solidFill>
                  <a:srgbClr val="000000"/>
                </a:solidFill>
                <a:latin typeface="LyonText-Regular-Identity-H"/>
              </a:rPr>
              <a:t>One or more percentile levels can be calculated and these are displayed as either filled areas or as lines. </a:t>
            </a:r>
            <a:endParaRPr lang="en-US" dirty="0">
              <a:solidFill>
                <a:srgbClr val="000000"/>
              </a:solidFill>
              <a:latin typeface="LyonText-Regular-Identity-H"/>
            </a:endParaRPr>
          </a:p>
          <a:p>
            <a:pPr lvl="1"/>
            <a:r>
              <a:rPr lang="en-US" dirty="0">
                <a:solidFill>
                  <a:srgbClr val="000000"/>
                </a:solidFill>
                <a:latin typeface="LyonText-Regular-Identity-H"/>
              </a:rPr>
              <a:t>The function compliments other similar functions including </a:t>
            </a:r>
            <a:r>
              <a:rPr lang="en-US" dirty="0" err="1">
                <a:solidFill>
                  <a:srgbClr val="000000"/>
                </a:solidFill>
                <a:latin typeface="LyonText-Regular-Identity-H"/>
              </a:rPr>
              <a:t>windRose</a:t>
            </a:r>
            <a:r>
              <a:rPr lang="en-US" dirty="0">
                <a:solidFill>
                  <a:srgbClr val="000000"/>
                </a:solidFill>
                <a:latin typeface="LyonText-Regular-Identity-H"/>
              </a:rPr>
              <a:t>, </a:t>
            </a:r>
            <a:r>
              <a:rPr lang="en-US" dirty="0" err="1">
                <a:solidFill>
                  <a:srgbClr val="000000"/>
                </a:solidFill>
                <a:latin typeface="LyonText-Regular-Identity-H"/>
              </a:rPr>
              <a:t>pollutionRose</a:t>
            </a:r>
            <a:r>
              <a:rPr lang="en-US" dirty="0">
                <a:solidFill>
                  <a:srgbClr val="000000"/>
                </a:solidFill>
                <a:latin typeface="LyonText-Regular-Identity-H"/>
              </a:rPr>
              <a:t>, </a:t>
            </a:r>
            <a:r>
              <a:rPr lang="en-US" dirty="0" err="1">
                <a:solidFill>
                  <a:srgbClr val="000000"/>
                </a:solidFill>
                <a:latin typeface="LyonText-Regular-Identity-H"/>
              </a:rPr>
              <a:t>polarFreq</a:t>
            </a:r>
            <a:r>
              <a:rPr lang="en-US" dirty="0">
                <a:solidFill>
                  <a:srgbClr val="000000"/>
                </a:solidFill>
                <a:latin typeface="LyonText-Regular-Identity-H"/>
              </a:rPr>
              <a:t> or </a:t>
            </a:r>
            <a:r>
              <a:rPr lang="en-US" dirty="0" err="1">
                <a:solidFill>
                  <a:srgbClr val="000000"/>
                </a:solidFill>
                <a:latin typeface="LyonText-Regular-Identity-H"/>
              </a:rPr>
              <a:t>polarPlot</a:t>
            </a:r>
            <a:r>
              <a:rPr lang="en-US" dirty="0">
                <a:solidFill>
                  <a:srgbClr val="000000"/>
                </a:solidFill>
                <a:latin typeface="LyonText-Regular-Identity-H"/>
              </a:rPr>
              <a:t>. </a:t>
            </a:r>
            <a:endParaRPr lang="en-US" dirty="0">
              <a:solidFill>
                <a:srgbClr val="000000"/>
              </a:solidFill>
              <a:latin typeface="LyonText-Regular-Identity-H"/>
            </a:endParaRPr>
          </a:p>
          <a:p>
            <a:pPr lvl="1"/>
            <a:r>
              <a:rPr lang="en-US" dirty="0">
                <a:solidFill>
                  <a:srgbClr val="000000"/>
                </a:solidFill>
                <a:latin typeface="LyonText-Regular-Identity-H"/>
              </a:rPr>
              <a:t>It is most useful for showing the distribution of concentrations by wind direction and often can reveal different sources e.g. those that only affect high percentile concentrations such as a chimney stack.</a:t>
            </a:r>
            <a:br>
              <a:rPr lang="en-US" dirty="0">
                <a:solidFill>
                  <a:srgbClr val="000000"/>
                </a:solidFill>
                <a:latin typeface="LyonText-Regular-Identity-H"/>
              </a:rPr>
            </a:br>
            <a:endParaRPr lang="en-US" dirty="0">
              <a:solidFill>
                <a:srgbClr val="000000"/>
              </a:solidFill>
              <a:latin typeface="LyonText-Regular-Identity-H"/>
            </a:endParaRPr>
          </a:p>
          <a:p>
            <a:r>
              <a:rPr lang="en-US" b="1" dirty="0"/>
              <a:t>Polar frequency function</a:t>
            </a:r>
            <a:r>
              <a:rPr lang="en-US" dirty="0"/>
              <a:t>: </a:t>
            </a:r>
            <a:r>
              <a:rPr lang="en-US" dirty="0" err="1">
                <a:solidFill>
                  <a:srgbClr val="FF0000"/>
                </a:solidFill>
              </a:rPr>
              <a:t>polarFreq</a:t>
            </a:r>
            <a:r>
              <a:rPr lang="en-US" dirty="0">
                <a:solidFill>
                  <a:srgbClr val="FF0000"/>
                </a:solidFill>
              </a:rPr>
              <a:t>()</a:t>
            </a:r>
            <a:r>
              <a:rPr lang="en-US" dirty="0"/>
              <a:t> ; </a:t>
            </a:r>
            <a:endParaRPr lang="en-US" dirty="0"/>
          </a:p>
          <a:p>
            <a:pPr lvl="1"/>
            <a:r>
              <a:rPr lang="en-US" b="0" i="0" dirty="0">
                <a:solidFill>
                  <a:srgbClr val="000000"/>
                </a:solidFill>
                <a:effectLst/>
                <a:latin typeface="LyonText-Regular-Identity-H"/>
              </a:rPr>
              <a:t>custom-made plot to compactly show the distribution of wind speeds and directions from meteorological measurements. </a:t>
            </a:r>
            <a:endParaRPr lang="en-US" b="0" i="0" dirty="0">
              <a:solidFill>
                <a:srgbClr val="000000"/>
              </a:solidFill>
              <a:effectLst/>
              <a:latin typeface="LyonText-Regular-Identity-H"/>
            </a:endParaRPr>
          </a:p>
          <a:p>
            <a:pPr lvl="1"/>
            <a:r>
              <a:rPr lang="en-US" b="0" i="0" dirty="0">
                <a:solidFill>
                  <a:srgbClr val="000000"/>
                </a:solidFill>
                <a:effectLst/>
                <a:latin typeface="LyonText-Regular-Identity-H"/>
              </a:rPr>
              <a:t>It is similar to the traditional wind rose, but includes a number of enhancements to also show how concentrations of pollutants and other variables vary. </a:t>
            </a:r>
            <a:endParaRPr lang="en-US" b="0" i="0" dirty="0">
              <a:solidFill>
                <a:srgbClr val="000000"/>
              </a:solidFill>
              <a:effectLst/>
              <a:latin typeface="LyonText-Regular-Identity-H"/>
            </a:endParaRPr>
          </a:p>
          <a:p>
            <a:pPr lvl="1"/>
            <a:r>
              <a:rPr lang="en-US" b="0" i="0" dirty="0">
                <a:solidFill>
                  <a:srgbClr val="000000"/>
                </a:solidFill>
                <a:effectLst/>
                <a:latin typeface="LyonText-Regular-Identity-H"/>
              </a:rPr>
              <a:t>It can summarize all available data, or show it by different time periods e.g. by year, month, day of the week.</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176" y="296886"/>
            <a:ext cx="10515600" cy="1325563"/>
          </a:xfrm>
        </p:spPr>
        <p:txBody>
          <a:bodyPr/>
          <a:lstStyle/>
          <a:p>
            <a:r>
              <a:rPr lang="en-US" dirty="0"/>
              <a:t>Other useful function within the Openair</a:t>
            </a:r>
            <a:endParaRPr lang="en-US" dirty="0"/>
          </a:p>
        </p:txBody>
      </p:sp>
      <p:sp>
        <p:nvSpPr>
          <p:cNvPr id="3" name="Content Placeholder 2"/>
          <p:cNvSpPr>
            <a:spLocks noGrp="1"/>
          </p:cNvSpPr>
          <p:nvPr>
            <p:ph idx="1"/>
          </p:nvPr>
        </p:nvSpPr>
        <p:spPr>
          <a:xfrm>
            <a:off x="204717" y="1825625"/>
            <a:ext cx="11805314" cy="4351338"/>
          </a:xfrm>
          <a:solidFill>
            <a:schemeClr val="accent2">
              <a:lumMod val="40000"/>
              <a:lumOff val="60000"/>
            </a:schemeClr>
          </a:solidFill>
        </p:spPr>
        <p:txBody>
          <a:bodyPr>
            <a:normAutofit/>
          </a:bodyPr>
          <a:lstStyle/>
          <a:p>
            <a:r>
              <a:rPr lang="en-US" b="1" dirty="0"/>
              <a:t>Polar annulus function: </a:t>
            </a:r>
            <a:r>
              <a:rPr lang="en-US" dirty="0" err="1">
                <a:solidFill>
                  <a:srgbClr val="FF0000"/>
                </a:solidFill>
              </a:rPr>
              <a:t>polarAnnulus</a:t>
            </a:r>
            <a:r>
              <a:rPr lang="en-US" dirty="0">
                <a:solidFill>
                  <a:srgbClr val="FF0000"/>
                </a:solidFill>
              </a:rPr>
              <a:t>() </a:t>
            </a:r>
            <a:r>
              <a:rPr lang="en-US" dirty="0"/>
              <a:t>;</a:t>
            </a:r>
            <a:r>
              <a:rPr lang="en-US" sz="2800" b="0" i="0" dirty="0">
                <a:solidFill>
                  <a:srgbClr val="000000"/>
                </a:solidFill>
                <a:effectLst/>
                <a:latin typeface="LyonText-Regular-Identity-H"/>
              </a:rPr>
              <a:t> </a:t>
            </a:r>
            <a:endParaRPr lang="en-US" sz="2800" b="0" i="0" dirty="0">
              <a:solidFill>
                <a:srgbClr val="000000"/>
              </a:solidFill>
              <a:effectLst/>
              <a:latin typeface="LyonText-Regular-Identity-H"/>
            </a:endParaRPr>
          </a:p>
          <a:p>
            <a:pPr lvl="1"/>
            <a:r>
              <a:rPr lang="en-US" b="0" i="0" dirty="0">
                <a:solidFill>
                  <a:srgbClr val="000000"/>
                </a:solidFill>
                <a:effectLst/>
                <a:latin typeface="LyonText-Regular-Identity-H"/>
              </a:rPr>
              <a:t>provides a way in which to consider the temporal aspects of a pollutant concentration by wind direction. </a:t>
            </a:r>
            <a:endParaRPr lang="en-US" b="0" i="0" dirty="0">
              <a:solidFill>
                <a:srgbClr val="000000"/>
              </a:solidFill>
              <a:effectLst/>
              <a:latin typeface="LyonText-Regular-Identity-H"/>
            </a:endParaRPr>
          </a:p>
          <a:p>
            <a:pPr lvl="1"/>
            <a:r>
              <a:rPr lang="en-US" b="0" i="0" dirty="0">
                <a:solidFill>
                  <a:srgbClr val="000000"/>
                </a:solidFill>
                <a:effectLst/>
                <a:latin typeface="LyonText-Regular-Identity-H"/>
              </a:rPr>
              <a:t>This is another means of visualizing diurnal, day of week, seasonal and trend variations. </a:t>
            </a:r>
            <a:endParaRPr lang="en-US" b="0" i="0" dirty="0">
              <a:solidFill>
                <a:srgbClr val="000000"/>
              </a:solidFill>
              <a:effectLst/>
              <a:latin typeface="LyonText-Regular-Identity-H"/>
            </a:endParaRPr>
          </a:p>
          <a:p>
            <a:pPr lvl="1"/>
            <a:r>
              <a:rPr lang="en-US" b="0" i="0" dirty="0">
                <a:solidFill>
                  <a:srgbClr val="000000"/>
                </a:solidFill>
                <a:effectLst/>
                <a:latin typeface="LyonText-Regular-Identity-H"/>
              </a:rPr>
              <a:t>Plotting as an annulus, rather than a circle avoids to some extent the difficulty in interpreting values close to the origin. </a:t>
            </a:r>
            <a:endParaRPr lang="en-US" b="0" i="0" dirty="0">
              <a:solidFill>
                <a:srgbClr val="000000"/>
              </a:solidFill>
              <a:effectLst/>
              <a:latin typeface="LyonText-Regular-Identity-H"/>
            </a:endParaRPr>
          </a:p>
          <a:p>
            <a:pPr lvl="1"/>
            <a:r>
              <a:rPr lang="en-US" b="0" i="0" dirty="0">
                <a:solidFill>
                  <a:srgbClr val="000000"/>
                </a:solidFill>
                <a:effectLst/>
                <a:latin typeface="LyonText-Regular-Identity-H"/>
              </a:rPr>
              <a:t>These plots have the capacity to display potentially important information regarding sources; particularly if more than one pollutant is available</a:t>
            </a:r>
            <a:r>
              <a:rPr lang="en-US" dirty="0"/>
              <a:t> .</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7116"/>
            <a:ext cx="10958015" cy="1011227"/>
          </a:xfrm>
        </p:spPr>
        <p:txBody>
          <a:bodyPr/>
          <a:lstStyle/>
          <a:p>
            <a:r>
              <a:rPr lang="en-US" dirty="0"/>
              <a:t>Data analysis and interpretation to drive policy</a:t>
            </a:r>
            <a:endParaRPr lang="en-US" dirty="0"/>
          </a:p>
        </p:txBody>
      </p:sp>
      <p:sp>
        <p:nvSpPr>
          <p:cNvPr id="5" name="TextBox 4"/>
          <p:cNvSpPr txBox="1"/>
          <p:nvPr/>
        </p:nvSpPr>
        <p:spPr>
          <a:xfrm>
            <a:off x="100083" y="931574"/>
            <a:ext cx="11859905" cy="5908040"/>
          </a:xfrm>
          <a:prstGeom prst="rect">
            <a:avLst/>
          </a:prstGeom>
          <a:solidFill>
            <a:schemeClr val="accent2">
              <a:lumMod val="40000"/>
              <a:lumOff val="60000"/>
            </a:schemeClr>
          </a:solidFill>
          <a:ln w="28575">
            <a:solidFill>
              <a:schemeClr val="tx1"/>
            </a:solidFill>
          </a:ln>
        </p:spPr>
        <p:txBody>
          <a:bodyPr wrap="square" rtlCol="0">
            <a:spAutoFit/>
          </a:bodyPr>
          <a:lstStyle/>
          <a:p>
            <a:r>
              <a:rPr lang="en-US" b="1" dirty="0"/>
              <a:t>Evidence-Based Policy: </a:t>
            </a:r>
            <a:r>
              <a:rPr lang="en-US" dirty="0"/>
              <a:t>Decisions must be supported by concrete data to be more reliable. Data analysis offers empirical evidence that help policymakers understand the past and current situation, identify problems, and evaluate the effectiveness of various interventions.</a:t>
            </a:r>
            <a:endParaRPr lang="en-US" dirty="0"/>
          </a:p>
          <a:p>
            <a:endParaRPr lang="en-US" dirty="0"/>
          </a:p>
          <a:p>
            <a:r>
              <a:rPr lang="en-US" b="1" dirty="0"/>
              <a:t>Resource Allocation: </a:t>
            </a:r>
            <a:r>
              <a:rPr lang="en-US" dirty="0"/>
              <a:t>Resources are finite and must be used effectively and efficiently. Data analysis allows policymakers to identify areas of greatest need and allocate resources where they will have the most significant impact. This ensures efficiency and maximizes the benefits of any policy or program.</a:t>
            </a:r>
            <a:endParaRPr lang="en-US" dirty="0"/>
          </a:p>
          <a:p>
            <a:endParaRPr lang="en-US" dirty="0"/>
          </a:p>
          <a:p>
            <a:r>
              <a:rPr lang="en-US" b="1" dirty="0"/>
              <a:t>Transparency and Accountability: </a:t>
            </a:r>
            <a:r>
              <a:rPr lang="en-US" dirty="0"/>
              <a:t>Data-driven decisions are more transparent. Policymakers can show that their decisions are based on data, to build trust with the public. Moreover, it holds those in power accountable, as the outcomes can be measured and evaluated objectively.</a:t>
            </a:r>
            <a:endParaRPr lang="en-US" dirty="0"/>
          </a:p>
          <a:p>
            <a:endParaRPr lang="en-US" b="1" dirty="0"/>
          </a:p>
          <a:p>
            <a:r>
              <a:rPr lang="en-US" b="1" dirty="0"/>
              <a:t>Forecasting and Trend Analysis: </a:t>
            </a:r>
            <a:r>
              <a:rPr lang="en-US" dirty="0"/>
              <a:t>By examining historical data, policymakers can predict future trends and potential challenges. This proactive approach helps in formulating policies that are not just reactive but also preventive.</a:t>
            </a:r>
            <a:endParaRPr lang="en-US" dirty="0"/>
          </a:p>
          <a:p>
            <a:endParaRPr lang="en-US" b="1" dirty="0"/>
          </a:p>
          <a:p>
            <a:r>
              <a:rPr lang="en-US" b="1" dirty="0"/>
              <a:t>Evaluation and Feedback Loop: </a:t>
            </a:r>
            <a:r>
              <a:rPr lang="en-US" dirty="0"/>
              <a:t>Policies need to be dynamic and adaptable. Regular data analysis allows for continuous monitoring of policy impacts, providing feedback on what is working and what isn’t. This ongoing evaluation is crucial for the continuous improvement of policies.</a:t>
            </a:r>
            <a:endParaRPr lang="en-US" dirty="0"/>
          </a:p>
          <a:p>
            <a:endParaRPr lang="en-US" dirty="0"/>
          </a:p>
          <a:p>
            <a:r>
              <a:rPr lang="en-US" b="1" dirty="0"/>
              <a:t>Risk Management: </a:t>
            </a:r>
            <a:r>
              <a:rPr lang="en-US" dirty="0"/>
              <a:t>Understanding potential risks is essential in policy-making. Data analysis helps in identifying and mitigating risks, ensuring that policies are robust and resilient against unforeseen challenges.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10515600" cy="1057275"/>
          </a:xfrm>
        </p:spPr>
        <p:txBody>
          <a:bodyPr/>
          <a:lstStyle/>
          <a:p>
            <a:r>
              <a:rPr lang="en-US" b="1" dirty="0"/>
              <a:t>R</a:t>
            </a:r>
            <a:endParaRPr lang="en-US" b="1" dirty="0"/>
          </a:p>
        </p:txBody>
      </p:sp>
      <p:sp>
        <p:nvSpPr>
          <p:cNvPr id="3" name="Content Placeholder 2"/>
          <p:cNvSpPr>
            <a:spLocks noGrp="1"/>
          </p:cNvSpPr>
          <p:nvPr>
            <p:ph idx="1"/>
          </p:nvPr>
        </p:nvSpPr>
        <p:spPr>
          <a:xfrm>
            <a:off x="121920" y="900113"/>
            <a:ext cx="11963400" cy="5957887"/>
          </a:xfrm>
        </p:spPr>
        <p:txBody>
          <a:bodyPr>
            <a:normAutofit fontScale="85000" lnSpcReduction="20000"/>
          </a:bodyPr>
          <a:lstStyle/>
          <a:p>
            <a:pPr marL="0" indent="0">
              <a:buNone/>
            </a:pPr>
            <a:r>
              <a:rPr lang="en-US" dirty="0"/>
              <a:t>R is a free, open-source programming language (widely accessible and has no license restrictions) used for statistical computing, data analysis, and visualization. R has a large community that can assist with questions and other R-related topics. </a:t>
            </a:r>
            <a:endParaRPr lang="en-US" dirty="0"/>
          </a:p>
          <a:p>
            <a:r>
              <a:rPr lang="en-US" dirty="0"/>
              <a:t>R is a cross-platform language that can be used on Windows, Mac OSX, or Linux.</a:t>
            </a:r>
            <a:endParaRPr lang="en-US" dirty="0"/>
          </a:p>
          <a:p>
            <a:r>
              <a:rPr lang="en-US" dirty="0"/>
              <a:t>R has a simple programming language with loops, conditionals, input and output functions, and the ability to write recursive functions. </a:t>
            </a:r>
            <a:endParaRPr lang="en-US" dirty="0"/>
          </a:p>
          <a:p>
            <a:endParaRPr lang="en-US" dirty="0"/>
          </a:p>
          <a:p>
            <a:pPr marL="0" indent="0">
              <a:buNone/>
            </a:pPr>
            <a:r>
              <a:rPr lang="en-US" b="1" dirty="0"/>
              <a:t>R is used in many industries for various purposes, including: </a:t>
            </a:r>
            <a:endParaRPr lang="en-US" b="1" dirty="0"/>
          </a:p>
          <a:p>
            <a:r>
              <a:rPr lang="en-US" b="1" dirty="0"/>
              <a:t>Data science: </a:t>
            </a:r>
            <a:r>
              <a:rPr lang="en-US" dirty="0"/>
              <a:t>Data cleaning, analysis, and visualization. </a:t>
            </a:r>
            <a:endParaRPr lang="en-US" dirty="0"/>
          </a:p>
          <a:p>
            <a:r>
              <a:rPr lang="en-US" b="1" dirty="0"/>
              <a:t>Academic research:</a:t>
            </a:r>
            <a:r>
              <a:rPr lang="en-US" dirty="0"/>
              <a:t> Creating reproducible research with statistics and graphics. </a:t>
            </a:r>
            <a:endParaRPr lang="en-US" dirty="0"/>
          </a:p>
          <a:p>
            <a:r>
              <a:rPr lang="en-US" b="1" dirty="0"/>
              <a:t>Health care:</a:t>
            </a:r>
            <a:r>
              <a:rPr lang="en-US" dirty="0"/>
              <a:t> Applied in epidemiology to track and predict the spread of disease, and in drug discovery to analyze pre-clinical trial data.</a:t>
            </a:r>
            <a:endParaRPr lang="en-US" dirty="0"/>
          </a:p>
          <a:p>
            <a:r>
              <a:rPr lang="en-US" b="1" dirty="0"/>
              <a:t>Financial technology:</a:t>
            </a:r>
            <a:r>
              <a:rPr lang="en-US" dirty="0"/>
              <a:t> Credit scoring, risk management, and statistical analyses for investment predictions. </a:t>
            </a:r>
            <a:endParaRPr lang="en-US" dirty="0"/>
          </a:p>
          <a:p>
            <a:pPr marL="0" indent="0">
              <a:buNone/>
            </a:pPr>
            <a:endParaRPr lang="en-US" dirty="0"/>
          </a:p>
          <a:p>
            <a:pPr marL="0" indent="0">
              <a:buNone/>
            </a:pPr>
            <a:r>
              <a:rPr lang="en-US" dirty="0"/>
              <a:t>You can learn more about R and find documentation on the </a:t>
            </a:r>
            <a:r>
              <a:rPr lang="en-US" dirty="0">
                <a:hlinkClick r:id="rId1"/>
              </a:rPr>
              <a:t>R Project Website</a:t>
            </a:r>
            <a:r>
              <a:rPr lang="en-US" dirty="0"/>
              <a:t>. You can also check out resources like: </a:t>
            </a:r>
            <a:r>
              <a:rPr lang="en-US" dirty="0" err="1">
                <a:hlinkClick r:id="rId2"/>
              </a:rPr>
              <a:t>DataCamp</a:t>
            </a:r>
            <a:r>
              <a:rPr lang="en-US" dirty="0"/>
              <a:t>, </a:t>
            </a:r>
            <a:r>
              <a:rPr lang="en-US" dirty="0" err="1">
                <a:hlinkClick r:id="rId3"/>
              </a:rPr>
              <a:t>Codecademy</a:t>
            </a:r>
            <a:r>
              <a:rPr lang="en-US" dirty="0"/>
              <a:t>, </a:t>
            </a:r>
            <a:r>
              <a:rPr lang="en-US" dirty="0">
                <a:hlinkClick r:id="rId4"/>
              </a:rPr>
              <a:t>Coursera</a:t>
            </a:r>
            <a:r>
              <a:rPr lang="en-US" dirty="0"/>
              <a:t>, </a:t>
            </a:r>
            <a:r>
              <a:rPr lang="en-US" dirty="0">
                <a:hlinkClick r:id="rId5"/>
              </a:rPr>
              <a:t>Noble Desktop</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Openair</a:t>
            </a:r>
            <a:endParaRPr lang="en-US" b="1" dirty="0"/>
          </a:p>
        </p:txBody>
      </p:sp>
      <p:sp>
        <p:nvSpPr>
          <p:cNvPr id="3" name="Content Placeholder 2"/>
          <p:cNvSpPr>
            <a:spLocks noGrp="1"/>
          </p:cNvSpPr>
          <p:nvPr>
            <p:ph idx="1"/>
          </p:nvPr>
        </p:nvSpPr>
        <p:spPr>
          <a:xfrm>
            <a:off x="185739" y="1825625"/>
            <a:ext cx="11687174" cy="4351338"/>
          </a:xfrm>
        </p:spPr>
        <p:txBody>
          <a:bodyPr/>
          <a:lstStyle/>
          <a:p>
            <a:r>
              <a:rPr lang="en-US" dirty="0"/>
              <a:t>Openair is an R package developed for the purpose of analyzing air quality data or more generally atmospheric composition data. </a:t>
            </a:r>
            <a:endParaRPr lang="en-US" dirty="0"/>
          </a:p>
          <a:p>
            <a:endParaRPr lang="en-US" dirty="0"/>
          </a:p>
          <a:p>
            <a:r>
              <a:rPr lang="en-US" dirty="0"/>
              <a:t>The package is extensively used in academia, the public and private sectors.</a:t>
            </a:r>
            <a:endParaRPr lang="en-US" dirty="0"/>
          </a:p>
          <a:p>
            <a:endParaRPr lang="en-US" dirty="0"/>
          </a:p>
          <a:p>
            <a:r>
              <a:rPr lang="en-US" dirty="0"/>
              <a:t>More information on its </a:t>
            </a:r>
            <a:r>
              <a:rPr lang="en-US" dirty="0">
                <a:hlinkClick r:id="rId1"/>
              </a:rPr>
              <a:t>development can be found here</a:t>
            </a:r>
            <a:r>
              <a:rPr lang="en-US" dirty="0"/>
              <a:t> and the </a:t>
            </a:r>
            <a:r>
              <a:rPr lang="en-US" dirty="0">
                <a:hlinkClick r:id="rId2"/>
              </a:rPr>
              <a:t>manual for its use can be downloaded here</a:t>
            </a:r>
            <a:r>
              <a:rPr lang="en-US" dirty="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6543675" cy="1325563"/>
          </a:xfrm>
        </p:spPr>
        <p:txBody>
          <a:bodyPr/>
          <a:lstStyle/>
          <a:p>
            <a:r>
              <a:rPr lang="en-US" b="1" dirty="0"/>
              <a:t>Downloads and Installations</a:t>
            </a:r>
            <a:endParaRPr lang="en-US" b="1" dirty="0"/>
          </a:p>
        </p:txBody>
      </p:sp>
      <p:sp>
        <p:nvSpPr>
          <p:cNvPr id="3" name="Content Placeholder 2"/>
          <p:cNvSpPr>
            <a:spLocks noGrp="1"/>
          </p:cNvSpPr>
          <p:nvPr>
            <p:ph idx="1"/>
          </p:nvPr>
        </p:nvSpPr>
        <p:spPr>
          <a:xfrm>
            <a:off x="0" y="1114426"/>
            <a:ext cx="7612482" cy="5725320"/>
          </a:xfrm>
        </p:spPr>
        <p:txBody>
          <a:bodyPr>
            <a:normAutofit lnSpcReduction="10000"/>
          </a:bodyPr>
          <a:lstStyle/>
          <a:p>
            <a:r>
              <a:rPr lang="en-US" b="1" dirty="0"/>
              <a:t>To </a:t>
            </a:r>
            <a:r>
              <a:rPr lang="en-US" b="1" dirty="0">
                <a:hlinkClick r:id="rId1"/>
              </a:rPr>
              <a:t>install the R and </a:t>
            </a:r>
            <a:r>
              <a:rPr lang="en-US" b="1" dirty="0" err="1">
                <a:hlinkClick r:id="rId1"/>
              </a:rPr>
              <a:t>Rstudio</a:t>
            </a:r>
            <a:r>
              <a:rPr lang="en-US" b="1" dirty="0"/>
              <a:t>;</a:t>
            </a:r>
            <a:endParaRPr lang="en-US" b="1" dirty="0"/>
          </a:p>
          <a:p>
            <a:pPr lvl="1"/>
            <a:r>
              <a:rPr lang="en-US" dirty="0"/>
              <a:t>First download the </a:t>
            </a:r>
            <a:r>
              <a:rPr lang="en-US" dirty="0">
                <a:hlinkClick r:id="rId2"/>
              </a:rPr>
              <a:t>R setup and install on the compute</a:t>
            </a:r>
            <a:r>
              <a:rPr lang="en-US" dirty="0">
                <a:hlinkClick r:id="rId2"/>
              </a:rPr>
              <a:t>r</a:t>
            </a:r>
            <a:r>
              <a:rPr lang="en-US" dirty="0"/>
              <a:t> </a:t>
            </a:r>
            <a:endParaRPr lang="en-US" dirty="0"/>
          </a:p>
          <a:p>
            <a:pPr lvl="1"/>
            <a:r>
              <a:rPr lang="en-US" dirty="0"/>
              <a:t>Second </a:t>
            </a:r>
            <a:r>
              <a:rPr lang="en-US" dirty="0">
                <a:hlinkClick r:id="rId3"/>
              </a:rPr>
              <a:t>download and install the RStudio setup</a:t>
            </a:r>
            <a:endParaRPr lang="en-US" dirty="0"/>
          </a:p>
          <a:p>
            <a:endParaRPr lang="en-US" dirty="0"/>
          </a:p>
          <a:p>
            <a:r>
              <a:rPr lang="en-US" b="1" dirty="0"/>
              <a:t>To install the Openair package</a:t>
            </a:r>
            <a:endParaRPr lang="en-US" b="1" dirty="0"/>
          </a:p>
          <a:p>
            <a:pPr marL="0" indent="0">
              <a:buNone/>
            </a:pPr>
            <a:r>
              <a:rPr lang="en-US" dirty="0"/>
              <a:t>After installing the R and RStudio on the computer, the openair package can now be installed.</a:t>
            </a:r>
            <a:endParaRPr lang="en-US" dirty="0"/>
          </a:p>
          <a:p>
            <a:pPr lvl="1"/>
            <a:r>
              <a:rPr lang="en-US" dirty="0"/>
              <a:t>First open the RStudio</a:t>
            </a:r>
            <a:endParaRPr lang="en-US" dirty="0"/>
          </a:p>
          <a:p>
            <a:pPr lvl="1"/>
            <a:r>
              <a:rPr lang="en-US" dirty="0"/>
              <a:t>Click on “Tools” and select “install packages…”</a:t>
            </a:r>
            <a:endParaRPr lang="en-US" dirty="0"/>
          </a:p>
          <a:p>
            <a:pPr lvl="1"/>
            <a:r>
              <a:rPr lang="en-US" dirty="0"/>
              <a:t>Inside the packages, type “openair” and click on “install”. (See figure on the right)</a:t>
            </a:r>
            <a:endParaRPr lang="en-US" dirty="0"/>
          </a:p>
          <a:p>
            <a:pPr lvl="1"/>
            <a:r>
              <a:rPr lang="en-US" dirty="0"/>
              <a:t>Follow the same procedure to install any missing packages whenever it is required.</a:t>
            </a:r>
            <a:endParaRPr lang="en-US"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41032" y="2404271"/>
            <a:ext cx="4579518" cy="320039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0"/>
            <a:ext cx="10515600" cy="935038"/>
          </a:xfrm>
        </p:spPr>
        <p:txBody>
          <a:bodyPr/>
          <a:lstStyle/>
          <a:p>
            <a:r>
              <a:rPr lang="en-US" b="1" dirty="0"/>
              <a:t>Applying openair to understand Air Quality</a:t>
            </a:r>
            <a:endParaRPr lang="en-US" b="1" dirty="0"/>
          </a:p>
        </p:txBody>
      </p:sp>
      <p:sp>
        <p:nvSpPr>
          <p:cNvPr id="3" name="Content Placeholder 2"/>
          <p:cNvSpPr>
            <a:spLocks noGrp="1"/>
          </p:cNvSpPr>
          <p:nvPr>
            <p:ph idx="1"/>
          </p:nvPr>
        </p:nvSpPr>
        <p:spPr>
          <a:xfrm>
            <a:off x="200025" y="1200150"/>
            <a:ext cx="11887200" cy="5472113"/>
          </a:xfrm>
        </p:spPr>
        <p:txBody>
          <a:bodyPr>
            <a:normAutofit fontScale="92500" lnSpcReduction="20000"/>
          </a:bodyPr>
          <a:lstStyle/>
          <a:p>
            <a:r>
              <a:rPr lang="en-US" dirty="0"/>
              <a:t>Core Features</a:t>
            </a:r>
            <a:endParaRPr lang="en-US" dirty="0"/>
          </a:p>
          <a:p>
            <a:r>
              <a:rPr lang="en-US" dirty="0"/>
              <a:t>openair has developed over many years to form an extensive toolkit of functions for analyzing air quality and atmospheric composition data.</a:t>
            </a:r>
            <a:endParaRPr lang="en-US" dirty="0"/>
          </a:p>
          <a:p>
            <a:endParaRPr lang="en-US" dirty="0"/>
          </a:p>
          <a:p>
            <a:r>
              <a:rPr lang="en-US" dirty="0"/>
              <a:t>Access to data from several hundred UK air pollution monitoring sites through the </a:t>
            </a:r>
            <a:r>
              <a:rPr lang="en-US" dirty="0" err="1"/>
              <a:t>importUKAQ</a:t>
            </a:r>
            <a:r>
              <a:rPr lang="en-US" dirty="0"/>
              <a:t>() family of functions.</a:t>
            </a:r>
            <a:endParaRPr lang="en-US" dirty="0"/>
          </a:p>
          <a:p>
            <a:endParaRPr lang="en-US" dirty="0"/>
          </a:p>
          <a:p>
            <a:r>
              <a:rPr lang="en-US" dirty="0"/>
              <a:t>Time Series &amp; Trend analysis to explore how air quality concentrations vary over time (e.g., through </a:t>
            </a:r>
            <a:r>
              <a:rPr lang="en-US" b="1" dirty="0"/>
              <a:t>timePlot()</a:t>
            </a:r>
            <a:r>
              <a:rPr lang="en-US" dirty="0"/>
              <a:t>, </a:t>
            </a:r>
            <a:r>
              <a:rPr lang="en-US" b="1" dirty="0"/>
              <a:t>timeVariation()</a:t>
            </a:r>
            <a:r>
              <a:rPr lang="en-US" dirty="0"/>
              <a:t>, and </a:t>
            </a:r>
            <a:r>
              <a:rPr lang="en-US" b="1" dirty="0"/>
              <a:t>calendarPlot()</a:t>
            </a:r>
            <a:r>
              <a:rPr lang="en-US" dirty="0"/>
              <a:t>).</a:t>
            </a:r>
            <a:endParaRPr lang="en-US" dirty="0"/>
          </a:p>
          <a:p>
            <a:endParaRPr lang="en-US" dirty="0"/>
          </a:p>
          <a:p>
            <a:r>
              <a:rPr lang="en-US" dirty="0"/>
              <a:t>Directional analysis to help characterize different sources of pollution, including the creation of bivariate polar plots using </a:t>
            </a:r>
            <a:r>
              <a:rPr lang="en-US" b="1" dirty="0" err="1"/>
              <a:t>polarPlot</a:t>
            </a:r>
            <a:r>
              <a:rPr lang="en-US" b="1" dirty="0"/>
              <a:t>()</a:t>
            </a:r>
            <a:r>
              <a:rPr lang="en-US" dirty="0"/>
              <a:t>.</a:t>
            </a:r>
            <a:endParaRPr lang="en-US" dirty="0"/>
          </a:p>
          <a:p>
            <a:endParaRPr lang="en-US" dirty="0"/>
          </a:p>
          <a:p>
            <a:r>
              <a:rPr lang="en-US" dirty="0"/>
              <a:t>Flexible plot conditioning to easily plot data by hour or the day, day of the week, season of the year, etc., through the type option available in most functions.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11037" cy="903289"/>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sz="3200" b="1" dirty="0"/>
              <a:t>Time Series to explore how air quality concentrations vary over time:</a:t>
            </a:r>
            <a:br>
              <a:rPr lang="en-US" sz="3200" b="1" dirty="0"/>
            </a:b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avg.time can be changed from “</a:t>
            </a: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day</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to “</a:t>
            </a:r>
            <a:r>
              <a:rPr kumimoji="0" lang="en-US" sz="2000" b="1" i="0" u="none" strike="noStrike" kern="1200" cap="none" spc="0" normalizeH="0" baseline="0" noProof="0" dirty="0">
                <a:ln>
                  <a:noFill/>
                </a:ln>
                <a:solidFill>
                  <a:prstClr val="black"/>
                </a:solidFill>
                <a:effectLst/>
                <a:uLnTx/>
                <a:uFillTx/>
                <a:latin typeface="Calibri" panose="020F0502020204030204"/>
                <a:ea typeface="+mn-ea"/>
                <a:cs typeface="+mn-cs"/>
              </a:rPr>
              <a:t>month</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(EXPLORE THE OPENAIR MANUAL FOR MORE OPTIONS)</a:t>
            </a:r>
            <a:endParaRPr lang="en-US" sz="3200" b="1" dirty="0"/>
          </a:p>
        </p:txBody>
      </p:sp>
      <p:pic>
        <p:nvPicPr>
          <p:cNvPr id="7" name="Picture 6"/>
          <p:cNvPicPr>
            <a:picLocks noChangeAspect="1"/>
          </p:cNvPicPr>
          <p:nvPr/>
        </p:nvPicPr>
        <p:blipFill>
          <a:blip r:embed="rId1">
            <a:extLst>
              <a:ext uri="{28A0092B-C50C-407E-A947-70E740481C1C}">
                <a14:useLocalDpi xmlns:a14="http://schemas.microsoft.com/office/drawing/2010/main" val="0"/>
              </a:ext>
            </a:extLst>
          </a:blip>
          <a:srcRect l="709" t="6669" r="868" b="1730"/>
          <a:stretch>
            <a:fillRect/>
          </a:stretch>
        </p:blipFill>
        <p:spPr>
          <a:xfrm>
            <a:off x="-1" y="1513207"/>
            <a:ext cx="12111036" cy="4596614"/>
          </a:xfrm>
          <a:prstGeom prst="rect">
            <a:avLst/>
          </a:prstGeom>
        </p:spPr>
      </p:pic>
      <p:sp>
        <p:nvSpPr>
          <p:cNvPr id="8" name="TextBox 7"/>
          <p:cNvSpPr txBox="1"/>
          <p:nvPr/>
        </p:nvSpPr>
        <p:spPr>
          <a:xfrm>
            <a:off x="80964" y="6488668"/>
            <a:ext cx="12030072" cy="369332"/>
          </a:xfrm>
          <a:prstGeom prst="rect">
            <a:avLst/>
          </a:prstGeom>
          <a:solidFill>
            <a:schemeClr val="tx1"/>
          </a:solidFill>
        </p:spPr>
        <p:txBody>
          <a:bodyPr wrap="square" rtlCol="0">
            <a:spAutoFit/>
          </a:bodyPr>
          <a:lstStyle/>
          <a:p>
            <a:r>
              <a:rPr lang="fr-FR" b="1" dirty="0">
                <a:solidFill>
                  <a:srgbClr val="009900"/>
                </a:solidFill>
              </a:rPr>
              <a:t>R code to produce the figure </a:t>
            </a:r>
            <a:r>
              <a:rPr lang="fr-FR" b="1" i="1" dirty="0">
                <a:solidFill>
                  <a:srgbClr val="009900"/>
                </a:solidFill>
              </a:rPr>
              <a:t>: </a:t>
            </a:r>
            <a:r>
              <a:rPr lang="en-US" b="1" i="1" dirty="0">
                <a:solidFill>
                  <a:srgbClr val="009900"/>
                </a:solidFill>
              </a:rPr>
              <a:t>timePlot(df, pollutant =  c("temp", "rh","pm25","ws"),y.relation = "free", </a:t>
            </a:r>
            <a:r>
              <a:rPr lang="en-US" b="1" i="1" dirty="0" err="1">
                <a:solidFill>
                  <a:srgbClr val="009900"/>
                </a:solidFill>
              </a:rPr>
              <a:t>avg.time</a:t>
            </a:r>
            <a:r>
              <a:rPr lang="en-US" b="1" i="1" dirty="0">
                <a:solidFill>
                  <a:srgbClr val="009900"/>
                </a:solidFill>
              </a:rPr>
              <a:t> = "day")</a:t>
            </a:r>
            <a:endParaRPr lang="en-US" b="1" i="1" dirty="0">
              <a:solidFill>
                <a:srgbClr val="0099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957"/>
            <a:ext cx="12111037" cy="1174866"/>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sz="3200" b="1" dirty="0"/>
              <a:t>Time Series to explore how air quality concentrations vary over time:</a:t>
            </a:r>
            <a:br>
              <a:rPr lang="en-US" sz="3200" b="1" dirty="0"/>
            </a:b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This shows the pollutant concentrations according to hour of day, days of the week and across the month. </a:t>
            </a:r>
            <a:b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(EXPLORE THE OPENAIR MANUAL FOR MORE OPTIONS)</a:t>
            </a:r>
            <a:endParaRPr lang="en-US" sz="3200" b="1" dirty="0"/>
          </a:p>
        </p:txBody>
      </p:sp>
      <p:pic>
        <p:nvPicPr>
          <p:cNvPr id="5" name="Picture 4"/>
          <p:cNvPicPr>
            <a:picLocks noChangeAspect="1"/>
          </p:cNvPicPr>
          <p:nvPr/>
        </p:nvPicPr>
        <p:blipFill>
          <a:blip r:embed="rId1">
            <a:extLst>
              <a:ext uri="{28A0092B-C50C-407E-A947-70E740481C1C}">
                <a14:useLocalDpi xmlns:a14="http://schemas.microsoft.com/office/drawing/2010/main" val="0"/>
              </a:ext>
            </a:extLst>
          </a:blip>
          <a:srcRect l="1033" t="6840" r="2141"/>
          <a:stretch>
            <a:fillRect/>
          </a:stretch>
        </p:blipFill>
        <p:spPr>
          <a:xfrm>
            <a:off x="2667002" y="1466808"/>
            <a:ext cx="9524998" cy="4319629"/>
          </a:xfrm>
          <a:prstGeom prst="rect">
            <a:avLst/>
          </a:prstGeom>
        </p:spPr>
      </p:pic>
      <p:sp>
        <p:nvSpPr>
          <p:cNvPr id="6" name="TextBox 5"/>
          <p:cNvSpPr txBox="1"/>
          <p:nvPr/>
        </p:nvSpPr>
        <p:spPr>
          <a:xfrm>
            <a:off x="80965" y="1720840"/>
            <a:ext cx="2505074" cy="3970318"/>
          </a:xfrm>
          <a:prstGeom prst="rect">
            <a:avLst/>
          </a:prstGeom>
          <a:solidFill>
            <a:schemeClr val="accent2">
              <a:lumMod val="40000"/>
              <a:lumOff val="60000"/>
            </a:schemeClr>
          </a:solidFill>
          <a:ln w="28575">
            <a:solidFill>
              <a:schemeClr val="tx1"/>
            </a:solidFill>
          </a:ln>
        </p:spPr>
        <p:txBody>
          <a:bodyPr wrap="square" rtlCol="0">
            <a:spAutoFit/>
          </a:bodyPr>
          <a:lstStyle/>
          <a:p>
            <a:r>
              <a:rPr lang="en-US" dirty="0"/>
              <a:t>Early hours of the day (between 6-7am) shows higher concentration (very poor air quality) across all days</a:t>
            </a:r>
            <a:r>
              <a:rPr lang="en-US" b="1" dirty="0"/>
              <a:t>.</a:t>
            </a:r>
            <a:endParaRPr lang="en-US" b="1" dirty="0"/>
          </a:p>
          <a:p>
            <a:endParaRPr lang="en-US" b="1" dirty="0"/>
          </a:p>
          <a:p>
            <a:r>
              <a:rPr lang="en-US" dirty="0"/>
              <a:t>According to the months, pollutant concentrations are higher (very poor air quality) between January-February as compared to other months</a:t>
            </a:r>
            <a:endParaRPr lang="en-US" dirty="0"/>
          </a:p>
        </p:txBody>
      </p:sp>
      <p:sp>
        <p:nvSpPr>
          <p:cNvPr id="7" name="TextBox 6"/>
          <p:cNvSpPr txBox="1"/>
          <p:nvPr/>
        </p:nvSpPr>
        <p:spPr>
          <a:xfrm>
            <a:off x="80965" y="6396335"/>
            <a:ext cx="12030072" cy="400110"/>
          </a:xfrm>
          <a:prstGeom prst="rect">
            <a:avLst/>
          </a:prstGeom>
          <a:solidFill>
            <a:schemeClr val="tx1"/>
          </a:solidFill>
        </p:spPr>
        <p:txBody>
          <a:bodyPr wrap="square" rtlCol="0">
            <a:spAutoFit/>
          </a:bodyPr>
          <a:lstStyle/>
          <a:p>
            <a:r>
              <a:rPr lang="fr-FR" sz="2000" b="1" dirty="0">
                <a:solidFill>
                  <a:srgbClr val="009900"/>
                </a:solidFill>
              </a:rPr>
              <a:t>R code to produce the figure </a:t>
            </a:r>
            <a:r>
              <a:rPr lang="fr-FR" sz="2000" b="1" i="1" dirty="0">
                <a:solidFill>
                  <a:srgbClr val="009900"/>
                </a:solidFill>
              </a:rPr>
              <a:t>: </a:t>
            </a:r>
            <a:r>
              <a:rPr lang="en-US" sz="2000" b="1" i="1" dirty="0">
                <a:solidFill>
                  <a:srgbClr val="009900"/>
                </a:solidFill>
              </a:rPr>
              <a:t>timeVariation(df, pollutant = c("pm25", "pm10"), normalise = FALSE)</a:t>
            </a:r>
            <a:endParaRPr lang="en-US" sz="2000" b="1" i="1" dirty="0">
              <a:solidFill>
                <a:srgbClr val="0099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4273"/>
            <a:ext cx="12111037" cy="903289"/>
          </a:xfrm>
        </p:spPr>
        <p:txBody>
          <a:bodyPr>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sz="3200" b="1" dirty="0"/>
              <a:t>Time Series to explore how air quality concentrations vary over time: </a:t>
            </a:r>
            <a:br>
              <a:rPr lang="en-US" sz="3200" b="1" dirty="0"/>
            </a:b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This shows the severity of air pollution according to the calendar across the month in 2020. </a:t>
            </a:r>
            <a:r>
              <a:rPr kumimoji="0" lang="en-US" sz="2200" b="0" i="0" u="none" strike="noStrike" kern="1200" cap="none" spc="0" normalizeH="0" baseline="0" noProof="0" dirty="0">
                <a:ln>
                  <a:noFill/>
                </a:ln>
                <a:solidFill>
                  <a:srgbClr val="FF0000"/>
                </a:solidFill>
                <a:effectLst/>
                <a:uLnTx/>
                <a:uFillTx/>
                <a:latin typeface="Calibri" panose="020F0502020204030204"/>
                <a:ea typeface="+mn-ea"/>
                <a:cs typeface="+mn-cs"/>
              </a:rPr>
              <a:t>(EXPLORE THE OPENAIR MANUAL FOR MORE OPTIONS)</a:t>
            </a:r>
            <a:endParaRPr lang="en-US" sz="2200" b="1" dirty="0"/>
          </a:p>
        </p:txBody>
      </p:sp>
      <p:sp>
        <p:nvSpPr>
          <p:cNvPr id="8" name="TextBox 7"/>
          <p:cNvSpPr txBox="1"/>
          <p:nvPr/>
        </p:nvSpPr>
        <p:spPr>
          <a:xfrm>
            <a:off x="630071" y="6396335"/>
            <a:ext cx="10931857" cy="461665"/>
          </a:xfrm>
          <a:prstGeom prst="rect">
            <a:avLst/>
          </a:prstGeom>
          <a:solidFill>
            <a:schemeClr val="tx1"/>
          </a:solidFill>
        </p:spPr>
        <p:txBody>
          <a:bodyPr wrap="square" rtlCol="0">
            <a:spAutoFit/>
          </a:bodyPr>
          <a:lstStyle/>
          <a:p>
            <a:r>
              <a:rPr lang="fr-FR" sz="2400" b="1" dirty="0">
                <a:solidFill>
                  <a:srgbClr val="009900"/>
                </a:solidFill>
              </a:rPr>
              <a:t>R code to produce the figure </a:t>
            </a:r>
            <a:r>
              <a:rPr lang="fr-FR" sz="2400" b="1" i="1" dirty="0">
                <a:solidFill>
                  <a:srgbClr val="009900"/>
                </a:solidFill>
              </a:rPr>
              <a:t>: </a:t>
            </a:r>
            <a:r>
              <a:rPr lang="en-US" sz="2400" b="1" i="1" dirty="0">
                <a:solidFill>
                  <a:srgbClr val="009900"/>
                </a:solidFill>
              </a:rPr>
              <a:t>calendarPlot(df, pollutant = "pm25", year =2020)</a:t>
            </a:r>
            <a:endParaRPr lang="en-US" sz="2400" b="1" i="1" dirty="0">
              <a:solidFill>
                <a:srgbClr val="009900"/>
              </a:solidFill>
            </a:endParaRPr>
          </a:p>
        </p:txBody>
      </p:sp>
      <p:sp>
        <p:nvSpPr>
          <p:cNvPr id="11" name="TextBox 10"/>
          <p:cNvSpPr txBox="1"/>
          <p:nvPr/>
        </p:nvSpPr>
        <p:spPr>
          <a:xfrm>
            <a:off x="0" y="1814918"/>
            <a:ext cx="4012442" cy="3970318"/>
          </a:xfrm>
          <a:prstGeom prst="rect">
            <a:avLst/>
          </a:prstGeom>
          <a:solidFill>
            <a:schemeClr val="accent2">
              <a:lumMod val="40000"/>
              <a:lumOff val="60000"/>
            </a:schemeClr>
          </a:solidFill>
          <a:ln w="28575">
            <a:solidFill>
              <a:schemeClr val="tx1"/>
            </a:solidFill>
          </a:ln>
        </p:spPr>
        <p:txBody>
          <a:bodyPr wrap="square" rtlCol="0">
            <a:spAutoFit/>
          </a:bodyPr>
          <a:lstStyle/>
          <a:p>
            <a:r>
              <a:rPr lang="en-US" sz="1800" dirty="0"/>
              <a:t>The darker the color, the higher the pollutant concentration (poor air quality).</a:t>
            </a:r>
            <a:endParaRPr lang="en-US" sz="1800" dirty="0"/>
          </a:p>
          <a:p>
            <a:endParaRPr lang="en-US" dirty="0"/>
          </a:p>
          <a:p>
            <a:r>
              <a:rPr lang="en-US" dirty="0"/>
              <a:t>The air pollution experienced on the 1</a:t>
            </a:r>
            <a:r>
              <a:rPr lang="en-US" baseline="30000" dirty="0"/>
              <a:t>st</a:t>
            </a:r>
            <a:r>
              <a:rPr lang="en-US" dirty="0"/>
              <a:t> of January was </a:t>
            </a:r>
            <a:r>
              <a:rPr lang="en-US" b="1" dirty="0"/>
              <a:t>relatively higher</a:t>
            </a:r>
            <a:r>
              <a:rPr lang="en-US" dirty="0"/>
              <a:t>  as compared to the concentrations experienced on 1</a:t>
            </a:r>
            <a:r>
              <a:rPr lang="en-US" baseline="30000" dirty="0"/>
              <a:t>st</a:t>
            </a:r>
            <a:r>
              <a:rPr lang="en-US" dirty="0"/>
              <a:t> of May 2020</a:t>
            </a:r>
            <a:r>
              <a:rPr lang="en-US" b="1" dirty="0"/>
              <a:t>.</a:t>
            </a:r>
            <a:endParaRPr lang="en-US" b="1" dirty="0"/>
          </a:p>
          <a:p>
            <a:endParaRPr lang="en-US" b="1" dirty="0"/>
          </a:p>
          <a:p>
            <a:r>
              <a:rPr lang="en-US" dirty="0"/>
              <a:t>The whole period of January 2020 to February 2020 shows higher concentrations of air pollutants (</a:t>
            </a:r>
            <a:r>
              <a:rPr lang="en-US" b="1" dirty="0"/>
              <a:t>very POOR AIR QUALITY</a:t>
            </a:r>
            <a:r>
              <a:rPr lang="en-US" dirty="0"/>
              <a:t>) as compared to other months.</a:t>
            </a:r>
            <a:endParaRPr lang="en-US" dirty="0"/>
          </a:p>
        </p:txBody>
      </p:sp>
      <p:pic>
        <p:nvPicPr>
          <p:cNvPr id="12" name="Picture 11"/>
          <p:cNvPicPr>
            <a:picLocks noChangeAspect="1"/>
          </p:cNvPicPr>
          <p:nvPr/>
        </p:nvPicPr>
        <p:blipFill>
          <a:blip r:embed="rId1">
            <a:extLst>
              <a:ext uri="{28A0092B-C50C-407E-A947-70E740481C1C}">
                <a14:useLocalDpi xmlns:a14="http://schemas.microsoft.com/office/drawing/2010/main" val="0"/>
              </a:ext>
            </a:extLst>
          </a:blip>
          <a:srcRect l="25547" t="4193" r="25047" b="4193"/>
          <a:stretch>
            <a:fillRect/>
          </a:stretch>
        </p:blipFill>
        <p:spPr>
          <a:xfrm>
            <a:off x="4236210" y="1582340"/>
            <a:ext cx="7886699" cy="443547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12111037" cy="903289"/>
          </a:xfrm>
        </p:spPr>
        <p:txBody>
          <a:bodyPr>
            <a:normAutofit fontScale="90000"/>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defRPr/>
            </a:pPr>
            <a:r>
              <a:rPr lang="en-US" sz="3200" b="1" dirty="0"/>
              <a:t>Time Series to explore how air quality concentrations vary over time: </a:t>
            </a: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This shows the severity of air pollution according to the calendar across the month in 2020. </a:t>
            </a:r>
            <a:r>
              <a:rPr kumimoji="0" lang="en-US" sz="2000" b="0" i="0" u="none" strike="noStrike" kern="1200" cap="none" spc="0" normalizeH="0" baseline="0" noProof="0" dirty="0">
                <a:ln>
                  <a:noFill/>
                </a:ln>
                <a:solidFill>
                  <a:srgbClr val="FF0000"/>
                </a:solidFill>
                <a:effectLst/>
                <a:uLnTx/>
                <a:uFillTx/>
                <a:latin typeface="Calibri" panose="020F0502020204030204"/>
                <a:ea typeface="+mn-ea"/>
                <a:cs typeface="+mn-cs"/>
              </a:rPr>
              <a:t>(EXPLORE THE OPENAIR MANUAL FOR MORE OPTIONS)</a:t>
            </a:r>
            <a:endParaRPr lang="en-US" sz="3200" b="1" dirty="0"/>
          </a:p>
        </p:txBody>
      </p:sp>
      <p:pic>
        <p:nvPicPr>
          <p:cNvPr id="5" name="Picture 4"/>
          <p:cNvPicPr>
            <a:picLocks noChangeAspect="1"/>
          </p:cNvPicPr>
          <p:nvPr/>
        </p:nvPicPr>
        <p:blipFill>
          <a:blip r:embed="rId1">
            <a:extLst>
              <a:ext uri="{28A0092B-C50C-407E-A947-70E740481C1C}">
                <a14:useLocalDpi xmlns:a14="http://schemas.microsoft.com/office/drawing/2010/main" val="0"/>
              </a:ext>
            </a:extLst>
          </a:blip>
          <a:srcRect l="24492" t="3724" r="23008" b="5774"/>
          <a:stretch>
            <a:fillRect/>
          </a:stretch>
        </p:blipFill>
        <p:spPr>
          <a:xfrm>
            <a:off x="4176713" y="674689"/>
            <a:ext cx="8015287" cy="4536282"/>
          </a:xfrm>
          <a:prstGeom prst="rect">
            <a:avLst/>
          </a:prstGeom>
        </p:spPr>
      </p:pic>
      <p:sp>
        <p:nvSpPr>
          <p:cNvPr id="8" name="TextBox 7"/>
          <p:cNvSpPr txBox="1"/>
          <p:nvPr/>
        </p:nvSpPr>
        <p:spPr>
          <a:xfrm>
            <a:off x="0" y="5428658"/>
            <a:ext cx="12192000" cy="1323439"/>
          </a:xfrm>
          <a:prstGeom prst="rect">
            <a:avLst/>
          </a:prstGeom>
          <a:solidFill>
            <a:schemeClr val="tx1"/>
          </a:solidFill>
        </p:spPr>
        <p:txBody>
          <a:bodyPr wrap="square" rtlCol="0">
            <a:spAutoFit/>
          </a:bodyPr>
          <a:lstStyle/>
          <a:p>
            <a:r>
              <a:rPr lang="fr-FR" sz="1600" b="1" dirty="0">
                <a:solidFill>
                  <a:srgbClr val="009900"/>
                </a:solidFill>
              </a:rPr>
              <a:t>R code to produce the figure </a:t>
            </a:r>
            <a:r>
              <a:rPr lang="fr-FR" sz="1600" b="1" i="1" dirty="0">
                <a:solidFill>
                  <a:srgbClr val="009900"/>
                </a:solidFill>
              </a:rPr>
              <a:t>: </a:t>
            </a:r>
            <a:r>
              <a:rPr lang="en-US" sz="1600" b="1" i="1" dirty="0">
                <a:solidFill>
                  <a:srgbClr val="009900"/>
                </a:solidFill>
              </a:rPr>
              <a:t>calendarPlot(df, pollutant = "pm25", year = 2020, </a:t>
            </a:r>
            <a:endParaRPr lang="en-US" sz="1600" b="1" i="1" dirty="0">
              <a:solidFill>
                <a:srgbClr val="009900"/>
              </a:solidFill>
            </a:endParaRPr>
          </a:p>
          <a:p>
            <a:r>
              <a:rPr lang="en-US" sz="1600" b="1" i="1" dirty="0">
                <a:solidFill>
                  <a:srgbClr val="009900"/>
                </a:solidFill>
              </a:rPr>
              <a:t>					breaks = c(0, 14, 50, 100, 150, 300), </a:t>
            </a:r>
            <a:endParaRPr lang="en-US" sz="1600" b="1" i="1" dirty="0">
              <a:solidFill>
                <a:srgbClr val="009900"/>
              </a:solidFill>
            </a:endParaRPr>
          </a:p>
          <a:p>
            <a:r>
              <a:rPr lang="en-US" sz="1600" b="1" i="1" dirty="0">
                <a:solidFill>
                  <a:srgbClr val="009900"/>
                </a:solidFill>
              </a:rPr>
              <a:t>					labels = c("Low", "Moderate", "High", "Very High", "Severe"), </a:t>
            </a:r>
            <a:endParaRPr lang="en-US" sz="1600" b="1" i="1" dirty="0">
              <a:solidFill>
                <a:srgbClr val="009900"/>
              </a:solidFill>
            </a:endParaRPr>
          </a:p>
          <a:p>
            <a:r>
              <a:rPr lang="en-US" sz="1600" b="1" i="1" dirty="0">
                <a:solidFill>
                  <a:srgbClr val="009900"/>
                </a:solidFill>
              </a:rPr>
              <a:t>					cols = c("forestgreen", "yellow", "orange", "red", "purple"), </a:t>
            </a:r>
            <a:endParaRPr lang="en-US" sz="1600" b="1" i="1" dirty="0">
              <a:solidFill>
                <a:srgbClr val="009900"/>
              </a:solidFill>
            </a:endParaRPr>
          </a:p>
          <a:p>
            <a:r>
              <a:rPr lang="en-US" sz="1600" b="1" i="1" dirty="0">
                <a:solidFill>
                  <a:srgbClr val="009900"/>
                </a:solidFill>
              </a:rPr>
              <a:t>					statistic = "max") </a:t>
            </a:r>
            <a:endParaRPr lang="en-US" sz="1600" b="1" i="1" dirty="0">
              <a:solidFill>
                <a:srgbClr val="009900"/>
              </a:solidFill>
            </a:endParaRPr>
          </a:p>
        </p:txBody>
      </p:sp>
      <p:sp>
        <p:nvSpPr>
          <p:cNvPr id="11" name="TextBox 10"/>
          <p:cNvSpPr txBox="1"/>
          <p:nvPr/>
        </p:nvSpPr>
        <p:spPr>
          <a:xfrm>
            <a:off x="0" y="1266779"/>
            <a:ext cx="3944202" cy="3693319"/>
          </a:xfrm>
          <a:prstGeom prst="rect">
            <a:avLst/>
          </a:prstGeom>
          <a:solidFill>
            <a:schemeClr val="accent2">
              <a:lumMod val="40000"/>
              <a:lumOff val="60000"/>
            </a:schemeClr>
          </a:solidFill>
          <a:ln w="28575">
            <a:solidFill>
              <a:schemeClr val="tx1"/>
            </a:solidFill>
          </a:ln>
        </p:spPr>
        <p:txBody>
          <a:bodyPr wrap="square" rtlCol="0">
            <a:spAutoFit/>
          </a:bodyPr>
          <a:lstStyle/>
          <a:p>
            <a:r>
              <a:rPr lang="en-US" dirty="0"/>
              <a:t>This plot is similar to the previous calendar plot. </a:t>
            </a:r>
            <a:endParaRPr lang="en-US" dirty="0"/>
          </a:p>
          <a:p>
            <a:endParaRPr lang="en-US" dirty="0"/>
          </a:p>
          <a:p>
            <a:r>
              <a:rPr lang="en-US" dirty="0"/>
              <a:t>The air pollution experienced on the 1</a:t>
            </a:r>
            <a:r>
              <a:rPr lang="en-US" baseline="30000" dirty="0"/>
              <a:t>st</a:t>
            </a:r>
            <a:r>
              <a:rPr lang="en-US" dirty="0"/>
              <a:t> of January was </a:t>
            </a:r>
            <a:r>
              <a:rPr lang="en-US" b="1" dirty="0"/>
              <a:t>Severe</a:t>
            </a:r>
            <a:r>
              <a:rPr lang="en-US" dirty="0"/>
              <a:t>  as compared to the concentrations experienced on 1</a:t>
            </a:r>
            <a:r>
              <a:rPr lang="en-US" baseline="30000" dirty="0"/>
              <a:t>st</a:t>
            </a:r>
            <a:r>
              <a:rPr lang="en-US" dirty="0"/>
              <a:t> of May 2020 which was </a:t>
            </a:r>
            <a:r>
              <a:rPr lang="en-US" b="1" dirty="0"/>
              <a:t>Moderate.</a:t>
            </a:r>
            <a:endParaRPr lang="en-US" b="1" dirty="0"/>
          </a:p>
          <a:p>
            <a:endParaRPr lang="en-US" b="1" dirty="0"/>
          </a:p>
          <a:p>
            <a:r>
              <a:rPr lang="en-US" dirty="0"/>
              <a:t>The whole period of January 2020 to February 2020 shows High to Severe air pollution indicating that air quality was poorer in January and February than the other months.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11409</Words>
  <Application>WPS Presentation</Application>
  <PresentationFormat>Widescreen</PresentationFormat>
  <Paragraphs>163</Paragraphs>
  <Slides>16</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16</vt:i4>
      </vt:variant>
    </vt:vector>
  </HeadingPairs>
  <TitlesOfParts>
    <vt:vector size="28" baseType="lpstr">
      <vt:lpstr>Arial</vt:lpstr>
      <vt:lpstr>SimSun</vt:lpstr>
      <vt:lpstr>Wingdings</vt:lpstr>
      <vt:lpstr>Calibri</vt:lpstr>
      <vt:lpstr>LyonText-Regular-Identity-H</vt:lpstr>
      <vt:lpstr>Segoe Print</vt:lpstr>
      <vt:lpstr>RobotoMono-Regular</vt:lpstr>
      <vt:lpstr>Calibri Light</vt:lpstr>
      <vt:lpstr>Microsoft YaHei</vt:lpstr>
      <vt:lpstr>Arial Unicode MS</vt:lpstr>
      <vt:lpstr>Calibri</vt:lpstr>
      <vt:lpstr>Office Theme</vt:lpstr>
      <vt:lpstr>UNDERSTANDING AIR QUALITY WITH R</vt:lpstr>
      <vt:lpstr>R</vt:lpstr>
      <vt:lpstr>Openair</vt:lpstr>
      <vt:lpstr>Downloads and Installations</vt:lpstr>
      <vt:lpstr>Applying openair to understand Air Quality</vt:lpstr>
      <vt:lpstr>Time Series to explore how air quality concentrations vary over time: avg.time can be changed from “day” to “month” . (EXPLORE THE OPENAIR MANUAL FOR MORE OPTIONS)</vt:lpstr>
      <vt:lpstr>Time Series to explore how air quality concentrations vary over time: This shows the pollutant concentrations according to hour of day, days of the week and across the month.  (EXPLORE THE OPENAIR MANUAL FOR MORE OPTIONS)</vt:lpstr>
      <vt:lpstr>Time Series to explore how air quality concentrations vary over time:  This shows the severity of air pollution according to the calendar across the month in 2020. (EXPLORE THE OPENAIR MANUAL FOR MORE OPTIONS)</vt:lpstr>
      <vt:lpstr>Time Series to explore how air quality concentrations vary over time: This shows the severity of air pollution according to the calendar across the month in 2020. (EXPLORE THE OPENAIR MANUAL FOR MORE OPTIONS)</vt:lpstr>
      <vt:lpstr>Directional analysis to help characterize different sources of pollution:  Concentrations are shown to vary by wind speed and wind direction. This helps in understanding the prevailing conditions (with respect to wind and direction). (EXPLORE THE OPENAIR MANUAL FOR MORE OPTIONS)</vt:lpstr>
      <vt:lpstr>Directional analysis to help characterize different sources of pollution:  Concentrations are shown to vary by wind speed and wind direction. This helps in understanding the prevailing conditions (with respect to wind and direction). (EXPLORE THE OPENAIR MANUAL FOR MORE OPTIONS)</vt:lpstr>
      <vt:lpstr>Directional analysis to help characterize different sources of pollution:  Concentrations are shown to vary by wind speed and wind direction. This helps in understanding the prevailing conditions (with respect to wind and direction). (EXPLORE THE OPENAIR MANUAL FOR MORE OPTIONS)</vt:lpstr>
      <vt:lpstr>Other useful function within the Openair</vt:lpstr>
      <vt:lpstr>Other useful function within the Openair</vt:lpstr>
      <vt:lpstr>Other useful function within the Openair</vt:lpstr>
      <vt:lpstr>Data analysis and interpretation to drive policy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Cosmos wemegah</dc:creator>
  <cp:lastModifiedBy>USER</cp:lastModifiedBy>
  <cp:revision>28</cp:revision>
  <dcterms:created xsi:type="dcterms:W3CDTF">2024-11-03T07:52:00Z</dcterms:created>
  <dcterms:modified xsi:type="dcterms:W3CDTF">2025-12-04T04:30:58Z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4424B19A78F74DFAAAFF53578D62CF8B_12</vt:lpwstr>
  </property>
  <property fmtid="{D5CDD505-2E9C-101B-9397-08002B2CF9AE}" pid="3" name="KSOProductBuildVer">
    <vt:lpwstr>1033-12.2.0.23155</vt:lpwstr>
  </property>
</Properties>
</file>