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0" r:id="rId4"/>
    <p:sldId id="272" r:id="rId5"/>
    <p:sldId id="276" r:id="rId6"/>
    <p:sldId id="274" r:id="rId7"/>
    <p:sldId id="265" r:id="rId8"/>
    <p:sldId id="257" r:id="rId9"/>
    <p:sldId id="264" r:id="rId10"/>
    <p:sldId id="258" r:id="rId11"/>
    <p:sldId id="261" r:id="rId12"/>
    <p:sldId id="259" r:id="rId13"/>
    <p:sldId id="260" r:id="rId14"/>
    <p:sldId id="262" r:id="rId15"/>
    <p:sldId id="263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4C8122-6077-4143-B4E2-B601608783F4}">
          <p14:sldIdLst>
            <p14:sldId id="256"/>
            <p14:sldId id="271"/>
            <p14:sldId id="270"/>
            <p14:sldId id="272"/>
            <p14:sldId id="276"/>
            <p14:sldId id="274"/>
            <p14:sldId id="265"/>
            <p14:sldId id="257"/>
            <p14:sldId id="264"/>
            <p14:sldId id="258"/>
            <p14:sldId id="261"/>
            <p14:sldId id="259"/>
            <p14:sldId id="260"/>
          </p14:sldIdLst>
        </p14:section>
        <p14:section name="Untitled Section" id="{6EE16734-4535-489D-A093-25F98C481EC4}">
          <p14:sldIdLst>
            <p14:sldId id="262"/>
            <p14:sldId id="263"/>
            <p14:sldId id="269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4A3AB-4083-494C-8F98-B39511E801DD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00A2F-3CFA-4662-A05E-953C58BE0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9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00A2F-3CFA-4662-A05E-953C58BE0E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5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0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0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0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3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210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1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8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1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0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87A34-BBC8-4DB0-B799-A31C6E79B331}" type="datetimeFigureOut">
              <a:rPr lang="en-US" smtClean="0"/>
              <a:t>12/5/2025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19D48-21F6-498A-A758-A8CD6AC0E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3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breathesafeair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7848600" cy="1851025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tx2"/>
                </a:solidFill>
              </a:rPr>
              <a:t>Kenyatta </a:t>
            </a:r>
            <a:r>
              <a:rPr lang="en-US" sz="6000" b="1" dirty="0">
                <a:solidFill>
                  <a:schemeClr val="tx2"/>
                </a:solidFill>
              </a:rPr>
              <a:t>U</a:t>
            </a:r>
            <a:r>
              <a:rPr lang="en-US" sz="6000" b="1" dirty="0" smtClean="0">
                <a:solidFill>
                  <a:schemeClr val="tx2"/>
                </a:solidFill>
              </a:rPr>
              <a:t>niversity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4900" b="1" dirty="0" err="1" smtClean="0">
                <a:solidFill>
                  <a:srgbClr val="FF0000"/>
                </a:solidFill>
              </a:rPr>
              <a:t>westervelt</a:t>
            </a:r>
            <a:r>
              <a:rPr lang="en-US" sz="4900" b="1" dirty="0" smtClean="0">
                <a:solidFill>
                  <a:srgbClr val="FF0000"/>
                </a:solidFill>
              </a:rPr>
              <a:t> Aerosol Group Nairobi</a:t>
            </a:r>
            <a:br>
              <a:rPr lang="en-US" sz="4900" b="1" dirty="0" smtClean="0">
                <a:solidFill>
                  <a:srgbClr val="FF0000"/>
                </a:solidFill>
              </a:rPr>
            </a:br>
            <a:r>
              <a:rPr lang="en-US" sz="4900" b="1" dirty="0" smtClean="0">
                <a:solidFill>
                  <a:srgbClr val="FF0000"/>
                </a:solidFill>
              </a:rPr>
              <a:t>NBOCHEM</a:t>
            </a:r>
            <a:endParaRPr lang="en-US" sz="4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Air Quality Ambient (LCS)  Low Cost Sensors Parts and Basic accessories </a:t>
            </a:r>
          </a:p>
          <a:p>
            <a:r>
              <a:rPr lang="en-US" dirty="0" smtClean="0"/>
              <a:t>Design ,Evaluation and Assembly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3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630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  <a:hlinkClick r:id="rId2"/>
              </a:rPr>
              <a:t/>
            </a:r>
            <a:br>
              <a:rPr lang="en-US" dirty="0" smtClean="0">
                <a:effectLst/>
                <a:hlinkClick r:id="rId2"/>
              </a:rPr>
            </a:br>
            <a:r>
              <a:rPr lang="en-US" b="1" dirty="0" err="1" smtClean="0"/>
              <a:t>AirGradient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>PMS5003 Plantower (2) two Pieces PCB Board with BME280 ESP Board/Cloud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9" t="12789" r="24286" b="2958"/>
          <a:stretch/>
        </p:blipFill>
        <p:spPr>
          <a:xfrm>
            <a:off x="676072" y="2472447"/>
            <a:ext cx="2133600" cy="2260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64" y="2436779"/>
            <a:ext cx="2551751" cy="1911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38400"/>
            <a:ext cx="352299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err="1" smtClean="0"/>
              <a:t>Airnote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dirty="0" smtClean="0"/>
              <a:t>PMS5003 Single Plantower  PCB Board with BME280 ESP Board/Cloud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92563"/>
          </a:xfrm>
        </p:spPr>
        <p:txBody>
          <a:bodyPr/>
          <a:lstStyle/>
          <a:p>
            <a:r>
              <a:rPr lang="en-US" sz="2000" dirty="0" smtClean="0"/>
              <a:t>Air Particulate Matter (PM1, PM2.5 and PM10)</a:t>
            </a:r>
          </a:p>
          <a:p>
            <a:r>
              <a:rPr lang="en-US" sz="2000" dirty="0" smtClean="0"/>
              <a:t>Temperature</a:t>
            </a:r>
          </a:p>
          <a:p>
            <a:r>
              <a:rPr lang="en-US" sz="2000" dirty="0" smtClean="0"/>
              <a:t>Humidity</a:t>
            </a:r>
          </a:p>
          <a:p>
            <a:r>
              <a:rPr lang="en-US" sz="2000" dirty="0" smtClean="0"/>
              <a:t>Barometric Pressure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5" t="20319" r="21436" b="18404"/>
          <a:stretch/>
        </p:blipFill>
        <p:spPr>
          <a:xfrm>
            <a:off x="6731540" y="2133600"/>
            <a:ext cx="2183860" cy="2355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21598" r="29937" b="23177"/>
          <a:stretch/>
        </p:blipFill>
        <p:spPr>
          <a:xfrm>
            <a:off x="6986890" y="4343400"/>
            <a:ext cx="1673159" cy="221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52366"/>
            <a:ext cx="3150140" cy="39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2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/>
              <a:t>Sensit Ramp</a:t>
            </a:r>
            <a:br>
              <a:rPr lang="en-US" sz="3100" b="1" dirty="0" smtClean="0"/>
            </a:br>
            <a:r>
              <a:rPr lang="en-US" sz="3100" dirty="0" smtClean="0"/>
              <a:t>PMS5003 Plantower (2) two Pieces PCB Board with BME280 ESP Board/Cloud .Electromechanical gas sensors.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100" cap="all" dirty="0"/>
              <a:t>Standard Sensors</a:t>
            </a:r>
            <a:endParaRPr lang="en-US" sz="2100" b="1" cap="all" dirty="0"/>
          </a:p>
          <a:p>
            <a:r>
              <a:rPr lang="en-US" sz="2100" dirty="0"/>
              <a:t>Carbon Monoxide – CO</a:t>
            </a:r>
          </a:p>
          <a:p>
            <a:r>
              <a:rPr lang="en-US" sz="2100" dirty="0"/>
              <a:t>Carbon Dioxide – </a:t>
            </a:r>
            <a:r>
              <a:rPr lang="en-US" sz="2100" dirty="0" smtClean="0"/>
              <a:t>CO2</a:t>
            </a:r>
            <a:endParaRPr lang="en-US" sz="2100" dirty="0"/>
          </a:p>
          <a:p>
            <a:r>
              <a:rPr lang="en-US" sz="2100" dirty="0"/>
              <a:t>Nitric Oxide – NO</a:t>
            </a:r>
          </a:p>
          <a:p>
            <a:r>
              <a:rPr lang="en-US" sz="2100" dirty="0"/>
              <a:t>Nitrogen Oxide – NO2</a:t>
            </a:r>
          </a:p>
          <a:p>
            <a:r>
              <a:rPr lang="en-US" sz="2100" dirty="0"/>
              <a:t>Ozone – O3</a:t>
            </a:r>
          </a:p>
          <a:p>
            <a:r>
              <a:rPr lang="en-US" sz="2100" dirty="0"/>
              <a:t>Sulfur Dioxide – SO2</a:t>
            </a:r>
          </a:p>
          <a:p>
            <a:r>
              <a:rPr lang="en-US" sz="2100" dirty="0"/>
              <a:t>Particulate Matter – PM1, PM2.5, PM10</a:t>
            </a:r>
          </a:p>
          <a:p>
            <a:r>
              <a:rPr lang="en-US" sz="2100" dirty="0" smtClean="0"/>
              <a:t>Hydrogen </a:t>
            </a:r>
            <a:r>
              <a:rPr lang="en-US" sz="2100" dirty="0"/>
              <a:t>Sulfide – H2S</a:t>
            </a:r>
          </a:p>
          <a:p>
            <a:r>
              <a:rPr lang="en-US" sz="2100" dirty="0"/>
              <a:t>Ammonia – NH3</a:t>
            </a:r>
          </a:p>
          <a:p>
            <a:r>
              <a:rPr lang="en-US" sz="2100" dirty="0"/>
              <a:t>Volatile Organic Compounds – VOCs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0"/>
            <a:ext cx="441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75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 Ramp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106"/>
            <a:ext cx="2819400" cy="30778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76400"/>
            <a:ext cx="294906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t="22566" r="13244" b="20120"/>
          <a:stretch/>
        </p:blipFill>
        <p:spPr>
          <a:xfrm>
            <a:off x="4310143" y="3980234"/>
            <a:ext cx="3083668" cy="2543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9" t="10212" r="8936" b="8404"/>
          <a:stretch/>
        </p:blipFill>
        <p:spPr>
          <a:xfrm>
            <a:off x="6052550" y="838200"/>
            <a:ext cx="3117390" cy="31420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0" y="4648200"/>
            <a:ext cx="420268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31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QuantAQ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Modulair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Modulair</a:t>
            </a:r>
            <a:r>
              <a:rPr lang="en-US" dirty="0" smtClean="0"/>
              <a:t>-PM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" y="1600200"/>
            <a:ext cx="2041187" cy="32866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43060"/>
            <a:ext cx="3401630" cy="25479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50" y="1643061"/>
            <a:ext cx="3621322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60" r="3602" b="22145"/>
          <a:stretch/>
        </p:blipFill>
        <p:spPr>
          <a:xfrm>
            <a:off x="6389146" y="4052886"/>
            <a:ext cx="2686952" cy="241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1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QuantAQ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Modulair</a:t>
            </a:r>
            <a:r>
              <a:rPr lang="en-US" dirty="0" smtClean="0"/>
              <a:t> &amp; </a:t>
            </a:r>
            <a:r>
              <a:rPr lang="en-US" dirty="0" err="1" smtClean="0"/>
              <a:t>Modulair</a:t>
            </a:r>
            <a:r>
              <a:rPr lang="en-US" dirty="0" smtClean="0"/>
              <a:t>-PM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38600" cy="1131887"/>
          </a:xfrm>
        </p:spPr>
        <p:txBody>
          <a:bodyPr>
            <a:normAutofit fontScale="40000" lnSpcReduction="20000"/>
          </a:bodyPr>
          <a:lstStyle/>
          <a:p>
            <a:r>
              <a:rPr lang="en-US" sz="2900" dirty="0" err="1" smtClean="0"/>
              <a:t>Modulair</a:t>
            </a:r>
            <a:endParaRPr lang="en-US" sz="2900" dirty="0" smtClean="0"/>
          </a:p>
          <a:p>
            <a:r>
              <a:rPr lang="en-US" sz="2900" b="0" dirty="0"/>
              <a:t>Fully equipped with machine-learning powered CO, NO, NO</a:t>
            </a:r>
            <a:r>
              <a:rPr lang="en-US" sz="2900" b="0" baseline="-25000" dirty="0"/>
              <a:t>2</a:t>
            </a:r>
            <a:r>
              <a:rPr lang="en-US" sz="2900" b="0" dirty="0"/>
              <a:t> and O</a:t>
            </a:r>
            <a:r>
              <a:rPr lang="en-US" sz="2900" b="0" baseline="-25000" dirty="0"/>
              <a:t>3</a:t>
            </a:r>
            <a:r>
              <a:rPr lang="en-US" sz="2900" b="0" dirty="0"/>
              <a:t> sensors</a:t>
            </a:r>
            <a:r>
              <a:rPr lang="en-US" sz="2900" b="0" dirty="0" smtClean="0"/>
              <a:t>.</a:t>
            </a:r>
          </a:p>
          <a:p>
            <a:r>
              <a:rPr lang="en-US" sz="2900" b="0" dirty="0" smtClean="0"/>
              <a:t>Obtain PM</a:t>
            </a:r>
            <a:r>
              <a:rPr lang="en-US" sz="2900" b="0" baseline="-25000" dirty="0" smtClean="0"/>
              <a:t>1</a:t>
            </a:r>
            <a:r>
              <a:rPr lang="en-US" sz="2900" b="0" dirty="0" smtClean="0"/>
              <a:t>, PM</a:t>
            </a:r>
            <a:r>
              <a:rPr lang="en-US" sz="2900" b="0" baseline="-25000" dirty="0" smtClean="0"/>
              <a:t>2.5</a:t>
            </a:r>
            <a:r>
              <a:rPr lang="en-US" sz="2900" b="0" dirty="0" smtClean="0"/>
              <a:t>, and PM</a:t>
            </a:r>
            <a:r>
              <a:rPr lang="en-US" sz="2900" b="0" baseline="-25000" dirty="0" smtClean="0"/>
              <a:t>10</a:t>
            </a:r>
            <a:r>
              <a:rPr lang="en-US" sz="2900" b="0" dirty="0" smtClean="0"/>
              <a:t> estimates as well as number concentrations for particles between 0.35 µm and 40 µm</a:t>
            </a:r>
            <a:r>
              <a:rPr lang="en-US" b="0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2422442" cy="17526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03287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 err="1" smtClean="0"/>
              <a:t>Modulair</a:t>
            </a:r>
            <a:r>
              <a:rPr lang="en-US" sz="4500" dirty="0" smtClean="0"/>
              <a:t>-PM</a:t>
            </a:r>
          </a:p>
          <a:p>
            <a:r>
              <a:rPr lang="en-US" sz="2900" b="0" dirty="0"/>
              <a:t>Obtain PM</a:t>
            </a:r>
            <a:r>
              <a:rPr lang="en-US" sz="2900" b="0" baseline="-25000" dirty="0"/>
              <a:t>1</a:t>
            </a:r>
            <a:r>
              <a:rPr lang="en-US" sz="2900" b="0" dirty="0"/>
              <a:t>, PM</a:t>
            </a:r>
            <a:r>
              <a:rPr lang="en-US" sz="2900" b="0" baseline="-25000" dirty="0"/>
              <a:t>2.5</a:t>
            </a:r>
            <a:r>
              <a:rPr lang="en-US" sz="2900" b="0" dirty="0"/>
              <a:t>, and PM</a:t>
            </a:r>
            <a:r>
              <a:rPr lang="en-US" sz="2900" b="0" baseline="-25000" dirty="0"/>
              <a:t>10</a:t>
            </a:r>
            <a:r>
              <a:rPr lang="en-US" sz="2900" b="0" dirty="0"/>
              <a:t> estimates as well as number concentrations for particles between 0.35 µm and 40 µm.</a:t>
            </a:r>
            <a:endParaRPr lang="en-US" sz="29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5" t="10410" r="10486" b="7751"/>
          <a:stretch/>
        </p:blipFill>
        <p:spPr>
          <a:xfrm>
            <a:off x="2590800" y="2743200"/>
            <a:ext cx="1681263" cy="174611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t="9420" r="11219" b="10947"/>
          <a:stretch/>
        </p:blipFill>
        <p:spPr>
          <a:xfrm>
            <a:off x="7315200" y="2362200"/>
            <a:ext cx="1692612" cy="1721796"/>
          </a:xfrm>
          <a:prstGeom prst="rect">
            <a:avLst/>
          </a:prstGeom>
        </p:spPr>
      </p:pic>
      <p:sp>
        <p:nvSpPr>
          <p:cNvPr id="10" name="AutoShape 2" descr="Alphasense Optical Particle Sensor PM1 PM2.5 PM10 Sensor 0.38~40 micron Particle Sensor OPC-N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599717"/>
            <a:ext cx="1826587" cy="150859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4634496"/>
            <a:ext cx="2359025" cy="2246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27" y="4108315"/>
            <a:ext cx="2712557" cy="25828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" t="-370" r="14610" b="6175"/>
          <a:stretch/>
        </p:blipFill>
        <p:spPr>
          <a:xfrm>
            <a:off x="2694562" y="4673405"/>
            <a:ext cx="3284154" cy="201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736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828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Conclusion .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 Key factors developing (LCS)Low Cost Sensor 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/>
              <a:t>Sensor Selection &amp; Calibration</a:t>
            </a:r>
            <a:r>
              <a:rPr lang="en-US" dirty="0" smtClean="0"/>
              <a:t>: Choose accurate sensors; calibrate  regularly, especially for specific environments.</a:t>
            </a:r>
          </a:p>
          <a:p>
            <a:r>
              <a:rPr lang="en-US" b="1" dirty="0" smtClean="0"/>
              <a:t>Environmental Effects</a:t>
            </a:r>
            <a:r>
              <a:rPr lang="en-US" dirty="0" smtClean="0"/>
              <a:t>: Mitigate temperature, humidity, and sensor aging impacts with calibration and maintenance.</a:t>
            </a:r>
          </a:p>
          <a:p>
            <a:r>
              <a:rPr lang="en-US" b="1" dirty="0" smtClean="0"/>
              <a:t>Data Quality &amp; Reliability</a:t>
            </a:r>
            <a:r>
              <a:rPr lang="en-US" dirty="0" smtClean="0"/>
              <a:t>: Use validation algorithms to filter out noise and ensure reliable data.</a:t>
            </a:r>
          </a:p>
          <a:p>
            <a:r>
              <a:rPr lang="en-US" b="1" dirty="0" smtClean="0"/>
              <a:t>Data Communication &amp; Storage</a:t>
            </a:r>
            <a:r>
              <a:rPr lang="en-US" dirty="0" smtClean="0"/>
              <a:t>: Enable data transmission (e.g., Wi-Fi, cellular) or local logging for remote access.</a:t>
            </a:r>
          </a:p>
          <a:p>
            <a:r>
              <a:rPr lang="en-US" b="1" dirty="0" smtClean="0"/>
              <a:t>Power Management</a:t>
            </a:r>
            <a:r>
              <a:rPr lang="en-US" dirty="0" smtClean="0"/>
              <a:t>: Use solar or battery backups for off-grid operation, and optimize power usage.</a:t>
            </a:r>
          </a:p>
          <a:p>
            <a:r>
              <a:rPr lang="en-US" b="1" dirty="0" smtClean="0"/>
              <a:t>System Integration &amp; Scalability</a:t>
            </a:r>
            <a:r>
              <a:rPr lang="en-US" dirty="0" smtClean="0"/>
              <a:t>: Design modular systems for easy upgrades and seamless integration with monitoring platforms.</a:t>
            </a:r>
          </a:p>
          <a:p>
            <a:r>
              <a:rPr lang="en-US" b="1" dirty="0" smtClean="0"/>
              <a:t>User Accessibility</a:t>
            </a:r>
            <a:r>
              <a:rPr lang="en-US" dirty="0" smtClean="0"/>
              <a:t>: Ensure ease of use and involve communities for greater data coverage and awareness.</a:t>
            </a:r>
          </a:p>
          <a:p>
            <a:r>
              <a:rPr lang="en-US" b="1" dirty="0" smtClean="0"/>
              <a:t>Cost-Effectiveness</a:t>
            </a:r>
            <a:r>
              <a:rPr lang="en-US" dirty="0" smtClean="0"/>
              <a:t>: Use affordable components and design for low maintenance to support widespread deployment.</a:t>
            </a:r>
          </a:p>
          <a:p>
            <a:r>
              <a:rPr lang="en-US" dirty="0" smtClean="0"/>
              <a:t>These factors support effective, sustainable, and scalable LCS solutions for air quality monitoring across various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2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(LCS)low cost sensors </a:t>
            </a:r>
            <a:br>
              <a:rPr lang="en-US" dirty="0"/>
            </a:br>
            <a:r>
              <a:rPr lang="en-US" dirty="0"/>
              <a:t>References/Station Monitors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Low-Cost Sensors (LCS)</a:t>
            </a:r>
            <a:r>
              <a:rPr lang="en-US" dirty="0"/>
              <a:t> are </a:t>
            </a:r>
            <a:r>
              <a:rPr lang="en-US" b="1" dirty="0"/>
              <a:t>affordable, portable, and ideal for public awareness, community monitoring, and preliminary research</a:t>
            </a:r>
            <a:r>
              <a:rPr lang="en-US" dirty="0"/>
              <a:t>.</a:t>
            </a:r>
          </a:p>
          <a:p>
            <a:r>
              <a:rPr lang="en-US" b="1" dirty="0"/>
              <a:t>Reference Monitors</a:t>
            </a:r>
            <a:r>
              <a:rPr lang="en-US" dirty="0"/>
              <a:t> are </a:t>
            </a:r>
            <a:r>
              <a:rPr lang="en-US" b="1" dirty="0"/>
              <a:t>expensive, extremely accurate, and officially used by governments and regulatory bodies for legally accepted air quality data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76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(</a:t>
            </a:r>
            <a:r>
              <a:rPr lang="en-US" dirty="0" smtClean="0"/>
              <a:t>LCS)low cost sensors </a:t>
            </a:r>
            <a:br>
              <a:rPr lang="en-US" dirty="0" smtClean="0"/>
            </a:br>
            <a:r>
              <a:rPr lang="en-US" dirty="0" smtClean="0"/>
              <a:t>References/Station Monitors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8871" y="1555153"/>
          <a:ext cx="7146258" cy="4616058"/>
        </p:xfrm>
        <a:graphic>
          <a:graphicData uri="http://schemas.openxmlformats.org/drawingml/2006/table">
            <a:tbl>
              <a:tblPr/>
              <a:tblGrid>
                <a:gridCol w="2382086"/>
                <a:gridCol w="2382086"/>
                <a:gridCol w="2382086"/>
              </a:tblGrid>
              <a:tr h="317611">
                <a:tc>
                  <a:txBody>
                    <a:bodyPr/>
                    <a:lstStyle/>
                    <a:p>
                      <a:r>
                        <a:rPr lang="en-US" sz="1600"/>
                        <a:t>Feature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Low-Cost Sensors (LCS)</a:t>
                      </a:r>
                      <a:endParaRPr 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Reference Monitors</a:t>
                      </a:r>
                      <a:endParaRPr 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820">
                <a:tc>
                  <a:txBody>
                    <a:bodyPr/>
                    <a:lstStyle/>
                    <a:p>
                      <a:r>
                        <a:rPr lang="en-US" sz="1600" b="1"/>
                        <a:t>Cost</a:t>
                      </a:r>
                      <a:endParaRPr 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Very cheap ($10–$300)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Very expensive ($10,000–$100,000+)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820">
                <a:tc>
                  <a:txBody>
                    <a:bodyPr/>
                    <a:lstStyle/>
                    <a:p>
                      <a:r>
                        <a:rPr lang="en-US" sz="1600" b="1"/>
                        <a:t>Accuracy</a:t>
                      </a:r>
                      <a:endParaRPr 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Moderate to low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Very high and scientifically accurate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820">
                <a:tc>
                  <a:txBody>
                    <a:bodyPr/>
                    <a:lstStyle/>
                    <a:p>
                      <a:r>
                        <a:rPr lang="en-US" sz="1600" b="1"/>
                        <a:t>Calibration</a:t>
                      </a:r>
                      <a:endParaRPr 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Needs frequent calibration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Factory-calibrated and highly stable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94029">
                <a:tc>
                  <a:txBody>
                    <a:bodyPr/>
                    <a:lstStyle/>
                    <a:p>
                      <a:r>
                        <a:rPr lang="en-US" sz="1600" b="1"/>
                        <a:t>Purpose</a:t>
                      </a:r>
                      <a:endParaRPr 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Community monitoring, awareness, research support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Regulatory monitoring and legal compliance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820">
                <a:tc>
                  <a:txBody>
                    <a:bodyPr/>
                    <a:lstStyle/>
                    <a:p>
                      <a:r>
                        <a:rPr lang="en-US" sz="1600" b="1"/>
                        <a:t>Maintenance</a:t>
                      </a:r>
                      <a:endParaRPr 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Low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High, requires trained experts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11">
                <a:tc>
                  <a:txBody>
                    <a:bodyPr/>
                    <a:lstStyle/>
                    <a:p>
                      <a:r>
                        <a:rPr lang="en-US" sz="1600" b="1"/>
                        <a:t>Power Use</a:t>
                      </a:r>
                      <a:endParaRPr 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Low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High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611">
                <a:tc>
                  <a:txBody>
                    <a:bodyPr/>
                    <a:lstStyle/>
                    <a:p>
                      <a:r>
                        <a:rPr lang="en-US" sz="1600" b="1"/>
                        <a:t>Portability</a:t>
                      </a:r>
                      <a:endParaRPr 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Small, portable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Large, fixed stations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5820">
                <a:tc>
                  <a:txBody>
                    <a:bodyPr/>
                    <a:lstStyle/>
                    <a:p>
                      <a:r>
                        <a:rPr lang="en-US" sz="1600" b="1"/>
                        <a:t>Data Acceptance</a:t>
                      </a:r>
                      <a:endParaRPr lang="en-US" sz="1600"/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Not legally accepted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Legally accepted for air quality standards</a:t>
                      </a:r>
                    </a:p>
                  </a:txBody>
                  <a:tcPr marL="79403" marR="79403" marT="39701" marB="397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217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AQ Air Quality (LCS) Communication</a:t>
            </a:r>
            <a:br>
              <a:rPr lang="en-US" b="1" dirty="0" smtClean="0"/>
            </a:br>
            <a:r>
              <a:rPr lang="en-US" b="1" dirty="0" smtClean="0"/>
              <a:t>modules.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SIMCOM</a:t>
            </a:r>
            <a:r>
              <a:rPr lang="en-US" dirty="0" smtClean="0"/>
              <a:t>Provides </a:t>
            </a:r>
            <a:r>
              <a:rPr lang="en-US" dirty="0"/>
              <a:t>cellular connectivity (GPRS, LTE) for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devices. Manufacturer </a:t>
            </a:r>
            <a:r>
              <a:rPr lang="en-US" dirty="0"/>
              <a:t>of modules (e.g., SIM800, A7670) that use SIM cards to connect devices to the internet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ESP </a:t>
            </a:r>
            <a:r>
              <a:rPr lang="en-US" dirty="0" smtClean="0"/>
              <a:t>Low-cost </a:t>
            </a:r>
            <a:r>
              <a:rPr lang="en-US" dirty="0"/>
              <a:t>microcontrollers with integrated Wi-Fi and </a:t>
            </a:r>
            <a:r>
              <a:rPr lang="en-US" dirty="0" smtClean="0"/>
              <a:t>Bluetooth. Manufacturer </a:t>
            </a:r>
            <a:r>
              <a:rPr lang="en-US" dirty="0"/>
              <a:t>(Espressif Systems) of popular chips (ESP32, ESP8266) used as the main processor for managing </a:t>
            </a:r>
            <a:r>
              <a:rPr lang="en-US" dirty="0" err="1"/>
              <a:t>IoT</a:t>
            </a:r>
            <a:r>
              <a:rPr lang="en-US" dirty="0"/>
              <a:t> projects and communications.</a:t>
            </a:r>
          </a:p>
        </p:txBody>
      </p:sp>
    </p:spTree>
    <p:extLst>
      <p:ext uri="{BB962C8B-B14F-4D97-AF65-F5344CB8AC3E}">
        <p14:creationId xmlns:p14="http://schemas.microsoft.com/office/powerpoint/2010/main" val="278989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AQ Air Quality (LCS) Communication</a:t>
            </a:r>
            <a:br>
              <a:rPr lang="en-US" b="1" dirty="0"/>
            </a:br>
            <a:r>
              <a:rPr lang="en-US" b="1" dirty="0"/>
              <a:t>modules.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ESP Modules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86000"/>
            <a:ext cx="1746250" cy="116205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Simcom Modules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057400"/>
            <a:ext cx="1644650" cy="12319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17308" r="13078" b="15384"/>
          <a:stretch/>
        </p:blipFill>
        <p:spPr>
          <a:xfrm>
            <a:off x="6819900" y="3124200"/>
            <a:ext cx="2303585" cy="2175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209800"/>
            <a:ext cx="2034862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94896"/>
            <a:ext cx="3212006" cy="240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(AQ)Factors of Data/files Storage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factors to consider.</a:t>
            </a:r>
          </a:p>
          <a:p>
            <a:r>
              <a:rPr lang="en-US" dirty="0" smtClean="0"/>
              <a:t>Date daily logger 30days a month</a:t>
            </a:r>
          </a:p>
          <a:p>
            <a:r>
              <a:rPr lang="en-US" dirty="0" smtClean="0"/>
              <a:t>Months –January to December a year-@folder</a:t>
            </a:r>
          </a:p>
          <a:p>
            <a:r>
              <a:rPr lang="en-US" dirty="0" smtClean="0"/>
              <a:t>Time of data recorded 24hrs concentration.</a:t>
            </a:r>
          </a:p>
          <a:p>
            <a:r>
              <a:rPr lang="en-US" dirty="0" smtClean="0"/>
              <a:t>File type –CSV Files in Fat32- universal storage of data </a:t>
            </a:r>
          </a:p>
          <a:p>
            <a:r>
              <a:rPr lang="en-US" dirty="0" smtClean="0"/>
              <a:t>Storage – USB stick /SD Cards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2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/>
              <a:t>Clarity Node </a:t>
            </a:r>
            <a:br>
              <a:rPr lang="en-US" sz="2400" dirty="0" smtClean="0"/>
            </a:br>
            <a:r>
              <a:rPr lang="en-US" sz="2400" dirty="0" smtClean="0"/>
              <a:t>PMS5003 single Plantower BME280 ESP Board/Cloud Electromechanical  Sensors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7" y="2013988"/>
            <a:ext cx="2557320" cy="20296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27" y="1836231"/>
            <a:ext cx="4877918" cy="30405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7" r="6746"/>
          <a:stretch/>
        </p:blipFill>
        <p:spPr>
          <a:xfrm>
            <a:off x="21077" y="4043607"/>
            <a:ext cx="4225549" cy="27884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940030"/>
            <a:ext cx="1905000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" t="22391" r="6346" b="20466"/>
          <a:stretch/>
        </p:blipFill>
        <p:spPr>
          <a:xfrm>
            <a:off x="5781472" y="5562600"/>
            <a:ext cx="3280084" cy="108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5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Purple Air </a:t>
            </a:r>
            <a:br>
              <a:rPr lang="en-US" dirty="0" smtClean="0"/>
            </a:br>
            <a:r>
              <a:rPr lang="en-US" dirty="0" smtClean="0"/>
              <a:t>PMS5003 Plantower (2) two Pieces BME280 ESP Board/Cloud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3541530" cy="220106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05000"/>
            <a:ext cx="4766941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3" t="20766" r="9203" b="18979"/>
          <a:stretch/>
        </p:blipFill>
        <p:spPr>
          <a:xfrm>
            <a:off x="2133600" y="4572000"/>
            <a:ext cx="4669056" cy="173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1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33400"/>
            <a:ext cx="8194431" cy="1471245"/>
          </a:xfrm>
        </p:spPr>
        <p:txBody>
          <a:bodyPr>
            <a:noAutofit/>
          </a:bodyPr>
          <a:lstStyle/>
          <a:p>
            <a:r>
              <a:rPr lang="en-US" sz="3200" dirty="0" smtClean="0"/>
              <a:t>TSI Blue-sky</a:t>
            </a:r>
            <a:br>
              <a:rPr lang="en-US" sz="3200" dirty="0" smtClean="0"/>
            </a:br>
            <a:r>
              <a:rPr lang="en-US" sz="3200" dirty="0" smtClean="0"/>
              <a:t>PMS5003 Single Plantower  PCB Board with BME280 ESP Board/Cloud .Electro-Chemical gas sensors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" t="5919" b="11982"/>
          <a:stretch/>
        </p:blipFill>
        <p:spPr>
          <a:xfrm>
            <a:off x="4114800" y="4638152"/>
            <a:ext cx="4772112" cy="20599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2738413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-3733800"/>
            <a:ext cx="8305800" cy="1479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19780" r="10533" b="18781"/>
          <a:stretch/>
        </p:blipFill>
        <p:spPr>
          <a:xfrm>
            <a:off x="609600" y="4648200"/>
            <a:ext cx="2899318" cy="114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10021" r="8982" b="7693"/>
          <a:stretch/>
        </p:blipFill>
        <p:spPr>
          <a:xfrm>
            <a:off x="6705600" y="1997946"/>
            <a:ext cx="2298841" cy="2318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306829"/>
            <a:ext cx="2569971" cy="25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8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545</Words>
  <Application>Microsoft Office PowerPoint</Application>
  <PresentationFormat>On-screen Show (4:3)</PresentationFormat>
  <Paragraphs>88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Kenyatta University westervelt Aerosol Group Nairobi NBOCHEM</vt:lpstr>
      <vt:lpstr>(LCS)low cost sensors  References/Station Monitors</vt:lpstr>
      <vt:lpstr>(LCS)low cost sensors  References/Station Monitors</vt:lpstr>
      <vt:lpstr>AQ Air Quality (LCS) Communication modules. </vt:lpstr>
      <vt:lpstr>AQ Air Quality (LCS) Communication modules. </vt:lpstr>
      <vt:lpstr>(AQ)Factors of Data/files Storage </vt:lpstr>
      <vt:lpstr>Clarity Node  PMS5003 single Plantower BME280 ESP Board/Cloud Electromechanical  Sensors</vt:lpstr>
      <vt:lpstr>Purple Air  PMS5003 Plantower (2) two Pieces BME280 ESP Board/Cloud</vt:lpstr>
      <vt:lpstr>TSI Blue-sky PMS5003 Single Plantower  PCB Board with BME280 ESP Board/Cloud .Electro-Chemical gas sensors</vt:lpstr>
      <vt:lpstr> AirGradient PMS5003 Plantower (2) two Pieces PCB Board with BME280 ESP Board/Cloud </vt:lpstr>
      <vt:lpstr>  Airnote  PMS5003 Single Plantower  PCB Board with BME280 ESP Board/Cloud </vt:lpstr>
      <vt:lpstr>Sensit Ramp PMS5003 Plantower (2) two Pieces PCB Board with BME280 ESP Board/Cloud .Electromechanical gas sensors.</vt:lpstr>
      <vt:lpstr>Sensit Ramp</vt:lpstr>
      <vt:lpstr>QuantAQ Modulair &amp; Modulair-PM</vt:lpstr>
      <vt:lpstr>QuantAQ Modulair &amp; Modulair-PM</vt:lpstr>
      <vt:lpstr>Conclusion .  Key factors developing (LCS)Low Cost Sensor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Kenyatta Columbia university  Data Centre Clean Air Data Science</dc:title>
  <dc:creator>Windows User</dc:creator>
  <cp:lastModifiedBy>Windows User</cp:lastModifiedBy>
  <cp:revision>32</cp:revision>
  <dcterms:created xsi:type="dcterms:W3CDTF">2024-11-10T19:06:52Z</dcterms:created>
  <dcterms:modified xsi:type="dcterms:W3CDTF">2025-12-05T09:09:32Z</dcterms:modified>
</cp:coreProperties>
</file>