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2" r:id="rId3"/>
    <p:sldId id="291" r:id="rId4"/>
    <p:sldId id="261" r:id="rId5"/>
    <p:sldId id="266" r:id="rId6"/>
    <p:sldId id="288" r:id="rId7"/>
    <p:sldId id="290" r:id="rId8"/>
    <p:sldId id="268" r:id="rId9"/>
    <p:sldId id="277" r:id="rId10"/>
    <p:sldId id="264" r:id="rId11"/>
    <p:sldId id="263" r:id="rId12"/>
    <p:sldId id="289" r:id="rId13"/>
    <p:sldId id="275" r:id="rId14"/>
    <p:sldId id="274" r:id="rId15"/>
    <p:sldId id="272" r:id="rId16"/>
    <p:sldId id="273" r:id="rId17"/>
    <p:sldId id="278" r:id="rId18"/>
    <p:sldId id="279" r:id="rId19"/>
    <p:sldId id="280" r:id="rId20"/>
    <p:sldId id="281" r:id="rId21"/>
    <p:sldId id="282" r:id="rId22"/>
    <p:sldId id="283" r:id="rId23"/>
    <p:sldId id="284" r:id="rId24"/>
    <p:sldId id="285" r:id="rId25"/>
    <p:sldId id="287"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257" autoAdjust="0"/>
    <p:restoredTop sz="94660"/>
  </p:normalViewPr>
  <p:slideViewPr>
    <p:cSldViewPr>
      <p:cViewPr varScale="1">
        <p:scale>
          <a:sx n="65" d="100"/>
          <a:sy n="65" d="100"/>
        </p:scale>
        <p:origin x="-1272" y="-6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121549E-7282-40B0-ABED-F449602C9738}"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71343-F4AE-4C1F-8FFA-A62E0FFF0190}" type="slidenum">
              <a:rPr lang="en-US" smtClean="0"/>
              <a:t>‹#›</a:t>
            </a:fld>
            <a:endParaRPr lang="en-US"/>
          </a:p>
        </p:txBody>
      </p:sp>
    </p:spTree>
    <p:extLst>
      <p:ext uri="{BB962C8B-B14F-4D97-AF65-F5344CB8AC3E}">
        <p14:creationId xmlns:p14="http://schemas.microsoft.com/office/powerpoint/2010/main" val="8578241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1549E-7282-40B0-ABED-F449602C9738}"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71343-F4AE-4C1F-8FFA-A62E0FFF0190}" type="slidenum">
              <a:rPr lang="en-US" smtClean="0"/>
              <a:t>‹#›</a:t>
            </a:fld>
            <a:endParaRPr lang="en-US"/>
          </a:p>
        </p:txBody>
      </p:sp>
    </p:spTree>
    <p:extLst>
      <p:ext uri="{BB962C8B-B14F-4D97-AF65-F5344CB8AC3E}">
        <p14:creationId xmlns:p14="http://schemas.microsoft.com/office/powerpoint/2010/main" val="3687533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1549E-7282-40B0-ABED-F449602C9738}"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71343-F4AE-4C1F-8FFA-A62E0FFF0190}" type="slidenum">
              <a:rPr lang="en-US" smtClean="0"/>
              <a:t>‹#›</a:t>
            </a:fld>
            <a:endParaRPr lang="en-US"/>
          </a:p>
        </p:txBody>
      </p:sp>
    </p:spTree>
    <p:extLst>
      <p:ext uri="{BB962C8B-B14F-4D97-AF65-F5344CB8AC3E}">
        <p14:creationId xmlns:p14="http://schemas.microsoft.com/office/powerpoint/2010/main" val="1110392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121549E-7282-40B0-ABED-F449602C9738}"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71343-F4AE-4C1F-8FFA-A62E0FFF0190}" type="slidenum">
              <a:rPr lang="en-US" smtClean="0"/>
              <a:t>‹#›</a:t>
            </a:fld>
            <a:endParaRPr lang="en-US"/>
          </a:p>
        </p:txBody>
      </p:sp>
    </p:spTree>
    <p:extLst>
      <p:ext uri="{BB962C8B-B14F-4D97-AF65-F5344CB8AC3E}">
        <p14:creationId xmlns:p14="http://schemas.microsoft.com/office/powerpoint/2010/main" val="38780048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121549E-7282-40B0-ABED-F449602C9738}" type="datetimeFigureOut">
              <a:rPr lang="en-US" smtClean="0"/>
              <a:t>12/5/2025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D871343-F4AE-4C1F-8FFA-A62E0FFF0190}" type="slidenum">
              <a:rPr lang="en-US" smtClean="0"/>
              <a:t>‹#›</a:t>
            </a:fld>
            <a:endParaRPr lang="en-US"/>
          </a:p>
        </p:txBody>
      </p:sp>
    </p:spTree>
    <p:extLst>
      <p:ext uri="{BB962C8B-B14F-4D97-AF65-F5344CB8AC3E}">
        <p14:creationId xmlns:p14="http://schemas.microsoft.com/office/powerpoint/2010/main" val="3232873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121549E-7282-40B0-ABED-F449602C9738}"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71343-F4AE-4C1F-8FFA-A62E0FFF0190}" type="slidenum">
              <a:rPr lang="en-US" smtClean="0"/>
              <a:t>‹#›</a:t>
            </a:fld>
            <a:endParaRPr lang="en-US"/>
          </a:p>
        </p:txBody>
      </p:sp>
    </p:spTree>
    <p:extLst>
      <p:ext uri="{BB962C8B-B14F-4D97-AF65-F5344CB8AC3E}">
        <p14:creationId xmlns:p14="http://schemas.microsoft.com/office/powerpoint/2010/main" val="29960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121549E-7282-40B0-ABED-F449602C9738}" type="datetimeFigureOut">
              <a:rPr lang="en-US" smtClean="0"/>
              <a:t>12/5/2025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D871343-F4AE-4C1F-8FFA-A62E0FFF0190}" type="slidenum">
              <a:rPr lang="en-US" smtClean="0"/>
              <a:t>‹#›</a:t>
            </a:fld>
            <a:endParaRPr lang="en-US"/>
          </a:p>
        </p:txBody>
      </p:sp>
    </p:spTree>
    <p:extLst>
      <p:ext uri="{BB962C8B-B14F-4D97-AF65-F5344CB8AC3E}">
        <p14:creationId xmlns:p14="http://schemas.microsoft.com/office/powerpoint/2010/main" val="6042833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121549E-7282-40B0-ABED-F449602C9738}" type="datetimeFigureOut">
              <a:rPr lang="en-US" smtClean="0"/>
              <a:t>12/5/2025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D871343-F4AE-4C1F-8FFA-A62E0FFF0190}" type="slidenum">
              <a:rPr lang="en-US" smtClean="0"/>
              <a:t>‹#›</a:t>
            </a:fld>
            <a:endParaRPr lang="en-US"/>
          </a:p>
        </p:txBody>
      </p:sp>
    </p:spTree>
    <p:extLst>
      <p:ext uri="{BB962C8B-B14F-4D97-AF65-F5344CB8AC3E}">
        <p14:creationId xmlns:p14="http://schemas.microsoft.com/office/powerpoint/2010/main" val="5815139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121549E-7282-40B0-ABED-F449602C9738}" type="datetimeFigureOut">
              <a:rPr lang="en-US" smtClean="0"/>
              <a:t>12/5/2025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D871343-F4AE-4C1F-8FFA-A62E0FFF0190}" type="slidenum">
              <a:rPr lang="en-US" smtClean="0"/>
              <a:t>‹#›</a:t>
            </a:fld>
            <a:endParaRPr lang="en-US"/>
          </a:p>
        </p:txBody>
      </p:sp>
    </p:spTree>
    <p:extLst>
      <p:ext uri="{BB962C8B-B14F-4D97-AF65-F5344CB8AC3E}">
        <p14:creationId xmlns:p14="http://schemas.microsoft.com/office/powerpoint/2010/main" val="340112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1549E-7282-40B0-ABED-F449602C9738}"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71343-F4AE-4C1F-8FFA-A62E0FFF0190}" type="slidenum">
              <a:rPr lang="en-US" smtClean="0"/>
              <a:t>‹#›</a:t>
            </a:fld>
            <a:endParaRPr lang="en-US"/>
          </a:p>
        </p:txBody>
      </p:sp>
    </p:spTree>
    <p:extLst>
      <p:ext uri="{BB962C8B-B14F-4D97-AF65-F5344CB8AC3E}">
        <p14:creationId xmlns:p14="http://schemas.microsoft.com/office/powerpoint/2010/main" val="770918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121549E-7282-40B0-ABED-F449602C9738}" type="datetimeFigureOut">
              <a:rPr lang="en-US" smtClean="0"/>
              <a:t>12/5/2025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D871343-F4AE-4C1F-8FFA-A62E0FFF0190}" type="slidenum">
              <a:rPr lang="en-US" smtClean="0"/>
              <a:t>‹#›</a:t>
            </a:fld>
            <a:endParaRPr lang="en-US"/>
          </a:p>
        </p:txBody>
      </p:sp>
    </p:spTree>
    <p:extLst>
      <p:ext uri="{BB962C8B-B14F-4D97-AF65-F5344CB8AC3E}">
        <p14:creationId xmlns:p14="http://schemas.microsoft.com/office/powerpoint/2010/main" val="489661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21549E-7282-40B0-ABED-F449602C9738}" type="datetimeFigureOut">
              <a:rPr lang="en-US" smtClean="0"/>
              <a:t>12/5/2025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871343-F4AE-4C1F-8FFA-A62E0FFF0190}" type="slidenum">
              <a:rPr lang="en-US" smtClean="0"/>
              <a:t>‹#›</a:t>
            </a:fld>
            <a:endParaRPr lang="en-US"/>
          </a:p>
        </p:txBody>
      </p:sp>
    </p:spTree>
    <p:extLst>
      <p:ext uri="{BB962C8B-B14F-4D97-AF65-F5344CB8AC3E}">
        <p14:creationId xmlns:p14="http://schemas.microsoft.com/office/powerpoint/2010/main" val="25094835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hyperlink" Target="https://github.com/adafruit/Adafruit_PM25AQI" TargetMode="External"/><Relationship Id="rId2" Type="http://schemas.openxmlformats.org/officeDocument/2006/relationships/hyperlink" Target="https://support.arduino.cc/hc/en-us/articles/360019833020-Download-and-install-Arduino-IDE"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s://github.com/adafruit/Adafruit_PM25AQI" TargetMode="External"/><Relationship Id="rId2" Type="http://schemas.openxmlformats.org/officeDocument/2006/relationships/hyperlink" Target="https://github.com/adafruit/RTClib" TargetMode="Externa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hyperlink" Target="https://learn.sparkfun.com/tutorials/installing-arduino/windows" TargetMode="External"/><Relationship Id="rId2" Type="http://schemas.openxmlformats.org/officeDocument/2006/relationships/hyperlink" Target="http://arduino.cc/en/Main/Software" TargetMode="Externa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hyperlink" Target="https://learn.sparkfun.com/tutorials/installing-arduino/linux" TargetMode="External"/><Relationship Id="rId4" Type="http://schemas.openxmlformats.org/officeDocument/2006/relationships/hyperlink" Target="https://learn.sparkfun.com/tutorials/installing-arduino/mac" TargetMode="External"/></Relationships>
</file>

<file path=ppt/slides/_rels/slide2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9" Type="http://schemas.openxmlformats.org/officeDocument/2006/relationships/image" Target="../media/image13.jpeg"/></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s://ktechnics.com/product/ds1302-real-time-clock/#:~:text=The%20real%2Dtime%20clock%2Fcalendar,with%20an%20AM%2FPM%20indicator."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066800"/>
            <a:ext cx="7772400" cy="1470025"/>
          </a:xfrm>
        </p:spPr>
        <p:txBody>
          <a:bodyPr/>
          <a:lstStyle/>
          <a:p>
            <a:r>
              <a:rPr lang="en-US" dirty="0" smtClean="0">
                <a:solidFill>
                  <a:srgbClr val="7030A0"/>
                </a:solidFill>
              </a:rPr>
              <a:t>Building a Low Cost Sensor (LCS) AirQuality Data Logger</a:t>
            </a:r>
            <a:endParaRPr lang="en-US" dirty="0">
              <a:solidFill>
                <a:srgbClr val="7030A0"/>
              </a:solidFill>
            </a:endParaRPr>
          </a:p>
        </p:txBody>
      </p:sp>
      <p:sp>
        <p:nvSpPr>
          <p:cNvPr id="3" name="Subtitle 2"/>
          <p:cNvSpPr>
            <a:spLocks noGrp="1"/>
          </p:cNvSpPr>
          <p:nvPr>
            <p:ph type="subTitle" idx="1"/>
          </p:nvPr>
        </p:nvSpPr>
        <p:spPr>
          <a:xfrm>
            <a:off x="685800" y="2819400"/>
            <a:ext cx="7924800" cy="3810000"/>
          </a:xfrm>
        </p:spPr>
        <p:txBody>
          <a:bodyPr>
            <a:normAutofit fontScale="32500" lnSpcReduction="20000"/>
          </a:bodyPr>
          <a:lstStyle/>
          <a:p>
            <a:r>
              <a:rPr lang="en-US" sz="9600" b="1" dirty="0">
                <a:solidFill>
                  <a:srgbClr val="00B050"/>
                </a:solidFill>
              </a:rPr>
              <a:t>Project Overview</a:t>
            </a:r>
            <a:endParaRPr lang="en-US" sz="9600" dirty="0">
              <a:solidFill>
                <a:srgbClr val="00B050"/>
              </a:solidFill>
            </a:endParaRPr>
          </a:p>
          <a:p>
            <a:r>
              <a:rPr lang="en-US" sz="9600" dirty="0">
                <a:solidFill>
                  <a:srgbClr val="00B050"/>
                </a:solidFill>
              </a:rPr>
              <a:t>Creating an Air Quality Data Logger using the PMS5003 sensor to measure PM1.0, </a:t>
            </a:r>
            <a:r>
              <a:rPr lang="en-US" sz="9600" dirty="0" smtClean="0">
                <a:solidFill>
                  <a:srgbClr val="00B050"/>
                </a:solidFill>
              </a:rPr>
              <a:t>PM2.5, in </a:t>
            </a:r>
            <a:r>
              <a:rPr lang="en-US" sz="9600" dirty="0">
                <a:solidFill>
                  <a:srgbClr val="00B050"/>
                </a:solidFill>
              </a:rPr>
              <a:t>µg/m³ </a:t>
            </a:r>
            <a:r>
              <a:rPr lang="en-US" sz="9600" dirty="0" smtClean="0">
                <a:solidFill>
                  <a:srgbClr val="00B050"/>
                </a:solidFill>
              </a:rPr>
              <a:t>including a BME280 Temp Sensor using </a:t>
            </a:r>
            <a:r>
              <a:rPr lang="en-US" sz="9600" dirty="0">
                <a:solidFill>
                  <a:srgbClr val="00B050"/>
                </a:solidFill>
              </a:rPr>
              <a:t>Arduino Mega 2560 Rev3 board. The data will be stored on an SD card with timestamps provided by an RTC module. Below is the code for the project, as well as design notes and a breadboard setup guide</a:t>
            </a:r>
            <a:r>
              <a:rPr lang="en-US" dirty="0">
                <a:solidFill>
                  <a:srgbClr val="00B050"/>
                </a:solidFill>
              </a:rPr>
              <a:t>.</a:t>
            </a:r>
          </a:p>
        </p:txBody>
      </p:sp>
    </p:spTree>
    <p:extLst>
      <p:ext uri="{BB962C8B-B14F-4D97-AF65-F5344CB8AC3E}">
        <p14:creationId xmlns:p14="http://schemas.microsoft.com/office/powerpoint/2010/main" val="41182238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9455"/>
            <a:ext cx="8229600" cy="1143000"/>
          </a:xfrm>
        </p:spPr>
        <p:txBody>
          <a:bodyPr/>
          <a:lstStyle/>
          <a:p>
            <a:r>
              <a:rPr lang="en-US" b="1" dirty="0" smtClean="0"/>
              <a:t>PMS5003 Plantower </a:t>
            </a:r>
            <a:endParaRPr lang="en-US" dirty="0"/>
          </a:p>
        </p:txBody>
      </p:sp>
      <p:pic>
        <p:nvPicPr>
          <p:cNvPr id="4" name="Content Placeholder 3"/>
          <p:cNvPicPr>
            <a:picLocks noGrp="1" noChangeAspect="1"/>
          </p:cNvPicPr>
          <p:nvPr>
            <p:ph idx="1"/>
          </p:nvPr>
        </p:nvPicPr>
        <p:blipFill rotWithShape="1">
          <a:blip r:embed="rId2">
            <a:extLst>
              <a:ext uri="{28A0092B-C50C-407E-A947-70E740481C1C}">
                <a14:useLocalDpi xmlns:a14="http://schemas.microsoft.com/office/drawing/2010/main" val="0"/>
              </a:ext>
            </a:extLst>
          </a:blip>
          <a:srcRect l="5332" t="8410" r="3648" b="6105"/>
          <a:stretch/>
        </p:blipFill>
        <p:spPr>
          <a:xfrm>
            <a:off x="2133600" y="1098960"/>
            <a:ext cx="5074597" cy="5000284"/>
          </a:xfrm>
        </p:spPr>
      </p:pic>
    </p:spTree>
    <p:extLst>
      <p:ext uri="{BB962C8B-B14F-4D97-AF65-F5344CB8AC3E}">
        <p14:creationId xmlns:p14="http://schemas.microsoft.com/office/powerpoint/2010/main" val="21242019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935162"/>
          </a:xfrm>
        </p:spPr>
        <p:txBody>
          <a:bodyPr>
            <a:normAutofit fontScale="90000"/>
          </a:bodyPr>
          <a:lstStyle/>
          <a:p>
            <a:r>
              <a:rPr lang="en-US" b="1" dirty="0" smtClean="0"/>
              <a:t/>
            </a:r>
            <a:br>
              <a:rPr lang="en-US" b="1" dirty="0" smtClean="0"/>
            </a:br>
            <a:r>
              <a:rPr lang="en-US" b="1" dirty="0" smtClean="0"/>
              <a:t>Interfacing </a:t>
            </a:r>
            <a:r>
              <a:rPr lang="en-US" b="1" dirty="0"/>
              <a:t>PMS5003 PM2.5 Air Quality Sensor with </a:t>
            </a:r>
            <a:r>
              <a:rPr lang="en-US" b="1" dirty="0" smtClean="0"/>
              <a:t>Arduino Board.</a:t>
            </a:r>
            <a:br>
              <a:rPr lang="en-US" b="1" dirty="0" smtClean="0"/>
            </a:br>
            <a:r>
              <a:rPr lang="en-US" b="1" dirty="0"/>
              <a:t/>
            </a:r>
            <a:br>
              <a:rPr lang="en-US" b="1" dirty="0"/>
            </a:b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r="3281" b="7323"/>
          <a:stretch/>
        </p:blipFill>
        <p:spPr>
          <a:xfrm>
            <a:off x="2667000" y="1981200"/>
            <a:ext cx="3124199" cy="2585113"/>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9799" y="3811434"/>
            <a:ext cx="3119337" cy="3022247"/>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6257" t="24382" r="9335" b="16585"/>
          <a:stretch/>
        </p:blipFill>
        <p:spPr>
          <a:xfrm>
            <a:off x="152400" y="4640093"/>
            <a:ext cx="3171218" cy="2217907"/>
          </a:xfrm>
          <a:prstGeom prst="rect">
            <a:avLst/>
          </a:prstGeom>
        </p:spPr>
      </p:pic>
    </p:spTree>
    <p:extLst>
      <p:ext uri="{BB962C8B-B14F-4D97-AF65-F5344CB8AC3E}">
        <p14:creationId xmlns:p14="http://schemas.microsoft.com/office/powerpoint/2010/main" val="6048591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PMS5003 Plantower, Circulation of air</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1550" y="1600200"/>
            <a:ext cx="7960899" cy="4525963"/>
          </a:xfrm>
        </p:spPr>
      </p:pic>
    </p:spTree>
    <p:extLst>
      <p:ext uri="{BB962C8B-B14F-4D97-AF65-F5344CB8AC3E}">
        <p14:creationId xmlns:p14="http://schemas.microsoft.com/office/powerpoint/2010/main" val="7862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Interfacing Micro SD Card Module with Arduino</a:t>
            </a:r>
            <a:endParaRPr lang="en-US" dirty="0"/>
          </a:p>
        </p:txBody>
      </p:sp>
      <p:sp>
        <p:nvSpPr>
          <p:cNvPr id="3" name="Content Placeholder 2"/>
          <p:cNvSpPr>
            <a:spLocks noGrp="1"/>
          </p:cNvSpPr>
          <p:nvPr>
            <p:ph idx="1"/>
          </p:nvPr>
        </p:nvSpPr>
        <p:spPr/>
        <p:txBody>
          <a:bodyPr>
            <a:normAutofit fontScale="92500" lnSpcReduction="20000"/>
          </a:bodyPr>
          <a:lstStyle/>
          <a:p>
            <a:pPr marL="0" lvl="0" indent="0">
              <a:spcBef>
                <a:spcPts val="0"/>
              </a:spcBef>
              <a:buNone/>
            </a:pPr>
            <a:r>
              <a:rPr lang="en-US" b="1" dirty="0" smtClean="0">
                <a:solidFill>
                  <a:srgbClr val="FF0000"/>
                </a:solidFill>
              </a:rPr>
              <a:t>VCC</a:t>
            </a:r>
            <a:r>
              <a:rPr lang="en-US" b="1" dirty="0" smtClean="0"/>
              <a:t> </a:t>
            </a:r>
            <a:r>
              <a:rPr lang="en-US" dirty="0" smtClean="0"/>
              <a:t>pin provides power to the module and should be connected to the Arduino’s 5V pin. </a:t>
            </a:r>
          </a:p>
          <a:p>
            <a:pPr marL="0" lvl="0" indent="0">
              <a:spcBef>
                <a:spcPts val="0"/>
              </a:spcBef>
              <a:buNone/>
            </a:pPr>
            <a:r>
              <a:rPr lang="en-US" b="1" dirty="0" smtClean="0">
                <a:solidFill>
                  <a:srgbClr val="FF0000"/>
                </a:solidFill>
              </a:rPr>
              <a:t>GND</a:t>
            </a:r>
            <a:r>
              <a:rPr lang="en-US" dirty="0" smtClean="0"/>
              <a:t> is a ground pin.</a:t>
            </a:r>
          </a:p>
          <a:p>
            <a:pPr marL="0" lvl="0" indent="0">
              <a:spcBef>
                <a:spcPts val="0"/>
              </a:spcBef>
              <a:buNone/>
            </a:pPr>
            <a:r>
              <a:rPr lang="en-US" dirty="0" smtClean="0"/>
              <a:t> </a:t>
            </a:r>
            <a:r>
              <a:rPr lang="en-US" b="1" dirty="0" smtClean="0">
                <a:solidFill>
                  <a:srgbClr val="FF0000"/>
                </a:solidFill>
              </a:rPr>
              <a:t>MISO</a:t>
            </a:r>
            <a:r>
              <a:rPr lang="en-US" b="1" dirty="0" smtClean="0"/>
              <a:t> </a:t>
            </a:r>
            <a:r>
              <a:rPr lang="en-US" dirty="0" smtClean="0"/>
              <a:t>(Master In Slave Out) is the SPI output from the microSD card module. </a:t>
            </a:r>
          </a:p>
          <a:p>
            <a:pPr marL="0" lvl="0" indent="0">
              <a:spcBef>
                <a:spcPts val="0"/>
              </a:spcBef>
              <a:buNone/>
            </a:pPr>
            <a:r>
              <a:rPr lang="en-US" b="1" dirty="0" smtClean="0">
                <a:solidFill>
                  <a:srgbClr val="FF0000"/>
                </a:solidFill>
              </a:rPr>
              <a:t>MOSI</a:t>
            </a:r>
            <a:r>
              <a:rPr lang="en-US" b="1" dirty="0" smtClean="0"/>
              <a:t> </a:t>
            </a:r>
            <a:r>
              <a:rPr lang="en-US" dirty="0" smtClean="0"/>
              <a:t>(Master Out Slave In) is the SPI input to the microSD card module. </a:t>
            </a:r>
          </a:p>
          <a:p>
            <a:pPr marL="0" lvl="0" indent="0">
              <a:spcBef>
                <a:spcPts val="0"/>
              </a:spcBef>
              <a:buNone/>
            </a:pPr>
            <a:r>
              <a:rPr lang="en-US" b="1" dirty="0" smtClean="0">
                <a:solidFill>
                  <a:srgbClr val="FF0000"/>
                </a:solidFill>
              </a:rPr>
              <a:t>SCK</a:t>
            </a:r>
            <a:r>
              <a:rPr lang="en-US" dirty="0" smtClean="0"/>
              <a:t> (Serial Clock) pin accepts clock pulses from the master (an Arduino in our case) to synchronize data transmission.</a:t>
            </a:r>
          </a:p>
          <a:p>
            <a:pPr marL="0" lvl="0" indent="0">
              <a:spcBef>
                <a:spcPts val="0"/>
              </a:spcBef>
              <a:buNone/>
            </a:pPr>
            <a:r>
              <a:rPr lang="en-US" dirty="0" smtClean="0"/>
              <a:t> </a:t>
            </a:r>
            <a:r>
              <a:rPr lang="en-US" b="1" dirty="0" smtClean="0">
                <a:solidFill>
                  <a:srgbClr val="FF0000"/>
                </a:solidFill>
              </a:rPr>
              <a:t>CS</a:t>
            </a:r>
            <a:r>
              <a:rPr lang="en-US" dirty="0" smtClean="0">
                <a:solidFill>
                  <a:srgbClr val="FF0000"/>
                </a:solidFill>
              </a:rPr>
              <a:t> </a:t>
            </a:r>
            <a:r>
              <a:rPr lang="en-US" dirty="0" smtClean="0"/>
              <a:t>(Chip Select) pin is a control pin that is used to select one (or a set) of slave devices on the SPI bus.</a:t>
            </a:r>
          </a:p>
          <a:p>
            <a:endParaRPr lang="en-US" dirty="0"/>
          </a:p>
        </p:txBody>
      </p:sp>
    </p:spTree>
    <p:extLst>
      <p:ext uri="{BB962C8B-B14F-4D97-AF65-F5344CB8AC3E}">
        <p14:creationId xmlns:p14="http://schemas.microsoft.com/office/powerpoint/2010/main" val="4275258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Diy SD Card Module For Arduino - Share Project - PCBW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501770"/>
            <a:ext cx="8058150" cy="5372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34099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1" y="152400"/>
            <a:ext cx="2286000" cy="369332"/>
          </a:xfrm>
          <a:prstGeom prst="rect">
            <a:avLst/>
          </a:prstGeom>
        </p:spPr>
        <p:txBody>
          <a:bodyPr wrap="square">
            <a:spAutoFit/>
          </a:bodyPr>
          <a:lstStyle/>
          <a:p>
            <a:r>
              <a:rPr lang="en-US" b="1" dirty="0"/>
              <a:t>Parts of a Breadboard</a:t>
            </a:r>
          </a:p>
        </p:txBody>
      </p:sp>
      <p:sp>
        <p:nvSpPr>
          <p:cNvPr id="3" name="Rectangle 2"/>
          <p:cNvSpPr/>
          <p:nvPr/>
        </p:nvSpPr>
        <p:spPr>
          <a:xfrm>
            <a:off x="160507" y="521732"/>
            <a:ext cx="4572000" cy="1200329"/>
          </a:xfrm>
          <a:prstGeom prst="rect">
            <a:avLst/>
          </a:prstGeom>
        </p:spPr>
        <p:txBody>
          <a:bodyPr>
            <a:spAutoFit/>
          </a:bodyPr>
          <a:lstStyle/>
          <a:p>
            <a:r>
              <a:rPr lang="en-US" dirty="0"/>
              <a:t>Breadboards are composed of three (3) parts:</a:t>
            </a:r>
          </a:p>
          <a:p>
            <a:pPr fontAlgn="base"/>
            <a:r>
              <a:rPr lang="en-US" dirty="0"/>
              <a:t>Horizontal Rows (yellow and green lines)</a:t>
            </a:r>
          </a:p>
          <a:p>
            <a:pPr fontAlgn="base"/>
            <a:r>
              <a:rPr lang="en-US" dirty="0"/>
              <a:t>Vertical Columns</a:t>
            </a:r>
          </a:p>
          <a:p>
            <a:pPr fontAlgn="base"/>
            <a:r>
              <a:rPr lang="en-US" dirty="0"/>
              <a:t>Power (red) /Ground (blue) Rails</a:t>
            </a:r>
          </a:p>
        </p:txBody>
      </p:sp>
      <p:pic>
        <p:nvPicPr>
          <p:cNvPr id="1026" name="Picture 2" descr="how to wire a bread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758" y="0"/>
            <a:ext cx="4544833" cy="2895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w to wire a breadboar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4114800"/>
            <a:ext cx="5547907"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42673" y="3581400"/>
            <a:ext cx="4572000" cy="1754326"/>
          </a:xfrm>
          <a:prstGeom prst="rect">
            <a:avLst/>
          </a:prstGeom>
        </p:spPr>
        <p:txBody>
          <a:bodyPr>
            <a:spAutoFit/>
          </a:bodyPr>
          <a:lstStyle/>
          <a:p>
            <a:r>
              <a:rPr lang="en-US" dirty="0"/>
              <a:t>The middle divider separates both sides. So if wire power and ground to one side of the breadboard, you will also need to power/ground the other side.</a:t>
            </a:r>
          </a:p>
          <a:p>
            <a:r>
              <a:rPr lang="en-US" dirty="0" smtClean="0"/>
              <a:t/>
            </a:r>
            <a:br>
              <a:rPr lang="en-US" dirty="0" smtClean="0"/>
            </a:br>
            <a:endParaRPr lang="en-US" dirty="0"/>
          </a:p>
        </p:txBody>
      </p:sp>
    </p:spTree>
    <p:extLst>
      <p:ext uri="{BB962C8B-B14F-4D97-AF65-F5344CB8AC3E}">
        <p14:creationId xmlns:p14="http://schemas.microsoft.com/office/powerpoint/2010/main" val="908766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200"/>
            <a:ext cx="7829550" cy="2308324"/>
          </a:xfrm>
          <a:prstGeom prst="rect">
            <a:avLst/>
          </a:prstGeom>
        </p:spPr>
        <p:txBody>
          <a:bodyPr wrap="square">
            <a:spAutoFit/>
          </a:bodyPr>
          <a:lstStyle/>
          <a:p>
            <a:r>
              <a:rPr lang="en-US" b="1" dirty="0" smtClean="0"/>
              <a:t>Configure </a:t>
            </a:r>
            <a:r>
              <a:rPr lang="en-US" b="1" dirty="0"/>
              <a:t>Your Power Source</a:t>
            </a:r>
          </a:p>
          <a:p>
            <a:r>
              <a:rPr lang="en-US" dirty="0"/>
              <a:t>Next, let’s configure the power source. There are two sets of power rails that run along the edges of the breadboard. Rails are marked black/blue for ground (-) and red for power (+).</a:t>
            </a:r>
          </a:p>
          <a:p>
            <a:r>
              <a:rPr lang="en-US" dirty="0"/>
              <a:t>Each rail is independent of another, so you will have to connect the left positive rail to the right positive rail and the left negative rail to the right negative rail to supply power to both sides of the breadboard.</a:t>
            </a:r>
          </a:p>
          <a:p>
            <a:r>
              <a:rPr lang="en-US" dirty="0"/>
              <a:t>Here’s a visual of how to configure power to the breadboard:</a:t>
            </a:r>
          </a:p>
        </p:txBody>
      </p:sp>
      <p:pic>
        <p:nvPicPr>
          <p:cNvPr id="3074" name="Picture 2" descr="how to wire a breadboar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004" y="2868935"/>
            <a:ext cx="8151602" cy="3979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3234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686800" cy="6340197"/>
          </a:xfrm>
          <a:prstGeom prst="rect">
            <a:avLst/>
          </a:prstGeom>
        </p:spPr>
        <p:txBody>
          <a:bodyPr wrap="square">
            <a:spAutoFit/>
          </a:bodyPr>
          <a:lstStyle/>
          <a:p>
            <a:r>
              <a:rPr lang="en-US" sz="2400" b="1" dirty="0"/>
              <a:t>Project Overview</a:t>
            </a:r>
            <a:endParaRPr lang="en-US" sz="2400" dirty="0"/>
          </a:p>
          <a:p>
            <a:r>
              <a:rPr lang="en-US" sz="2000" dirty="0"/>
              <a:t>This air quality data logger captures particulate matter (PM1.0, PM2.5, PM10) readings from the PMS5003 sensor and environmental data (temperature and humidity) from the BME280 sensor. The data is logged onto an SD card with timestamps provided by the DS3231 RTC module. The 20x4 I2C LCD display shows real-time readings for easy monitoring. This setup is designed for consistent data logging and real-time environmental monitoring. The system updates every two seconds, providing a live display and regular data logging for air quality tracking</a:t>
            </a:r>
            <a:r>
              <a:rPr lang="en-US" sz="2000" dirty="0" smtClean="0"/>
              <a:t>.</a:t>
            </a:r>
          </a:p>
          <a:p>
            <a:r>
              <a:rPr lang="en-US" sz="2800" b="1" dirty="0" smtClean="0"/>
              <a:t>Components </a:t>
            </a:r>
            <a:r>
              <a:rPr lang="en-US" sz="2800" b="1" dirty="0"/>
              <a:t>Required</a:t>
            </a:r>
            <a:endParaRPr lang="en-US" sz="2800" dirty="0"/>
          </a:p>
          <a:p>
            <a:pPr lvl="0"/>
            <a:r>
              <a:rPr lang="en-US" sz="2800" dirty="0"/>
              <a:t>Arduino Mega 2560 Rev3</a:t>
            </a:r>
          </a:p>
          <a:p>
            <a:pPr lvl="0"/>
            <a:r>
              <a:rPr lang="en-US" sz="2800" dirty="0"/>
              <a:t>PMS5003 Air Quality Sensor</a:t>
            </a:r>
          </a:p>
          <a:p>
            <a:pPr lvl="0"/>
            <a:r>
              <a:rPr lang="en-US" sz="2800" dirty="0"/>
              <a:t>SD Card Module</a:t>
            </a:r>
          </a:p>
          <a:p>
            <a:pPr lvl="0"/>
            <a:r>
              <a:rPr lang="en-US" sz="2800" dirty="0"/>
              <a:t>RTC (Real-Time Clock) Module (e.g., DS3231)</a:t>
            </a:r>
          </a:p>
          <a:p>
            <a:pPr lvl="0"/>
            <a:r>
              <a:rPr lang="en-US" sz="2800" dirty="0"/>
              <a:t>Breadboard and Jumper Wires</a:t>
            </a:r>
          </a:p>
          <a:p>
            <a:pPr lvl="0"/>
            <a:r>
              <a:rPr lang="en-US" sz="2800" dirty="0"/>
              <a:t>Power Supply</a:t>
            </a:r>
          </a:p>
          <a:p>
            <a:pPr lvl="0"/>
            <a:r>
              <a:rPr lang="en-US" sz="2800" dirty="0"/>
              <a:t>Arduino Code</a:t>
            </a:r>
          </a:p>
          <a:p>
            <a:r>
              <a:rPr lang="en-US" dirty="0"/>
              <a:t> </a:t>
            </a:r>
          </a:p>
        </p:txBody>
      </p:sp>
    </p:spTree>
    <p:extLst>
      <p:ext uri="{BB962C8B-B14F-4D97-AF65-F5344CB8AC3E}">
        <p14:creationId xmlns:p14="http://schemas.microsoft.com/office/powerpoint/2010/main" val="308840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610600" cy="5693866"/>
          </a:xfrm>
          <a:prstGeom prst="rect">
            <a:avLst/>
          </a:prstGeom>
        </p:spPr>
        <p:txBody>
          <a:bodyPr wrap="square">
            <a:spAutoFit/>
          </a:bodyPr>
          <a:lstStyle/>
          <a:p>
            <a:r>
              <a:rPr lang="en-US" sz="2800" b="1" dirty="0"/>
              <a:t>SD Card Module</a:t>
            </a:r>
            <a:r>
              <a:rPr lang="en-US" sz="2800" dirty="0"/>
              <a:t>:</a:t>
            </a:r>
          </a:p>
          <a:p>
            <a:r>
              <a:rPr lang="en-US" sz="2800" dirty="0"/>
              <a:t>CS on SD Card Module → Pin 10 on Arduino Mega</a:t>
            </a:r>
          </a:p>
          <a:p>
            <a:r>
              <a:rPr lang="en-US" sz="2800" dirty="0"/>
              <a:t>SCK on SD Card Module → Pin 52 on Arduino Mega</a:t>
            </a:r>
          </a:p>
          <a:p>
            <a:r>
              <a:rPr lang="en-US" sz="2800" dirty="0"/>
              <a:t>MOSI on SD Card Module → Pin 51 on Arduino Mega</a:t>
            </a:r>
          </a:p>
          <a:p>
            <a:r>
              <a:rPr lang="en-US" sz="2800" dirty="0"/>
              <a:t>MISO on SD Card Module → Pin 50 on Arduino Mega</a:t>
            </a:r>
          </a:p>
          <a:p>
            <a:r>
              <a:rPr lang="en-US" sz="2800" dirty="0"/>
              <a:t>VCC on SD Card Module → 5V on Arduino Mega</a:t>
            </a:r>
          </a:p>
          <a:p>
            <a:r>
              <a:rPr lang="en-US" sz="2800" dirty="0"/>
              <a:t>GND on SD Card Module → GND on Arduino </a:t>
            </a:r>
            <a:r>
              <a:rPr lang="en-US" sz="2800" dirty="0" smtClean="0"/>
              <a:t>Mega</a:t>
            </a:r>
          </a:p>
          <a:p>
            <a:endParaRPr lang="en-US" sz="2800" dirty="0"/>
          </a:p>
          <a:p>
            <a:r>
              <a:rPr lang="en-US" sz="2800" b="1" dirty="0"/>
              <a:t>LCD Display (I2C, 20x4)</a:t>
            </a:r>
            <a:r>
              <a:rPr lang="en-US" sz="2800" dirty="0"/>
              <a:t>:</a:t>
            </a:r>
          </a:p>
          <a:p>
            <a:r>
              <a:rPr lang="en-US" sz="2800" dirty="0"/>
              <a:t>SDA on LCD → SDA (Pin 20) on Arduino Mega</a:t>
            </a:r>
          </a:p>
          <a:p>
            <a:r>
              <a:rPr lang="en-US" sz="2800" dirty="0"/>
              <a:t>SCL on LCD → SCL (Pin 21) on Arduino Mega</a:t>
            </a:r>
          </a:p>
          <a:p>
            <a:r>
              <a:rPr lang="en-US" sz="2800" dirty="0"/>
              <a:t>GND on LCD → GND on Arduino Mega</a:t>
            </a:r>
          </a:p>
          <a:p>
            <a:r>
              <a:rPr lang="en-US" sz="2800" dirty="0"/>
              <a:t>VCC on LCD → 5V on Arduino Mega</a:t>
            </a:r>
          </a:p>
        </p:txBody>
      </p:sp>
    </p:spTree>
    <p:extLst>
      <p:ext uri="{BB962C8B-B14F-4D97-AF65-F5344CB8AC3E}">
        <p14:creationId xmlns:p14="http://schemas.microsoft.com/office/powerpoint/2010/main" val="4641102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85800"/>
            <a:ext cx="8686800" cy="1938992"/>
          </a:xfrm>
          <a:prstGeom prst="rect">
            <a:avLst/>
          </a:prstGeom>
        </p:spPr>
        <p:txBody>
          <a:bodyPr wrap="square">
            <a:spAutoFit/>
          </a:bodyPr>
          <a:lstStyle/>
          <a:p>
            <a:r>
              <a:rPr lang="en-US" sz="2400" b="1" dirty="0" smtClean="0"/>
              <a:t>Connect the RTC VCC pin to 5V on the Arduino.</a:t>
            </a:r>
            <a:endParaRPr lang="en-US" sz="2400" dirty="0" smtClean="0"/>
          </a:p>
          <a:p>
            <a:r>
              <a:rPr lang="en-US" sz="2400" dirty="0" smtClean="0"/>
              <a:t>Connect the GND pin to GND on the </a:t>
            </a:r>
            <a:r>
              <a:rPr lang="en-US" sz="2400" dirty="0" smtClean="0"/>
              <a:t>Arduino</a:t>
            </a:r>
          </a:p>
          <a:p>
            <a:r>
              <a:rPr lang="en-US" sz="2400" dirty="0" smtClean="0"/>
              <a:t>.Connection VCC Pin to   5V on the Arduino Board.</a:t>
            </a:r>
            <a:endParaRPr lang="en-US" sz="2400" dirty="0" smtClean="0"/>
          </a:p>
          <a:p>
            <a:r>
              <a:rPr lang="en-US" sz="2400" dirty="0" smtClean="0"/>
              <a:t>Connect the SDA pin to SDA on the Arduino (pin 20).</a:t>
            </a:r>
          </a:p>
          <a:p>
            <a:r>
              <a:rPr lang="en-US" sz="2400" dirty="0" smtClean="0"/>
              <a:t>Connect the SCL pin to SCL on the Arduino (pin 21).</a:t>
            </a:r>
            <a:endParaRPr lang="en-US" sz="2400" dirty="0"/>
          </a:p>
        </p:txBody>
      </p:sp>
      <p:sp>
        <p:nvSpPr>
          <p:cNvPr id="3" name="Rectangle 2"/>
          <p:cNvSpPr/>
          <p:nvPr/>
        </p:nvSpPr>
        <p:spPr>
          <a:xfrm>
            <a:off x="-24319" y="3200400"/>
            <a:ext cx="8915400" cy="2308324"/>
          </a:xfrm>
          <a:prstGeom prst="rect">
            <a:avLst/>
          </a:prstGeom>
        </p:spPr>
        <p:txBody>
          <a:bodyPr wrap="square">
            <a:spAutoFit/>
          </a:bodyPr>
          <a:lstStyle/>
          <a:p>
            <a:r>
              <a:rPr lang="en-US" sz="2400" b="1" dirty="0"/>
              <a:t>BME280 Sensor</a:t>
            </a:r>
            <a:r>
              <a:rPr lang="en-US" sz="2400" dirty="0"/>
              <a:t> (connected via I2C):</a:t>
            </a:r>
          </a:p>
          <a:p>
            <a:r>
              <a:rPr lang="en-US" sz="2400" dirty="0"/>
              <a:t>SDA on BME280 → SDA (Pin 20) on Arduino Mega</a:t>
            </a:r>
          </a:p>
          <a:p>
            <a:r>
              <a:rPr lang="en-US" sz="2400" dirty="0"/>
              <a:t>SCL on BME280 → SCL (Pin 21) on Arduino Mega</a:t>
            </a:r>
          </a:p>
          <a:p>
            <a:r>
              <a:rPr lang="en-US" sz="2400" dirty="0"/>
              <a:t>GND on BME280 → GND on Arduino Mega</a:t>
            </a:r>
          </a:p>
          <a:p>
            <a:r>
              <a:rPr lang="en-US" sz="2400" dirty="0"/>
              <a:t>VCC on BME280 → </a:t>
            </a:r>
            <a:r>
              <a:rPr lang="en-US" sz="2400" dirty="0" smtClean="0"/>
              <a:t>3V </a:t>
            </a:r>
            <a:r>
              <a:rPr lang="en-US" sz="2400" dirty="0"/>
              <a:t>or 5V on Arduino Mega, depending on the sensor's</a:t>
            </a:r>
          </a:p>
        </p:txBody>
      </p:sp>
    </p:spTree>
    <p:extLst>
      <p:ext uri="{BB962C8B-B14F-4D97-AF65-F5344CB8AC3E}">
        <p14:creationId xmlns:p14="http://schemas.microsoft.com/office/powerpoint/2010/main" val="2521947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Sensei AQ Software.</a:t>
            </a:r>
            <a:br>
              <a:rPr lang="en-US" dirty="0" smtClean="0"/>
            </a:br>
            <a:r>
              <a:rPr lang="en-US" dirty="0" smtClean="0"/>
              <a:t>Piera Sensor.</a:t>
            </a:r>
            <a:endParaRPr lang="en-US" dirty="0"/>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24524" y="1600201"/>
            <a:ext cx="3588865" cy="2057400"/>
          </a:xfr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4038600"/>
            <a:ext cx="4267200" cy="2466622"/>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05400" y="2743200"/>
            <a:ext cx="3391851" cy="2276596"/>
          </a:xfrm>
          <a:prstGeom prst="rect">
            <a:avLst/>
          </a:prstGeom>
        </p:spPr>
      </p:pic>
    </p:spTree>
    <p:extLst>
      <p:ext uri="{BB962C8B-B14F-4D97-AF65-F5344CB8AC3E}">
        <p14:creationId xmlns:p14="http://schemas.microsoft.com/office/powerpoint/2010/main" val="30144936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4572000" cy="1754326"/>
          </a:xfrm>
          <a:prstGeom prst="rect">
            <a:avLst/>
          </a:prstGeom>
        </p:spPr>
        <p:txBody>
          <a:bodyPr>
            <a:spAutoFit/>
          </a:bodyPr>
          <a:lstStyle/>
          <a:p>
            <a:r>
              <a:rPr lang="en-US" dirty="0"/>
              <a:t>For the project involving the PMS5003 sensor, SD card module, and RTC module on an Arduino Mega 2560, you will need the following libraries. These libraries are widely recommended and commonly used for their respective modules</a:t>
            </a:r>
          </a:p>
        </p:txBody>
      </p:sp>
      <p:sp>
        <p:nvSpPr>
          <p:cNvPr id="3" name="Rectangle 2"/>
          <p:cNvSpPr/>
          <p:nvPr/>
        </p:nvSpPr>
        <p:spPr>
          <a:xfrm>
            <a:off x="249677" y="2057400"/>
            <a:ext cx="8991600" cy="646331"/>
          </a:xfrm>
          <a:prstGeom prst="rect">
            <a:avLst/>
          </a:prstGeom>
        </p:spPr>
        <p:txBody>
          <a:bodyPr wrap="square">
            <a:spAutoFit/>
          </a:bodyPr>
          <a:lstStyle/>
          <a:p>
            <a:r>
              <a:rPr lang="en-US" b="1" u="sng" dirty="0">
                <a:hlinkClick r:id="rId2"/>
              </a:rPr>
              <a:t>https://support.arduino.cc/hc/en-us/articles/360019833020-Download-and-install-Arduino-IDE</a:t>
            </a:r>
            <a:endParaRPr lang="en-US" dirty="0"/>
          </a:p>
        </p:txBody>
      </p:sp>
      <p:sp>
        <p:nvSpPr>
          <p:cNvPr id="5" name="Rectangle 4"/>
          <p:cNvSpPr/>
          <p:nvPr/>
        </p:nvSpPr>
        <p:spPr>
          <a:xfrm>
            <a:off x="533400" y="3505200"/>
            <a:ext cx="8077200" cy="2308324"/>
          </a:xfrm>
          <a:prstGeom prst="rect">
            <a:avLst/>
          </a:prstGeom>
        </p:spPr>
        <p:txBody>
          <a:bodyPr wrap="square">
            <a:spAutoFit/>
          </a:bodyPr>
          <a:lstStyle/>
          <a:p>
            <a:pPr lvl="0"/>
            <a:r>
              <a:rPr lang="en-US" b="1" dirty="0" err="1"/>
              <a:t>Adafruit</a:t>
            </a:r>
            <a:r>
              <a:rPr lang="en-US" b="1" dirty="0"/>
              <a:t> Sensor Library</a:t>
            </a:r>
            <a:r>
              <a:rPr lang="en-US" dirty="0"/>
              <a:t>: General sensor library required by other specific sensor libraries.</a:t>
            </a:r>
            <a:endParaRPr lang="en-US" sz="1600" dirty="0"/>
          </a:p>
          <a:p>
            <a:pPr lvl="1"/>
            <a:r>
              <a:rPr lang="en-US" b="1" dirty="0"/>
              <a:t>Installation</a:t>
            </a:r>
            <a:r>
              <a:rPr lang="en-US" dirty="0"/>
              <a:t>: Go to Sketch &gt; Include Library &gt; Manage Libraries, search for "</a:t>
            </a:r>
            <a:r>
              <a:rPr lang="en-US" dirty="0" err="1"/>
              <a:t>Adafruit</a:t>
            </a:r>
            <a:r>
              <a:rPr lang="en-US" dirty="0"/>
              <a:t> Unified Sensor", and install it.</a:t>
            </a:r>
            <a:endParaRPr lang="en-US" sz="1600" dirty="0"/>
          </a:p>
          <a:p>
            <a:pPr lvl="0"/>
            <a:r>
              <a:rPr lang="en-US" b="1" dirty="0" err="1"/>
              <a:t>Adafruit</a:t>
            </a:r>
            <a:r>
              <a:rPr lang="en-US" b="1" dirty="0"/>
              <a:t> PMS5003 Library</a:t>
            </a:r>
            <a:r>
              <a:rPr lang="en-US" dirty="0"/>
              <a:t>: For interfacing with the PMS5003 sensor.</a:t>
            </a:r>
            <a:endParaRPr lang="en-US" sz="1600" dirty="0"/>
          </a:p>
          <a:p>
            <a:pPr lvl="1"/>
            <a:r>
              <a:rPr lang="en-US" b="1" dirty="0"/>
              <a:t>Installation</a:t>
            </a:r>
            <a:r>
              <a:rPr lang="en-US" dirty="0"/>
              <a:t>: This library can be installed manually from </a:t>
            </a:r>
            <a:r>
              <a:rPr lang="en-US" dirty="0" err="1"/>
              <a:t>Adafruit's</a:t>
            </a:r>
            <a:r>
              <a:rPr lang="en-US" dirty="0"/>
              <a:t> GitHub repository.</a:t>
            </a:r>
            <a:endParaRPr lang="en-US" sz="1600" dirty="0"/>
          </a:p>
          <a:p>
            <a:pPr lvl="1"/>
            <a:r>
              <a:rPr lang="en-US" b="1" dirty="0"/>
              <a:t>GitHub Repository</a:t>
            </a:r>
            <a:r>
              <a:rPr lang="en-US" dirty="0"/>
              <a:t>: </a:t>
            </a:r>
            <a:r>
              <a:rPr lang="en-US" u="sng" dirty="0" err="1">
                <a:hlinkClick r:id="rId3"/>
              </a:rPr>
              <a:t>Adafruit</a:t>
            </a:r>
            <a:r>
              <a:rPr lang="en-US" u="sng" dirty="0">
                <a:hlinkClick r:id="rId3"/>
              </a:rPr>
              <a:t> PM25 AQI Library</a:t>
            </a:r>
            <a:endParaRPr lang="en-US" sz="1600" dirty="0"/>
          </a:p>
        </p:txBody>
      </p:sp>
    </p:spTree>
    <p:extLst>
      <p:ext uri="{BB962C8B-B14F-4D97-AF65-F5344CB8AC3E}">
        <p14:creationId xmlns:p14="http://schemas.microsoft.com/office/powerpoint/2010/main" val="507068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8458200" cy="5632311"/>
          </a:xfrm>
          <a:prstGeom prst="rect">
            <a:avLst/>
          </a:prstGeom>
        </p:spPr>
        <p:txBody>
          <a:bodyPr wrap="square">
            <a:spAutoFit/>
          </a:bodyPr>
          <a:lstStyle/>
          <a:p>
            <a:pPr lvl="0"/>
            <a:r>
              <a:rPr lang="en-US" b="1" dirty="0" err="1"/>
              <a:t>RTClib</a:t>
            </a:r>
            <a:r>
              <a:rPr lang="en-US" dirty="0"/>
              <a:t>: For using the RTC module (DS3231).</a:t>
            </a:r>
            <a:endParaRPr lang="en-US" sz="1600" dirty="0"/>
          </a:p>
          <a:p>
            <a:pPr lvl="1"/>
            <a:r>
              <a:rPr lang="en-US" b="1" dirty="0"/>
              <a:t>Installation</a:t>
            </a:r>
            <a:r>
              <a:rPr lang="en-US" dirty="0"/>
              <a:t>: Go to Sketch &gt; Include Library &gt; Manage Libraries, search for "</a:t>
            </a:r>
            <a:r>
              <a:rPr lang="en-US" dirty="0" err="1"/>
              <a:t>RTClib</a:t>
            </a:r>
            <a:r>
              <a:rPr lang="en-US" dirty="0"/>
              <a:t>", and install it.</a:t>
            </a:r>
            <a:endParaRPr lang="en-US" sz="1600" dirty="0"/>
          </a:p>
          <a:p>
            <a:pPr lvl="1"/>
            <a:r>
              <a:rPr lang="en-US" b="1" dirty="0"/>
              <a:t>GitHub Repository</a:t>
            </a:r>
            <a:r>
              <a:rPr lang="en-US" dirty="0"/>
              <a:t>: </a:t>
            </a:r>
            <a:r>
              <a:rPr lang="en-US" u="sng" dirty="0" err="1">
                <a:hlinkClick r:id="rId2"/>
              </a:rPr>
              <a:t>RTClib</a:t>
            </a:r>
            <a:r>
              <a:rPr lang="en-US" u="sng" dirty="0">
                <a:hlinkClick r:id="rId2"/>
              </a:rPr>
              <a:t> by </a:t>
            </a:r>
            <a:r>
              <a:rPr lang="en-US" u="sng" dirty="0" err="1">
                <a:hlinkClick r:id="rId2"/>
              </a:rPr>
              <a:t>Adafruit</a:t>
            </a:r>
            <a:endParaRPr lang="en-US" sz="1600" dirty="0"/>
          </a:p>
          <a:p>
            <a:pPr lvl="0"/>
            <a:r>
              <a:rPr lang="en-US" b="1" dirty="0"/>
              <a:t>SD Library</a:t>
            </a:r>
            <a:r>
              <a:rPr lang="en-US" dirty="0"/>
              <a:t>: For using the SD card module.</a:t>
            </a:r>
            <a:endParaRPr lang="en-US" sz="1600" dirty="0"/>
          </a:p>
          <a:p>
            <a:pPr lvl="1"/>
            <a:r>
              <a:rPr lang="en-US" b="1" dirty="0"/>
              <a:t>Installation</a:t>
            </a:r>
            <a:r>
              <a:rPr lang="en-US" dirty="0"/>
              <a:t>: This library comes pre-installed with the Arduino IDE. You can find it under Sketch &gt; Include Library &gt; SD.</a:t>
            </a:r>
            <a:endParaRPr lang="en-US" sz="1600" dirty="0"/>
          </a:p>
          <a:p>
            <a:r>
              <a:rPr lang="en-US" b="1" dirty="0"/>
              <a:t>Installation Steps</a:t>
            </a:r>
            <a:endParaRPr lang="en-US" sz="1600" dirty="0"/>
          </a:p>
          <a:p>
            <a:pPr lvl="0"/>
            <a:r>
              <a:rPr lang="en-US" b="1" dirty="0"/>
              <a:t>Open Arduino IDE</a:t>
            </a:r>
            <a:r>
              <a:rPr lang="en-US" dirty="0"/>
              <a:t>.</a:t>
            </a:r>
            <a:endParaRPr lang="en-US" sz="1600" dirty="0"/>
          </a:p>
          <a:p>
            <a:pPr lvl="0"/>
            <a:r>
              <a:rPr lang="en-US" b="1" dirty="0"/>
              <a:t>Go to Sketch &gt; Include Library &gt; Manage Libraries</a:t>
            </a:r>
            <a:r>
              <a:rPr lang="en-US" dirty="0"/>
              <a:t>.</a:t>
            </a:r>
            <a:endParaRPr lang="en-US" sz="1600" dirty="0"/>
          </a:p>
          <a:p>
            <a:pPr lvl="0"/>
            <a:r>
              <a:rPr lang="en-US" b="1" dirty="0"/>
              <a:t>Search and install the required libraries</a:t>
            </a:r>
            <a:r>
              <a:rPr lang="en-US" dirty="0"/>
              <a:t>:</a:t>
            </a:r>
            <a:endParaRPr lang="en-US" sz="1600" dirty="0"/>
          </a:p>
          <a:p>
            <a:pPr lvl="1"/>
            <a:r>
              <a:rPr lang="en-US" dirty="0"/>
              <a:t>For </a:t>
            </a:r>
            <a:r>
              <a:rPr lang="en-US" dirty="0" err="1"/>
              <a:t>Adafruit</a:t>
            </a:r>
            <a:r>
              <a:rPr lang="en-US" dirty="0"/>
              <a:t> Unified Sensor: Search for "</a:t>
            </a:r>
            <a:r>
              <a:rPr lang="en-US" dirty="0" err="1"/>
              <a:t>Adafruit</a:t>
            </a:r>
            <a:r>
              <a:rPr lang="en-US" dirty="0"/>
              <a:t> Unified Sensor" and install.</a:t>
            </a:r>
            <a:endParaRPr lang="en-US" sz="1600" dirty="0"/>
          </a:p>
          <a:p>
            <a:pPr lvl="1"/>
            <a:r>
              <a:rPr lang="en-US" dirty="0"/>
              <a:t>For </a:t>
            </a:r>
            <a:r>
              <a:rPr lang="en-US" dirty="0" err="1"/>
              <a:t>RTClib</a:t>
            </a:r>
            <a:r>
              <a:rPr lang="en-US" dirty="0"/>
              <a:t>: Search for "</a:t>
            </a:r>
            <a:r>
              <a:rPr lang="en-US" dirty="0" err="1"/>
              <a:t>RTClib</a:t>
            </a:r>
            <a:r>
              <a:rPr lang="en-US" dirty="0"/>
              <a:t>" and install.</a:t>
            </a:r>
            <a:endParaRPr lang="en-US" sz="1600" dirty="0"/>
          </a:p>
          <a:p>
            <a:pPr lvl="0"/>
            <a:r>
              <a:rPr lang="en-US" b="1" dirty="0"/>
              <a:t>Manually Install </a:t>
            </a:r>
            <a:r>
              <a:rPr lang="en-US" b="1" dirty="0" err="1"/>
              <a:t>Adafruit</a:t>
            </a:r>
            <a:r>
              <a:rPr lang="en-US" b="1" dirty="0"/>
              <a:t> PMS5003 Library</a:t>
            </a:r>
            <a:r>
              <a:rPr lang="en-US" dirty="0"/>
              <a:t>:</a:t>
            </a:r>
            <a:endParaRPr lang="en-US" sz="1600" dirty="0"/>
          </a:p>
          <a:p>
            <a:pPr lvl="1"/>
            <a:r>
              <a:rPr lang="en-US" b="1" dirty="0"/>
              <a:t>Download the ZIP</a:t>
            </a:r>
            <a:r>
              <a:rPr lang="en-US" dirty="0"/>
              <a:t>: From the </a:t>
            </a:r>
            <a:r>
              <a:rPr lang="en-US" u="sng" dirty="0" err="1">
                <a:hlinkClick r:id="rId3"/>
              </a:rPr>
              <a:t>Adafruit</a:t>
            </a:r>
            <a:r>
              <a:rPr lang="en-US" u="sng" dirty="0">
                <a:hlinkClick r:id="rId3"/>
              </a:rPr>
              <a:t> PM25 AQI Library</a:t>
            </a:r>
            <a:r>
              <a:rPr lang="en-US" dirty="0"/>
              <a:t>.</a:t>
            </a:r>
            <a:endParaRPr lang="en-US" sz="1600" dirty="0"/>
          </a:p>
          <a:p>
            <a:pPr lvl="1"/>
            <a:r>
              <a:rPr lang="en-US" b="1" dirty="0"/>
              <a:t>Install from ZIP</a:t>
            </a:r>
            <a:r>
              <a:rPr lang="en-US" dirty="0"/>
              <a:t>: Go to Sketch &gt; Include Library &gt; Add .ZIP Library, and select the downloaded ZIP file.</a:t>
            </a:r>
            <a:endParaRPr lang="en-US" sz="1600" dirty="0"/>
          </a:p>
          <a:p>
            <a:r>
              <a:rPr lang="en-US" dirty="0"/>
              <a:t>These libraries will help you efficiently manage the sensors and modules for your Air Quality Data Logger project</a:t>
            </a:r>
            <a:endParaRPr lang="en-US" sz="1600" dirty="0"/>
          </a:p>
          <a:p>
            <a:r>
              <a:rPr lang="en-US" dirty="0"/>
              <a:t> </a:t>
            </a:r>
          </a:p>
        </p:txBody>
      </p:sp>
    </p:spTree>
    <p:extLst>
      <p:ext uri="{BB962C8B-B14F-4D97-AF65-F5344CB8AC3E}">
        <p14:creationId xmlns:p14="http://schemas.microsoft.com/office/powerpoint/2010/main" val="21004182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48043"/>
            <a:ext cx="5181600" cy="646331"/>
          </a:xfrm>
          <a:prstGeom prst="rect">
            <a:avLst/>
          </a:prstGeom>
        </p:spPr>
        <p:txBody>
          <a:bodyPr wrap="square">
            <a:spAutoFit/>
          </a:bodyPr>
          <a:lstStyle/>
          <a:p>
            <a:r>
              <a:rPr lang="en-US" b="1" dirty="0"/>
              <a:t>QR Code to upload using (IDE) downloads this code and upload using IDE</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457200" y="1371600"/>
            <a:ext cx="2239645" cy="2239645"/>
          </a:xfrm>
          <a:prstGeom prst="rect">
            <a:avLst/>
          </a:prstGeom>
        </p:spPr>
      </p:pic>
    </p:spTree>
    <p:extLst>
      <p:ext uri="{BB962C8B-B14F-4D97-AF65-F5344CB8AC3E}">
        <p14:creationId xmlns:p14="http://schemas.microsoft.com/office/powerpoint/2010/main" val="36979449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6867" y="228600"/>
            <a:ext cx="2896755" cy="369332"/>
          </a:xfrm>
          <a:prstGeom prst="rect">
            <a:avLst/>
          </a:prstGeom>
        </p:spPr>
        <p:txBody>
          <a:bodyPr wrap="none">
            <a:spAutoFit/>
          </a:bodyPr>
          <a:lstStyle/>
          <a:p>
            <a:r>
              <a:rPr lang="en-US" dirty="0">
                <a:solidFill>
                  <a:schemeClr val="accent6">
                    <a:lumMod val="50000"/>
                  </a:schemeClr>
                </a:solidFill>
              </a:rPr>
              <a:t>Uploading an Arduino Sketch</a:t>
            </a:r>
          </a:p>
        </p:txBody>
      </p:sp>
      <p:sp>
        <p:nvSpPr>
          <p:cNvPr id="3" name="Rectangle 2"/>
          <p:cNvSpPr/>
          <p:nvPr/>
        </p:nvSpPr>
        <p:spPr>
          <a:xfrm>
            <a:off x="226867" y="838200"/>
            <a:ext cx="8536133" cy="1200329"/>
          </a:xfrm>
          <a:prstGeom prst="rect">
            <a:avLst/>
          </a:prstGeom>
        </p:spPr>
        <p:txBody>
          <a:bodyPr wrap="square">
            <a:spAutoFit/>
          </a:bodyPr>
          <a:lstStyle/>
          <a:p>
            <a:r>
              <a:rPr lang="en-US" b="1" dirty="0">
                <a:solidFill>
                  <a:srgbClr val="00B050"/>
                </a:solidFill>
              </a:rPr>
              <a:t>Install Arduino</a:t>
            </a:r>
          </a:p>
          <a:p>
            <a:r>
              <a:rPr lang="en-US" dirty="0"/>
              <a:t>You'll need to have </a:t>
            </a:r>
            <a:r>
              <a:rPr lang="en-US" b="1" dirty="0"/>
              <a:t>Arduino installed</a:t>
            </a:r>
            <a:r>
              <a:rPr lang="en-US" dirty="0"/>
              <a:t> from this point forward. You can grab the most recent version of the software from </a:t>
            </a:r>
            <a:r>
              <a:rPr lang="en-US" dirty="0">
                <a:hlinkClick r:id="rId2"/>
              </a:rPr>
              <a:t>Arduino's downloads page</a:t>
            </a:r>
            <a:r>
              <a:rPr lang="en-US" dirty="0"/>
              <a:t>. Check out our Arduino installation guide (</a:t>
            </a:r>
            <a:r>
              <a:rPr lang="en-US" dirty="0">
                <a:hlinkClick r:id="rId3"/>
              </a:rPr>
              <a:t>Windows</a:t>
            </a:r>
            <a:r>
              <a:rPr lang="en-US" dirty="0"/>
              <a:t>, </a:t>
            </a:r>
            <a:r>
              <a:rPr lang="en-US" dirty="0">
                <a:hlinkClick r:id="rId4"/>
              </a:rPr>
              <a:t>Mac</a:t>
            </a:r>
            <a:r>
              <a:rPr lang="en-US" dirty="0"/>
              <a:t>, or </a:t>
            </a:r>
            <a:r>
              <a:rPr lang="en-US" dirty="0">
                <a:hlinkClick r:id="rId5"/>
              </a:rPr>
              <a:t>Linux</a:t>
            </a:r>
            <a:r>
              <a:rPr lang="en-US" dirty="0"/>
              <a:t>) for help installing the IDE. </a:t>
            </a:r>
            <a:r>
              <a:rPr lang="en-US" dirty="0" smtClean="0"/>
              <a:t>:</a:t>
            </a:r>
            <a:endParaRPr lang="en-US" dirty="0"/>
          </a:p>
        </p:txBody>
      </p:sp>
      <p:pic>
        <p:nvPicPr>
          <p:cNvPr id="5122" name="Picture 2" descr="https://cdn.sparkfun.com/assets/d/4/e/3/c/51df245ece395f072800000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71600" y="2324100"/>
            <a:ext cx="5057775" cy="4533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7982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oogle Shape;83;p18"/>
          <p:cNvPicPr preferRelativeResize="0">
            <a:picLocks/>
          </p:cNvPicPr>
          <p:nvPr/>
        </p:nvPicPr>
        <p:blipFill>
          <a:blip r:embed="rId2">
            <a:alphaModFix/>
          </a:blip>
          <a:stretch>
            <a:fillRect/>
          </a:stretch>
        </p:blipFill>
        <p:spPr>
          <a:xfrm>
            <a:off x="0" y="643647"/>
            <a:ext cx="8991600" cy="5562600"/>
          </a:xfrm>
          <a:prstGeom prst="rect">
            <a:avLst/>
          </a:prstGeom>
          <a:noFill/>
          <a:ln>
            <a:noFill/>
          </a:ln>
        </p:spPr>
      </p:pic>
    </p:spTree>
    <p:extLst>
      <p:ext uri="{BB962C8B-B14F-4D97-AF65-F5344CB8AC3E}">
        <p14:creationId xmlns:p14="http://schemas.microsoft.com/office/powerpoint/2010/main" val="1658429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endParaRPr lang="en-US" dirty="0"/>
          </a:p>
        </p:txBody>
      </p:sp>
      <p:sp>
        <p:nvSpPr>
          <p:cNvPr id="3" name="Content Placeholder 2"/>
          <p:cNvSpPr>
            <a:spLocks noGrp="1"/>
          </p:cNvSpPr>
          <p:nvPr>
            <p:ph idx="1"/>
          </p:nvPr>
        </p:nvSpPr>
        <p:spPr/>
        <p:txBody>
          <a:bodyPr>
            <a:normAutofit fontScale="92500"/>
          </a:bodyPr>
          <a:lstStyle/>
          <a:p>
            <a:pPr marL="0" lvl="0" indent="0">
              <a:spcBef>
                <a:spcPts val="0"/>
              </a:spcBef>
              <a:buNone/>
            </a:pPr>
            <a:r>
              <a:rPr lang="en-US" b="1" dirty="0" smtClean="0"/>
              <a:t>I shall provide code for all interfacing components in the slides .</a:t>
            </a:r>
          </a:p>
          <a:p>
            <a:pPr marL="0" lvl="0" indent="0">
              <a:spcBef>
                <a:spcPts val="1200"/>
              </a:spcBef>
              <a:buNone/>
            </a:pPr>
            <a:r>
              <a:rPr lang="en-US" b="1" dirty="0" smtClean="0"/>
              <a:t>Thank you for your time </a:t>
            </a:r>
          </a:p>
          <a:p>
            <a:pPr marL="0" lvl="0" indent="0">
              <a:spcBef>
                <a:spcPts val="1200"/>
              </a:spcBef>
              <a:buNone/>
            </a:pPr>
            <a:r>
              <a:rPr lang="en-US" b="1" dirty="0" smtClean="0"/>
              <a:t>I look forward for everyone developing their own Air Quality Sensor to improve air Quality in your communities and our working zones/Areas .</a:t>
            </a:r>
          </a:p>
          <a:p>
            <a:pPr marL="0" lvl="0" indent="0">
              <a:spcBef>
                <a:spcPts val="1200"/>
              </a:spcBef>
              <a:buNone/>
            </a:pPr>
            <a:endParaRPr lang="en-US" b="1" dirty="0" smtClean="0"/>
          </a:p>
          <a:p>
            <a:pPr marL="0" lvl="0" indent="0">
              <a:spcBef>
                <a:spcPts val="1200"/>
              </a:spcBef>
              <a:spcAft>
                <a:spcPts val="1200"/>
              </a:spcAft>
              <a:buClr>
                <a:schemeClr val="dk1"/>
              </a:buClr>
              <a:buSzPts val="1100"/>
              <a:buNone/>
            </a:pPr>
            <a:r>
              <a:rPr lang="en-US" b="1" dirty="0" smtClean="0"/>
              <a:t>Thank you for your time… </a:t>
            </a:r>
          </a:p>
          <a:p>
            <a:endParaRPr lang="en-US" dirty="0"/>
          </a:p>
        </p:txBody>
      </p:sp>
    </p:spTree>
    <p:extLst>
      <p:ext uri="{BB962C8B-B14F-4D97-AF65-F5344CB8AC3E}">
        <p14:creationId xmlns:p14="http://schemas.microsoft.com/office/powerpoint/2010/main" val="157111309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000" b="1" dirty="0" smtClean="0"/>
              <a:t>Format SD Card .</a:t>
            </a:r>
            <a:br>
              <a:rPr lang="en-US" sz="2000" b="1" dirty="0" smtClean="0"/>
            </a:br>
            <a:r>
              <a:rPr lang="en-US" sz="2000" b="1" dirty="0" smtClean="0"/>
              <a:t>Open the Guiformat –The next window will open file to format</a:t>
            </a:r>
            <a:endParaRPr lang="en-US" sz="2000"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2133600"/>
            <a:ext cx="2324879" cy="2971800"/>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5800" y="1447800"/>
            <a:ext cx="3892750" cy="4654789"/>
          </a:xfrm>
          <a:prstGeom prst="rect">
            <a:avLst/>
          </a:prstGeom>
        </p:spPr>
      </p:pic>
    </p:spTree>
    <p:extLst>
      <p:ext uri="{BB962C8B-B14F-4D97-AF65-F5344CB8AC3E}">
        <p14:creationId xmlns:p14="http://schemas.microsoft.com/office/powerpoint/2010/main" val="3064675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Arduino Parts and Modules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33400" y="1371600"/>
            <a:ext cx="2286000" cy="2286000"/>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3885" r="22718" b="16966"/>
          <a:stretch/>
        </p:blipFill>
        <p:spPr>
          <a:xfrm>
            <a:off x="7696200" y="990600"/>
            <a:ext cx="1261352" cy="120217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1600" y="1178060"/>
            <a:ext cx="2029431" cy="2029431"/>
          </a:xfrm>
          <a:prstGeom prst="rect">
            <a:avLst/>
          </a:prstGeom>
        </p:spPr>
      </p:pic>
      <p:pic>
        <p:nvPicPr>
          <p:cNvPr id="7" name="Picture 6" descr="Arduino Mega 2560 Rev3"/>
          <p:cNvPicPr/>
          <p:nvPr/>
        </p:nvPicPr>
        <p:blipFill rotWithShape="1">
          <a:blip r:embed="rId5" cstate="print">
            <a:extLst>
              <a:ext uri="{28A0092B-C50C-407E-A947-70E740481C1C}">
                <a14:useLocalDpi xmlns:a14="http://schemas.microsoft.com/office/drawing/2010/main" val="0"/>
              </a:ext>
            </a:extLst>
          </a:blip>
          <a:srcRect l="3896" t="19870" r="4159" b="18182"/>
          <a:stretch/>
        </p:blipFill>
        <p:spPr bwMode="auto">
          <a:xfrm rot="10800000">
            <a:off x="5651772" y="4343400"/>
            <a:ext cx="3505198" cy="1905002"/>
          </a:xfrm>
          <a:prstGeom prst="rect">
            <a:avLst/>
          </a:prstGeom>
          <a:noFill/>
          <a:ln>
            <a:noFill/>
          </a:ln>
          <a:extLst>
            <a:ext uri="{53640926-AAD7-44D8-BBD7-CCE9431645EC}">
              <a14:shadowObscured xmlns:a14="http://schemas.microsoft.com/office/drawing/2010/main"/>
            </a:ext>
          </a:extLst>
        </p:spPr>
      </p:pic>
      <p:pic>
        <p:nvPicPr>
          <p:cNvPr id="8" name="Picture 7" descr="2gb micro sd card tf class 4 high speed 2gb card for video spy glasses"/>
          <p:cNvPicPr/>
          <p:nvPr/>
        </p:nvPicPr>
        <p:blipFill rotWithShape="1">
          <a:blip r:embed="rId6" cstate="print">
            <a:extLst>
              <a:ext uri="{28A0092B-C50C-407E-A947-70E740481C1C}">
                <a14:useLocalDpi xmlns:a14="http://schemas.microsoft.com/office/drawing/2010/main" val="0"/>
              </a:ext>
            </a:extLst>
          </a:blip>
          <a:srcRect l="16844" t="26526" r="22547" b="18568"/>
          <a:stretch/>
        </p:blipFill>
        <p:spPr bwMode="auto">
          <a:xfrm>
            <a:off x="2819400" y="1828800"/>
            <a:ext cx="1676400" cy="1791002"/>
          </a:xfrm>
          <a:prstGeom prst="rect">
            <a:avLst/>
          </a:prstGeom>
          <a:noFill/>
          <a:ln>
            <a:noFill/>
          </a:ln>
          <a:extLst>
            <a:ext uri="{53640926-AAD7-44D8-BBD7-CCE9431645EC}">
              <a14:shadowObscured xmlns:a14="http://schemas.microsoft.com/office/drawing/2010/main"/>
            </a:ext>
          </a:extLst>
        </p:spPr>
      </p:pic>
      <p:pic>
        <p:nvPicPr>
          <p:cNvPr id="9" name="Picture 8" descr="https://images.ctfassets.net/2lpsze4g694w/4RTiBRQJPNOQPDaKUh2brQ/68aae61ac17acde06aac093502e0b9f9/Breadboard_Anno.jpeg?w=800"/>
          <p:cNvPicPr/>
          <p:nvPr/>
        </p:nvPicPr>
        <p:blipFill rotWithShape="1">
          <a:blip r:embed="rId7" cstate="print">
            <a:extLst>
              <a:ext uri="{28A0092B-C50C-407E-A947-70E740481C1C}">
                <a14:useLocalDpi xmlns:a14="http://schemas.microsoft.com/office/drawing/2010/main" val="0"/>
              </a:ext>
            </a:extLst>
          </a:blip>
          <a:srcRect l="7699" t="16254" r="7128" b="10274"/>
          <a:stretch/>
        </p:blipFill>
        <p:spPr bwMode="auto">
          <a:xfrm rot="5400000">
            <a:off x="-103824" y="4294821"/>
            <a:ext cx="2008824" cy="1191577"/>
          </a:xfrm>
          <a:prstGeom prst="rect">
            <a:avLst/>
          </a:prstGeom>
          <a:noFill/>
          <a:ln>
            <a:noFill/>
          </a:ln>
          <a:extLst>
            <a:ext uri="{53640926-AAD7-44D8-BBD7-CCE9431645EC}">
              <a14:shadowObscured xmlns:a14="http://schemas.microsoft.com/office/drawing/2010/main"/>
            </a:ext>
          </a:extLst>
        </p:spPr>
      </p:pic>
      <p:pic>
        <p:nvPicPr>
          <p:cNvPr id="10" name="Picture 9" descr="40 colored male-female jumper wires"/>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76400" y="3810000"/>
            <a:ext cx="3505200" cy="1981200"/>
          </a:xfrm>
          <a:prstGeom prst="rect">
            <a:avLst/>
          </a:prstGeom>
          <a:noFill/>
          <a:ln>
            <a:noFill/>
          </a:ln>
        </p:spPr>
      </p:pic>
      <p:pic>
        <p:nvPicPr>
          <p:cNvPr id="3" name="Picture 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629400" y="2819400"/>
            <a:ext cx="2206964" cy="1428750"/>
          </a:xfrm>
          <a:prstGeom prst="rect">
            <a:avLst/>
          </a:prstGeom>
        </p:spPr>
      </p:pic>
    </p:spTree>
    <p:extLst>
      <p:ext uri="{BB962C8B-B14F-4D97-AF65-F5344CB8AC3E}">
        <p14:creationId xmlns:p14="http://schemas.microsoft.com/office/powerpoint/2010/main" val="42485591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Arduino Mega Rev3 </a:t>
            </a:r>
            <a:endParaRPr lang="en-US" dirty="0"/>
          </a:p>
        </p:txBody>
      </p:sp>
      <p:sp>
        <p:nvSpPr>
          <p:cNvPr id="3" name="Content Placeholder 2"/>
          <p:cNvSpPr>
            <a:spLocks noGrp="1"/>
          </p:cNvSpPr>
          <p:nvPr>
            <p:ph idx="1"/>
          </p:nvPr>
        </p:nvSpPr>
        <p:spPr/>
        <p:txBody>
          <a:bodyPr/>
          <a:lstStyle/>
          <a:p>
            <a:endParaRPr lang="en-US" dirty="0"/>
          </a:p>
        </p:txBody>
      </p:sp>
      <p:pic>
        <p:nvPicPr>
          <p:cNvPr id="4" name="Picture 2" descr="Arduino Mega R3 I2C issues, nothing seems to talk - Arduino - Core  Electronics For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668" y="1245643"/>
            <a:ext cx="8915400" cy="553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7809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Arduino Mega Rev3 </a:t>
            </a:r>
            <a:r>
              <a:rPr lang="en-US" dirty="0" smtClean="0"/>
              <a:t> PINOUT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10800000">
            <a:off x="1143000" y="1427701"/>
            <a:ext cx="7391400" cy="4863327"/>
          </a:xfrm>
        </p:spPr>
      </p:pic>
    </p:spTree>
    <p:extLst>
      <p:ext uri="{BB962C8B-B14F-4D97-AF65-F5344CB8AC3E}">
        <p14:creationId xmlns:p14="http://schemas.microsoft.com/office/powerpoint/2010/main" val="28586457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Arduino Mega Rev3 </a:t>
            </a:r>
            <a:r>
              <a:rPr lang="en-US" dirty="0" smtClean="0"/>
              <a:t/>
            </a:r>
            <a:br>
              <a:rPr lang="en-US" dirty="0" smtClean="0"/>
            </a:br>
            <a:r>
              <a:rPr lang="en-US" dirty="0" smtClean="0"/>
              <a:t>Pinout Circuit Flow</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440452"/>
            <a:ext cx="8915400" cy="5441867"/>
          </a:xfrm>
        </p:spPr>
      </p:pic>
    </p:spTree>
    <p:extLst>
      <p:ext uri="{BB962C8B-B14F-4D97-AF65-F5344CB8AC3E}">
        <p14:creationId xmlns:p14="http://schemas.microsoft.com/office/powerpoint/2010/main" val="2114074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Circuit Pinout for (RTC)connection to Arduino Board </a:t>
            </a:r>
            <a:endParaRPr lang="en-US" dirty="0"/>
          </a:p>
        </p:txBody>
      </p:sp>
      <p:sp>
        <p:nvSpPr>
          <p:cNvPr id="3" name="Content Placeholder 2"/>
          <p:cNvSpPr>
            <a:spLocks noGrp="1"/>
          </p:cNvSpPr>
          <p:nvPr>
            <p:ph idx="1"/>
          </p:nvPr>
        </p:nvSpPr>
        <p:spPr/>
        <p:txBody>
          <a:bodyPr/>
          <a:lstStyle/>
          <a:p>
            <a:pPr marL="0" indent="0">
              <a:buNone/>
            </a:pPr>
            <a:r>
              <a:rPr lang="en-US" b="1" u="sng" dirty="0" smtClean="0"/>
              <a:t>(</a:t>
            </a:r>
            <a:r>
              <a:rPr lang="en-US" sz="2400" b="1" u="sng" dirty="0" smtClean="0"/>
              <a:t>RTC) Module              Arduino Board</a:t>
            </a:r>
          </a:p>
          <a:p>
            <a:pPr marL="0" indent="0">
              <a:buNone/>
            </a:pPr>
            <a:r>
              <a:rPr lang="en-US" sz="2400" dirty="0"/>
              <a:t>VCC </a:t>
            </a:r>
            <a:r>
              <a:rPr lang="en-US" sz="2400" dirty="0" smtClean="0"/>
              <a:t> 			5V </a:t>
            </a:r>
            <a:r>
              <a:rPr lang="en-US" sz="2400" dirty="0"/>
              <a:t>on Arduino</a:t>
            </a:r>
          </a:p>
          <a:p>
            <a:pPr marL="0" indent="0">
              <a:buNone/>
            </a:pPr>
            <a:r>
              <a:rPr lang="en-US" sz="2400" dirty="0"/>
              <a:t>GND </a:t>
            </a:r>
            <a:r>
              <a:rPr lang="en-US" sz="2400" dirty="0" smtClean="0"/>
              <a:t> 			GND </a:t>
            </a:r>
            <a:r>
              <a:rPr lang="en-US" sz="2400" dirty="0"/>
              <a:t>on Arduino</a:t>
            </a:r>
          </a:p>
          <a:p>
            <a:pPr marL="0" indent="0">
              <a:buNone/>
            </a:pPr>
            <a:r>
              <a:rPr lang="en-US" sz="2400" dirty="0"/>
              <a:t>SDA </a:t>
            </a:r>
            <a:r>
              <a:rPr lang="en-US" sz="2400" dirty="0" smtClean="0"/>
              <a:t>			A4 </a:t>
            </a:r>
            <a:r>
              <a:rPr lang="en-US" sz="2400" dirty="0"/>
              <a:t>on Arduino</a:t>
            </a:r>
          </a:p>
          <a:p>
            <a:pPr marL="0" indent="0">
              <a:buNone/>
            </a:pPr>
            <a:r>
              <a:rPr lang="en-US" sz="2400" dirty="0" smtClean="0"/>
              <a:t>SCL			A5 </a:t>
            </a:r>
            <a:r>
              <a:rPr lang="en-US" sz="2400" dirty="0"/>
              <a:t>on Arduino</a:t>
            </a:r>
          </a:p>
          <a:p>
            <a:endParaRPr lang="en-US" u="sng" dirty="0"/>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915" t="21712" r="3190" b="12074"/>
          <a:stretch/>
        </p:blipFill>
        <p:spPr>
          <a:xfrm>
            <a:off x="2895600" y="3930707"/>
            <a:ext cx="5956570" cy="2477453"/>
          </a:xfrm>
          <a:prstGeom prst="rect">
            <a:avLst/>
          </a:prstGeom>
        </p:spPr>
      </p:pic>
    </p:spTree>
    <p:extLst>
      <p:ext uri="{BB962C8B-B14F-4D97-AF65-F5344CB8AC3E}">
        <p14:creationId xmlns:p14="http://schemas.microsoft.com/office/powerpoint/2010/main" val="1898690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229600" cy="1143000"/>
          </a:xfrm>
        </p:spPr>
        <p:txBody>
          <a:bodyPr>
            <a:normAutofit fontScale="90000"/>
          </a:bodyPr>
          <a:lstStyle/>
          <a:p>
            <a:r>
              <a:rPr lang="en-US" u="sng" dirty="0" smtClean="0">
                <a:solidFill>
                  <a:schemeClr val="accent2">
                    <a:lumMod val="60000"/>
                    <a:lumOff val="40000"/>
                  </a:schemeClr>
                </a:solidFill>
                <a:hlinkClick r:id="rId2"/>
              </a:rPr>
              <a:t>Interfacing DS1302 </a:t>
            </a:r>
            <a:r>
              <a:rPr lang="en-US" u="sng" dirty="0">
                <a:solidFill>
                  <a:schemeClr val="accent2">
                    <a:lumMod val="60000"/>
                    <a:lumOff val="40000"/>
                  </a:schemeClr>
                </a:solidFill>
                <a:hlinkClick r:id="rId2"/>
              </a:rPr>
              <a:t>Real Time Clock(RTC) </a:t>
            </a:r>
            <a:r>
              <a:rPr lang="en-US" u="sng" dirty="0" smtClean="0"/>
              <a:t>Module with Arduino Board</a:t>
            </a:r>
            <a:r>
              <a:rPr lang="en-US" u="sng" dirty="0"/>
              <a:t/>
            </a:r>
            <a:br>
              <a:rPr lang="en-US" u="sng" dirty="0"/>
            </a:br>
            <a:endParaRPr lang="en-US" dirty="0"/>
          </a:p>
        </p:txBody>
      </p:sp>
      <p:sp>
        <p:nvSpPr>
          <p:cNvPr id="3" name="Content Placeholder 2"/>
          <p:cNvSpPr>
            <a:spLocks noGrp="1"/>
          </p:cNvSpPr>
          <p:nvPr>
            <p:ph idx="1"/>
          </p:nvPr>
        </p:nvSpPr>
        <p:spPr/>
        <p:txBody>
          <a:bodyPr/>
          <a:lstStyle/>
          <a:p>
            <a:r>
              <a:rPr lang="en-US" dirty="0"/>
              <a:t>he real-time clock/calendar provides seconds, minutes, hours, day, date, month, and year information. The end of the month date is automatically adjusted for months with fewer than 31 days, including corrections for leap year. The clock operates in either the 24-hour or 12-hour format with an AM/PM indicator.</a:t>
            </a:r>
          </a:p>
        </p:txBody>
      </p:sp>
    </p:spTree>
    <p:extLst>
      <p:ext uri="{BB962C8B-B14F-4D97-AF65-F5344CB8AC3E}">
        <p14:creationId xmlns:p14="http://schemas.microsoft.com/office/powerpoint/2010/main" val="103239886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615</TotalTime>
  <Words>1128</Words>
  <Application>Microsoft Office PowerPoint</Application>
  <PresentationFormat>On-screen Show (4:3)</PresentationFormat>
  <Paragraphs>104</Paragraphs>
  <Slides>25</Slides>
  <Notes>0</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Building a Low Cost Sensor (LCS) AirQuality Data Logger</vt:lpstr>
      <vt:lpstr>Sensei AQ Software. Piera Sensor.</vt:lpstr>
      <vt:lpstr>Format SD Card . Open the Guiformat –The next window will open file to format</vt:lpstr>
      <vt:lpstr>Arduino Parts and Modules </vt:lpstr>
      <vt:lpstr>Arduino Mega Rev3 </vt:lpstr>
      <vt:lpstr>Arduino Mega Rev3  PINOUT</vt:lpstr>
      <vt:lpstr>Arduino Mega Rev3  Pinout Circuit Flow</vt:lpstr>
      <vt:lpstr>Circuit Pinout for (RTC)connection to Arduino Board </vt:lpstr>
      <vt:lpstr>Interfacing DS1302 Real Time Clock(RTC) Module with Arduino Board </vt:lpstr>
      <vt:lpstr>PMS5003 Plantower </vt:lpstr>
      <vt:lpstr> Interfacing PMS5003 PM2.5 Air Quality Sensor with Arduino Board.  </vt:lpstr>
      <vt:lpstr>PMS5003 Plantower, Circulation of air</vt:lpstr>
      <vt:lpstr>Interfacing Micro SD Card Module with Arduino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 Low Cost AirQuality Data Logger</dc:title>
  <dc:creator>Windows User</dc:creator>
  <cp:lastModifiedBy>Windows User</cp:lastModifiedBy>
  <cp:revision>21</cp:revision>
  <dcterms:created xsi:type="dcterms:W3CDTF">2024-07-12T20:19:37Z</dcterms:created>
  <dcterms:modified xsi:type="dcterms:W3CDTF">2025-12-05T09:10:15Z</dcterms:modified>
</cp:coreProperties>
</file>